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At Enlilt, we like to do things differently. Most courses are just a multi hour long lecture, which we don’t believe in. We believe in making courses fun, personalized, and relevant for the real world. </a:t>
            </a:r>
          </a:p>
          <a:p>
            <a:pPr/>
          </a:p>
          <a:p>
            <a:pPr/>
            <a:r>
              <a:t>Every course at Enlilt follows a simple three step format. The format of each class is as follows:</a:t>
            </a:r>
          </a:p>
          <a:p>
            <a:pPr/>
          </a:p>
          <a:p>
            <a:pPr marL="264694" indent="-264694">
              <a:buSzPct val="75000"/>
              <a:buChar char="-"/>
            </a:pPr>
            <a:r>
              <a:t>What are we going to learn?</a:t>
            </a:r>
          </a:p>
          <a:p>
            <a:pPr marL="264694" indent="-264694">
              <a:buSzPct val="75000"/>
              <a:buChar char="-"/>
            </a:pPr>
            <a:r>
              <a:t>Live demo of the topic</a:t>
            </a:r>
          </a:p>
          <a:p>
            <a:pPr marL="264694" indent="-264694">
              <a:buSzPct val="75000"/>
              <a:buChar char="-"/>
            </a:pPr>
            <a:r>
              <a:t>Personalized activity </a:t>
            </a:r>
          </a:p>
          <a:p>
            <a:pPr/>
          </a:p>
          <a:p>
            <a:pPr/>
            <a:r>
              <a:t>Finally, we don’t believe in homework and certainly not the same homework assignment for everyone after each class since everyone learns differently. </a:t>
            </a:r>
          </a:p>
          <a:p>
            <a:pPr/>
          </a:p>
          <a:p>
            <a:pPr/>
            <a:r>
              <a:t>We believe in “Personalized Activities” for each student. Each student will come up with their own “Personalized Activity” after each class and submit it for me to review before the next course. There will be no grade given for the “Personalized Activity”, instead it will be scored around three criterias - excellent, good, and needs improvement. </a:t>
            </a:r>
          </a:p>
          <a:p>
            <a:pPr/>
          </a:p>
          <a:p>
            <a:pPr/>
            <a:r>
              <a:t>Any questions?</a:t>
            </a:r>
          </a:p>
          <a:p>
            <a:pPr/>
          </a:p>
          <a:p>
            <a:pPr/>
            <a:r>
              <a:t>Great. Let’s get started with our first class!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12800" y="0"/>
            <a:ext cx="146304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00200" y="330200"/>
            <a:ext cx="9779001" cy="6519334"/>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21"/>
          </p:nvPr>
        </p:nvSpPr>
        <p:spPr>
          <a:xfrm>
            <a:off x="6642100" y="762000"/>
            <a:ext cx="5494867"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6718300" y="1054100"/>
            <a:ext cx="5334000" cy="8001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464300" y="5067300"/>
            <a:ext cx="5943600" cy="3962400"/>
          </a:xfrm>
          <a:prstGeom prst="rect">
            <a:avLst/>
          </a:prstGeom>
        </p:spPr>
        <p:txBody>
          <a:bodyPr lIns="91439" tIns="45719" rIns="91439" bIns="45719" anchor="t">
            <a:noAutofit/>
          </a:bodyPr>
          <a:lstStyle/>
          <a:p>
            <a:pPr/>
          </a:p>
        </p:txBody>
      </p:sp>
      <p:sp>
        <p:nvSpPr>
          <p:cNvPr id="84" name="Image"/>
          <p:cNvSpPr/>
          <p:nvPr>
            <p:ph type="pic" sz="quarter" idx="22"/>
          </p:nvPr>
        </p:nvSpPr>
        <p:spPr>
          <a:xfrm>
            <a:off x="6464300" y="762000"/>
            <a:ext cx="5848350" cy="3898900"/>
          </a:xfrm>
          <a:prstGeom prst="rect">
            <a:avLst/>
          </a:prstGeom>
        </p:spPr>
        <p:txBody>
          <a:bodyPr lIns="91439" tIns="45719" rIns="91439" bIns="45719" anchor="t">
            <a:noAutofit/>
          </a:bodyPr>
          <a:lstStyle/>
          <a:p>
            <a:pPr/>
          </a:p>
        </p:txBody>
      </p:sp>
      <p:sp>
        <p:nvSpPr>
          <p:cNvPr id="85" name="Image"/>
          <p:cNvSpPr/>
          <p:nvPr>
            <p:ph type="pic" sz="half" idx="23"/>
          </p:nvPr>
        </p:nvSpPr>
        <p:spPr>
          <a:xfrm>
            <a:off x="723900" y="723900"/>
            <a:ext cx="5638801" cy="84582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linkedin.com/parth.dhebar"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44272522-red-grunge-approved-rubber-stamp-isolated-on-white-background.jpg" descr="44272522-red-grunge-approved-rubber-stamp-isolated-on-white-background.jpg"/>
          <p:cNvPicPr>
            <a:picLocks noChangeAspect="1"/>
          </p:cNvPicPr>
          <p:nvPr/>
        </p:nvPicPr>
        <p:blipFill>
          <a:blip r:embed="rId2">
            <a:alphaModFix amt="14302"/>
            <a:extLst/>
          </a:blip>
          <a:stretch>
            <a:fillRect/>
          </a:stretch>
        </p:blipFill>
        <p:spPr>
          <a:xfrm>
            <a:off x="-35497" y="-1464961"/>
            <a:ext cx="13075795" cy="12683522"/>
          </a:xfrm>
          <a:prstGeom prst="rect">
            <a:avLst/>
          </a:prstGeom>
          <a:ln w="12700">
            <a:miter lim="400000"/>
          </a:ln>
        </p:spPr>
      </p:pic>
      <p:sp>
        <p:nvSpPr>
          <p:cNvPr id="120" name="Session 1: What is QA?"/>
          <p:cNvSpPr txBox="1"/>
          <p:nvPr>
            <p:ph type="title"/>
          </p:nvPr>
        </p:nvSpPr>
        <p:spPr>
          <a:prstGeom prst="rect">
            <a:avLst/>
          </a:prstGeom>
        </p:spPr>
        <p:txBody>
          <a:bodyPr/>
          <a:lstStyle/>
          <a:p>
            <a:pPr/>
            <a:r>
              <a:t>Session 1: What is QA?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Demo of QA"/>
          <p:cNvSpPr txBox="1"/>
          <p:nvPr>
            <p:ph type="title"/>
          </p:nvPr>
        </p:nvSpPr>
        <p:spPr>
          <a:prstGeom prst="rect">
            <a:avLst/>
          </a:prstGeom>
        </p:spPr>
        <p:txBody>
          <a:bodyPr/>
          <a:lstStyle/>
          <a:p>
            <a:pPr/>
            <a:r>
              <a:t>Demo of QA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QA vs QC"/>
          <p:cNvSpPr txBox="1"/>
          <p:nvPr>
            <p:ph type="title"/>
          </p:nvPr>
        </p:nvSpPr>
        <p:spPr>
          <a:prstGeom prst="rect">
            <a:avLst/>
          </a:prstGeom>
        </p:spPr>
        <p:txBody>
          <a:bodyPr/>
          <a:lstStyle/>
          <a:p>
            <a:pPr/>
            <a:r>
              <a:t>QA vs QC</a:t>
            </a:r>
          </a:p>
        </p:txBody>
      </p:sp>
      <p:sp>
        <p:nvSpPr>
          <p:cNvPr id="147" name="Quality analysis is to ensure software does not have buggy code…"/>
          <p:cNvSpPr txBox="1"/>
          <p:nvPr>
            <p:ph type="body" idx="1"/>
          </p:nvPr>
        </p:nvSpPr>
        <p:spPr>
          <a:xfrm>
            <a:off x="952500" y="2590800"/>
            <a:ext cx="9583344" cy="6286500"/>
          </a:xfrm>
          <a:prstGeom prst="rect">
            <a:avLst/>
          </a:prstGeom>
        </p:spPr>
        <p:txBody>
          <a:bodyPr/>
          <a:lstStyle/>
          <a:p>
            <a:pPr/>
            <a:r>
              <a:t>Quality analysis is to ensure software does not have buggy code</a:t>
            </a:r>
          </a:p>
          <a:p>
            <a:pPr/>
            <a:r>
              <a:t>Quality control troubleshoots and fixes code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Unknown.jpeg" descr="Unknown.jpeg"/>
          <p:cNvPicPr>
            <a:picLocks noChangeAspect="1"/>
          </p:cNvPicPr>
          <p:nvPr>
            <p:ph type="pic" idx="21"/>
          </p:nvPr>
        </p:nvPicPr>
        <p:blipFill>
          <a:blip r:embed="rId2">
            <a:extLst/>
          </a:blip>
          <a:srcRect l="3085" t="0" r="3085" b="0"/>
          <a:stretch>
            <a:fillRect/>
          </a:stretch>
        </p:blipFill>
        <p:spPr>
          <a:xfrm>
            <a:off x="6718299" y="4582599"/>
            <a:ext cx="5334001" cy="2302902"/>
          </a:xfrm>
          <a:prstGeom prst="rect">
            <a:avLst/>
          </a:prstGeom>
        </p:spPr>
      </p:pic>
      <p:sp>
        <p:nvSpPr>
          <p:cNvPr id="150" name="Why learn QA?"/>
          <p:cNvSpPr txBox="1"/>
          <p:nvPr>
            <p:ph type="title"/>
          </p:nvPr>
        </p:nvSpPr>
        <p:spPr>
          <a:prstGeom prst="rect">
            <a:avLst/>
          </a:prstGeom>
        </p:spPr>
        <p:txBody>
          <a:bodyPr/>
          <a:lstStyle/>
          <a:p>
            <a:pPr/>
            <a:r>
              <a:t>Why learn QA?</a:t>
            </a:r>
          </a:p>
        </p:txBody>
      </p:sp>
      <p:sp>
        <p:nvSpPr>
          <p:cNvPr id="151" name="Software is eating the world &amp; it is in demand like never before…"/>
          <p:cNvSpPr txBox="1"/>
          <p:nvPr>
            <p:ph type="body" sz="half" idx="1"/>
          </p:nvPr>
        </p:nvSpPr>
        <p:spPr>
          <a:prstGeom prst="rect">
            <a:avLst/>
          </a:prstGeom>
        </p:spPr>
        <p:txBody>
          <a:bodyPr/>
          <a:lstStyle/>
          <a:p>
            <a:pPr/>
            <a:r>
              <a:t>Software is eating the world &amp; it is in demand like never before </a:t>
            </a:r>
          </a:p>
          <a:p>
            <a:pPr/>
            <a:r>
              <a:t>Relatively easy way to get into IT &amp; many jobs available </a:t>
            </a:r>
          </a:p>
          <a:p>
            <a:pPr/>
            <a:r>
              <a:t>Software testing will never go away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1"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3" name="Unknown.png" descr="Unknown.png"/>
          <p:cNvPicPr>
            <a:picLocks noChangeAspect="1"/>
          </p:cNvPicPr>
          <p:nvPr>
            <p:ph type="pic" idx="21"/>
          </p:nvPr>
        </p:nvPicPr>
        <p:blipFill>
          <a:blip r:embed="rId2">
            <a:extLst/>
          </a:blip>
          <a:srcRect l="2557" t="0" r="2557" b="0"/>
          <a:stretch>
            <a:fillRect/>
          </a:stretch>
        </p:blipFill>
        <p:spPr>
          <a:xfrm>
            <a:off x="6718299" y="4328662"/>
            <a:ext cx="5334001" cy="2810776"/>
          </a:xfrm>
          <a:prstGeom prst="rect">
            <a:avLst/>
          </a:prstGeom>
        </p:spPr>
      </p:pic>
      <p:sp>
        <p:nvSpPr>
          <p:cNvPr id="154" name="Career Paths for QA"/>
          <p:cNvSpPr txBox="1"/>
          <p:nvPr>
            <p:ph type="title"/>
          </p:nvPr>
        </p:nvSpPr>
        <p:spPr>
          <a:prstGeom prst="rect">
            <a:avLst/>
          </a:prstGeom>
        </p:spPr>
        <p:txBody>
          <a:bodyPr/>
          <a:lstStyle/>
          <a:p>
            <a:pPr/>
            <a:r>
              <a:t>Career Paths for QA</a:t>
            </a:r>
          </a:p>
        </p:txBody>
      </p:sp>
      <p:sp>
        <p:nvSpPr>
          <p:cNvPr id="155" name="QA Lead…"/>
          <p:cNvSpPr txBox="1"/>
          <p:nvPr>
            <p:ph type="body" sz="half" idx="1"/>
          </p:nvPr>
        </p:nvSpPr>
        <p:spPr>
          <a:prstGeom prst="rect">
            <a:avLst/>
          </a:prstGeom>
        </p:spPr>
        <p:txBody>
          <a:bodyPr/>
          <a:lstStyle/>
          <a:p>
            <a:pPr/>
            <a:r>
              <a:t>QA Lead</a:t>
            </a:r>
          </a:p>
          <a:p>
            <a:pPr/>
            <a:r>
              <a:t>Business Analyst </a:t>
            </a:r>
          </a:p>
          <a:p>
            <a:pPr/>
            <a:r>
              <a:t>Engineering Project Manager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ypes of QA Roles"/>
          <p:cNvSpPr txBox="1"/>
          <p:nvPr>
            <p:ph type="title"/>
          </p:nvPr>
        </p:nvSpPr>
        <p:spPr>
          <a:prstGeom prst="rect">
            <a:avLst/>
          </a:prstGeom>
        </p:spPr>
        <p:txBody>
          <a:bodyPr/>
          <a:lstStyle/>
          <a:p>
            <a:pPr/>
            <a:r>
              <a:t>Types of QA Roles</a:t>
            </a:r>
          </a:p>
        </p:txBody>
      </p:sp>
      <p:sp>
        <p:nvSpPr>
          <p:cNvPr id="158" name="Functional QA Tester or Quality Engineering…"/>
          <p:cNvSpPr txBox="1"/>
          <p:nvPr>
            <p:ph type="body" sz="half" idx="1"/>
          </p:nvPr>
        </p:nvSpPr>
        <p:spPr>
          <a:xfrm>
            <a:off x="952500" y="2590800"/>
            <a:ext cx="7876003" cy="6286500"/>
          </a:xfrm>
          <a:prstGeom prst="rect">
            <a:avLst/>
          </a:prstGeom>
        </p:spPr>
        <p:txBody>
          <a:bodyPr/>
          <a:lstStyle/>
          <a:p>
            <a:pPr/>
            <a:r>
              <a:t>Functional QA Tester or Quality Engineering </a:t>
            </a:r>
          </a:p>
          <a:p>
            <a:pPr/>
            <a:r>
              <a:t>QA Automation Engineer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8"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unctional vs Automation"/>
          <p:cNvSpPr txBox="1"/>
          <p:nvPr/>
        </p:nvSpPr>
        <p:spPr>
          <a:xfrm>
            <a:off x="-53482" y="3816350"/>
            <a:ext cx="13111764"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8000"/>
            </a:lvl1pPr>
          </a:lstStyle>
          <a:p>
            <a:pPr/>
            <a:r>
              <a:t>Functional vs Automation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Manual/Functional Testing"/>
          <p:cNvSpPr txBox="1"/>
          <p:nvPr>
            <p:ph type="title"/>
          </p:nvPr>
        </p:nvSpPr>
        <p:spPr>
          <a:prstGeom prst="rect">
            <a:avLst/>
          </a:prstGeom>
        </p:spPr>
        <p:txBody>
          <a:bodyPr/>
          <a:lstStyle>
            <a:lvl1pPr defTabSz="543305">
              <a:defRPr sz="7440"/>
            </a:lvl1pPr>
          </a:lstStyle>
          <a:p>
            <a:pPr/>
            <a:r>
              <a:t>Manual/Functional Testing</a:t>
            </a:r>
          </a:p>
        </p:txBody>
      </p:sp>
      <p:sp>
        <p:nvSpPr>
          <p:cNvPr id="163" name="Process of manually testing software for defects…"/>
          <p:cNvSpPr txBox="1"/>
          <p:nvPr>
            <p:ph type="body" sz="half" idx="1"/>
          </p:nvPr>
        </p:nvSpPr>
        <p:spPr>
          <a:xfrm>
            <a:off x="952500" y="2590800"/>
            <a:ext cx="7939534" cy="6286500"/>
          </a:xfrm>
          <a:prstGeom prst="rect">
            <a:avLst/>
          </a:prstGeom>
        </p:spPr>
        <p:txBody>
          <a:bodyPr/>
          <a:lstStyle/>
          <a:p>
            <a:pPr/>
            <a:r>
              <a:t>Process of manually testing software for defects</a:t>
            </a:r>
          </a:p>
          <a:p>
            <a:pPr/>
            <a:r>
              <a:t>Requires tester to play the role of the end user of the software to test</a:t>
            </a:r>
          </a:p>
          <a:p>
            <a:pPr/>
            <a:r>
              <a:t>Purpose is to identify bugs, issues, and defects in the software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3"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Automation Testing"/>
          <p:cNvSpPr txBox="1"/>
          <p:nvPr>
            <p:ph type="title"/>
          </p:nvPr>
        </p:nvSpPr>
        <p:spPr>
          <a:prstGeom prst="rect">
            <a:avLst/>
          </a:prstGeom>
        </p:spPr>
        <p:txBody>
          <a:bodyPr/>
          <a:lstStyle/>
          <a:p>
            <a:pPr/>
            <a:r>
              <a:t>Automation Testing</a:t>
            </a:r>
          </a:p>
        </p:txBody>
      </p:sp>
      <p:sp>
        <p:nvSpPr>
          <p:cNvPr id="166" name="Testing is done via an automation tool…"/>
          <p:cNvSpPr txBox="1"/>
          <p:nvPr>
            <p:ph type="body" sz="half" idx="1"/>
          </p:nvPr>
        </p:nvSpPr>
        <p:spPr>
          <a:xfrm>
            <a:off x="952500" y="2590800"/>
            <a:ext cx="7939534" cy="6286500"/>
          </a:xfrm>
          <a:prstGeom prst="rect">
            <a:avLst/>
          </a:prstGeom>
        </p:spPr>
        <p:txBody>
          <a:bodyPr/>
          <a:lstStyle/>
          <a:p>
            <a:pPr/>
            <a:r>
              <a:t>Testing is done via an automation tool</a:t>
            </a:r>
          </a:p>
          <a:p>
            <a:pPr/>
            <a:r>
              <a:t>Coding experience required</a:t>
            </a:r>
          </a:p>
          <a:p>
            <a:pPr/>
            <a:r>
              <a:t>No human interaction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6"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ypes of QA Testing"/>
          <p:cNvSpPr txBox="1"/>
          <p:nvPr>
            <p:ph type="title"/>
          </p:nvPr>
        </p:nvSpPr>
        <p:spPr>
          <a:prstGeom prst="rect">
            <a:avLst/>
          </a:prstGeom>
        </p:spPr>
        <p:txBody>
          <a:bodyPr/>
          <a:lstStyle/>
          <a:p>
            <a:pPr/>
            <a:r>
              <a:t>Types of QA Testing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obile Testing"/>
          <p:cNvSpPr txBox="1"/>
          <p:nvPr>
            <p:ph type="title"/>
          </p:nvPr>
        </p:nvSpPr>
        <p:spPr>
          <a:prstGeom prst="rect">
            <a:avLst/>
          </a:prstGeom>
        </p:spPr>
        <p:txBody>
          <a:bodyPr/>
          <a:lstStyle/>
          <a:p>
            <a:pPr/>
            <a:r>
              <a:t>Mobile Testing</a:t>
            </a:r>
          </a:p>
        </p:txBody>
      </p:sp>
      <p:sp>
        <p:nvSpPr>
          <p:cNvPr id="171" name="The process of testing a mobile app…"/>
          <p:cNvSpPr txBox="1"/>
          <p:nvPr>
            <p:ph type="body" sz="half" idx="1"/>
          </p:nvPr>
        </p:nvSpPr>
        <p:spPr>
          <a:prstGeom prst="rect">
            <a:avLst/>
          </a:prstGeom>
        </p:spPr>
        <p:txBody>
          <a:bodyPr/>
          <a:lstStyle/>
          <a:p>
            <a:pPr marL="377190" indent="-377190" defTabSz="578358">
              <a:spcBef>
                <a:spcPts val="3700"/>
              </a:spcBef>
              <a:defRPr sz="2772"/>
            </a:pPr>
            <a:r>
              <a:t>The process of testing a mobile app</a:t>
            </a:r>
          </a:p>
          <a:p>
            <a:pPr marL="377190" indent="-377190" defTabSz="578358">
              <a:spcBef>
                <a:spcPts val="3700"/>
              </a:spcBef>
              <a:defRPr sz="2772"/>
            </a:pPr>
            <a:r>
              <a:t>Different architecture (Swift, Java, etc)</a:t>
            </a:r>
          </a:p>
          <a:p>
            <a:pPr marL="377190" indent="-377190" defTabSz="578358">
              <a:spcBef>
                <a:spcPts val="3700"/>
              </a:spcBef>
              <a:defRPr sz="2772"/>
            </a:pPr>
            <a:r>
              <a:t>Verifying for functionality, usability, &amp; consistency </a:t>
            </a:r>
          </a:p>
          <a:p>
            <a:pPr marL="377190" indent="-377190" defTabSz="578358">
              <a:spcBef>
                <a:spcPts val="3700"/>
              </a:spcBef>
              <a:defRPr sz="2772"/>
            </a:pPr>
            <a:r>
              <a:t>Focuses on the user experience </a:t>
            </a:r>
          </a:p>
          <a:p>
            <a:pPr marL="377190" indent="-377190" defTabSz="578358">
              <a:spcBef>
                <a:spcPts val="3700"/>
              </a:spcBef>
              <a:defRPr sz="2772"/>
            </a:pPr>
            <a:r>
              <a:t>App is tested on a mobile device</a:t>
            </a:r>
          </a:p>
        </p:txBody>
      </p:sp>
      <p:pic>
        <p:nvPicPr>
          <p:cNvPr id="172" name="81HSzsIkJdL._AC_SL1500_.jpg" descr="81HSzsIkJdL._AC_SL1500_.jpg"/>
          <p:cNvPicPr>
            <a:picLocks noChangeAspect="1"/>
          </p:cNvPicPr>
          <p:nvPr/>
        </p:nvPicPr>
        <p:blipFill>
          <a:blip r:embed="rId2">
            <a:extLst/>
          </a:blip>
          <a:stretch>
            <a:fillRect/>
          </a:stretch>
        </p:blipFill>
        <p:spPr>
          <a:xfrm>
            <a:off x="7290959" y="2946551"/>
            <a:ext cx="4188681" cy="557499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1"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bout Me"/>
          <p:cNvSpPr txBox="1"/>
          <p:nvPr>
            <p:ph type="title"/>
          </p:nvPr>
        </p:nvSpPr>
        <p:spPr>
          <a:prstGeom prst="rect">
            <a:avLst/>
          </a:prstGeom>
        </p:spPr>
        <p:txBody>
          <a:bodyPr/>
          <a:lstStyle/>
          <a:p>
            <a:pPr/>
            <a:r>
              <a:t>About Me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Web Testing"/>
          <p:cNvSpPr txBox="1"/>
          <p:nvPr>
            <p:ph type="title"/>
          </p:nvPr>
        </p:nvSpPr>
        <p:spPr>
          <a:prstGeom prst="rect">
            <a:avLst/>
          </a:prstGeom>
        </p:spPr>
        <p:txBody>
          <a:bodyPr/>
          <a:lstStyle/>
          <a:p>
            <a:pPr/>
            <a:r>
              <a:t>Web Testing</a:t>
            </a:r>
          </a:p>
        </p:txBody>
      </p:sp>
      <p:sp>
        <p:nvSpPr>
          <p:cNvPr id="175" name="The process of testing a website…"/>
          <p:cNvSpPr txBox="1"/>
          <p:nvPr>
            <p:ph type="body" sz="half" idx="1"/>
          </p:nvPr>
        </p:nvSpPr>
        <p:spPr>
          <a:prstGeom prst="rect">
            <a:avLst/>
          </a:prstGeom>
        </p:spPr>
        <p:txBody>
          <a:bodyPr/>
          <a:lstStyle/>
          <a:p>
            <a:pPr/>
            <a:r>
              <a:t>The process of testing a website</a:t>
            </a:r>
          </a:p>
          <a:p>
            <a:pPr/>
            <a:r>
              <a:t>Different architecture (Javascript, HTML5, etc)</a:t>
            </a:r>
          </a:p>
          <a:p>
            <a:pPr/>
            <a:r>
              <a:t>Input is usually mouse/keyboard instead of touch</a:t>
            </a:r>
          </a:p>
          <a:p>
            <a:pPr/>
            <a:r>
              <a:t>Website is testing in a browser (Safari, Chrome, etc.)</a:t>
            </a:r>
          </a:p>
        </p:txBody>
      </p:sp>
      <p:pic>
        <p:nvPicPr>
          <p:cNvPr id="176" name="Screen Shot 2020-05-20 at 11.43.51 PM.png" descr="Screen Shot 2020-05-20 at 11.43.51 PM.png"/>
          <p:cNvPicPr>
            <a:picLocks noChangeAspect="1"/>
          </p:cNvPicPr>
          <p:nvPr/>
        </p:nvPicPr>
        <p:blipFill>
          <a:blip r:embed="rId2">
            <a:extLst/>
          </a:blip>
          <a:stretch>
            <a:fillRect/>
          </a:stretch>
        </p:blipFill>
        <p:spPr>
          <a:xfrm>
            <a:off x="6094473" y="4005857"/>
            <a:ext cx="6581654" cy="345638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emo - Mobile testing vs web"/>
          <p:cNvSpPr txBox="1"/>
          <p:nvPr>
            <p:ph type="title"/>
          </p:nvPr>
        </p:nvSpPr>
        <p:spPr>
          <a:prstGeom prst="rect">
            <a:avLst/>
          </a:prstGeom>
        </p:spPr>
        <p:txBody>
          <a:bodyPr/>
          <a:lstStyle/>
          <a:p>
            <a:pPr/>
            <a:r>
              <a:t>Demo - Mobile testing vs web</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Do you need to learn how to code to be in QA?"/>
          <p:cNvSpPr txBox="1"/>
          <p:nvPr>
            <p:ph type="title"/>
          </p:nvPr>
        </p:nvSpPr>
        <p:spPr>
          <a:prstGeom prst="rect">
            <a:avLst/>
          </a:prstGeom>
        </p:spPr>
        <p:txBody>
          <a:bodyPr/>
          <a:lstStyle>
            <a:lvl1pPr defTabSz="519937">
              <a:defRPr sz="7119"/>
            </a:lvl1pPr>
          </a:lstStyle>
          <a:p>
            <a:pPr/>
            <a:r>
              <a:t>Do you need to learn how to code to be in QA?</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No."/>
          <p:cNvSpPr txBox="1"/>
          <p:nvPr>
            <p:ph type="title"/>
          </p:nvPr>
        </p:nvSpPr>
        <p:spPr>
          <a:prstGeom prst="rect">
            <a:avLst/>
          </a:prstGeom>
        </p:spPr>
        <p:txBody>
          <a:bodyPr/>
          <a:lstStyle/>
          <a:p>
            <a:pPr/>
            <a:r>
              <a:t>No.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2"/>
                                        </p:tgtEl>
                                        <p:attrNameLst>
                                          <p:attrName>style.visibility</p:attrName>
                                        </p:attrNameLst>
                                      </p:cBhvr>
                                      <p:to>
                                        <p:strVal val="visible"/>
                                      </p:to>
                                    </p:set>
                                    <p:anim calcmode="lin" valueType="num">
                                      <p:cBhvr>
                                        <p:cTn id="7" dur="750" fill="hold"/>
                                        <p:tgtEl>
                                          <p:spTgt spid="182"/>
                                        </p:tgtEl>
                                        <p:attrNameLst>
                                          <p:attrName>ppt_w</p:attrName>
                                        </p:attrNameLst>
                                      </p:cBhvr>
                                      <p:tavLst>
                                        <p:tav tm="0">
                                          <p:val>
                                            <p:fltVal val="0"/>
                                          </p:val>
                                        </p:tav>
                                        <p:tav tm="100000">
                                          <p:val>
                                            <p:strVal val="#ppt_w"/>
                                          </p:val>
                                        </p:tav>
                                      </p:tavLst>
                                    </p:anim>
                                    <p:anim calcmode="lin" valueType="num">
                                      <p:cBhvr>
                                        <p:cTn id="8" dur="750" fill="hold"/>
                                        <p:tgtEl>
                                          <p:spTgt spid="1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o you need to be techno functional in QA?"/>
          <p:cNvSpPr txBox="1"/>
          <p:nvPr>
            <p:ph type="title"/>
          </p:nvPr>
        </p:nvSpPr>
        <p:spPr>
          <a:prstGeom prst="rect">
            <a:avLst/>
          </a:prstGeom>
        </p:spPr>
        <p:txBody>
          <a:bodyPr/>
          <a:lstStyle>
            <a:lvl1pPr defTabSz="543305">
              <a:defRPr sz="7440"/>
            </a:lvl1pPr>
          </a:lstStyle>
          <a:p>
            <a:pPr/>
            <a:r>
              <a:t>Do you need to be techno functional in QA?</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Yes."/>
          <p:cNvSpPr txBox="1"/>
          <p:nvPr>
            <p:ph type="title"/>
          </p:nvPr>
        </p:nvSpPr>
        <p:spPr>
          <a:prstGeom prst="rect">
            <a:avLst/>
          </a:prstGeom>
        </p:spPr>
        <p:txBody>
          <a:bodyPr/>
          <a:lstStyle/>
          <a:p>
            <a:pPr/>
            <a:r>
              <a:t>Yes.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Personalized Activity"/>
          <p:cNvSpPr txBox="1"/>
          <p:nvPr>
            <p:ph type="title"/>
          </p:nvPr>
        </p:nvSpPr>
        <p:spPr>
          <a:prstGeom prst="rect">
            <a:avLst/>
          </a:prstGeom>
        </p:spPr>
        <p:txBody>
          <a:bodyPr/>
          <a:lstStyle/>
          <a:p>
            <a:pPr/>
            <a:r>
              <a:t>Personalized Activity</a:t>
            </a:r>
          </a:p>
        </p:txBody>
      </p:sp>
      <p:sp>
        <p:nvSpPr>
          <p:cNvPr id="189" name="Explain to me your understanding of QA…"/>
          <p:cNvSpPr txBox="1"/>
          <p:nvPr>
            <p:ph type="body" idx="1"/>
          </p:nvPr>
        </p:nvSpPr>
        <p:spPr>
          <a:xfrm>
            <a:off x="952500" y="2590800"/>
            <a:ext cx="11099800" cy="6286500"/>
          </a:xfrm>
          <a:prstGeom prst="rect">
            <a:avLst/>
          </a:prstGeom>
        </p:spPr>
        <p:txBody>
          <a:bodyPr/>
          <a:lstStyle/>
          <a:p>
            <a:pPr/>
            <a:r>
              <a:t>Explain to me your understanding of QA</a:t>
            </a:r>
          </a:p>
          <a:p>
            <a:pPr/>
            <a:r>
              <a:t>What all use cases do you see for QA?</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activity-idea1.gif" descr="activity-idea1.gif"/>
          <p:cNvPicPr>
            <a:picLocks noChangeAspect="1"/>
          </p:cNvPicPr>
          <p:nvPr/>
        </p:nvPicPr>
        <p:blipFill>
          <a:blip r:embed="rId2">
            <a:alphaModFix amt="14000"/>
            <a:extLst/>
          </a:blip>
          <a:stretch>
            <a:fillRect/>
          </a:stretch>
        </p:blipFill>
        <p:spPr>
          <a:xfrm>
            <a:off x="-8065556" y="3128"/>
            <a:ext cx="29230306" cy="10352400"/>
          </a:xfrm>
          <a:prstGeom prst="rect">
            <a:avLst/>
          </a:prstGeom>
          <a:ln w="12700">
            <a:miter lim="400000"/>
          </a:ln>
        </p:spPr>
      </p:pic>
      <p:sp>
        <p:nvSpPr>
          <p:cNvPr id="192" name="What are we going to learn next?"/>
          <p:cNvSpPr txBox="1"/>
          <p:nvPr>
            <p:ph type="title"/>
          </p:nvPr>
        </p:nvSpPr>
        <p:spPr>
          <a:prstGeom prst="rect">
            <a:avLst/>
          </a:prstGeom>
        </p:spPr>
        <p:txBody>
          <a:bodyPr/>
          <a:lstStyle/>
          <a:p>
            <a:pPr/>
            <a:r>
              <a:t>What are we going to learn next?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oftware engineering org structure…"/>
          <p:cNvSpPr txBox="1"/>
          <p:nvPr>
            <p:ph type="body" idx="1"/>
          </p:nvPr>
        </p:nvSpPr>
        <p:spPr>
          <a:prstGeom prst="rect">
            <a:avLst/>
          </a:prstGeom>
        </p:spPr>
        <p:txBody>
          <a:bodyPr/>
          <a:lstStyle/>
          <a:p>
            <a:pPr marL="429768" indent="-429768" defTabSz="549148">
              <a:spcBef>
                <a:spcPts val="3900"/>
              </a:spcBef>
              <a:defRPr sz="3572"/>
            </a:pPr>
            <a:r>
              <a:t>Software engineering org structure</a:t>
            </a:r>
          </a:p>
          <a:p>
            <a:pPr marL="429768" indent="-429768" defTabSz="549148">
              <a:spcBef>
                <a:spcPts val="3900"/>
              </a:spcBef>
              <a:defRPr sz="3572"/>
            </a:pPr>
            <a:r>
              <a:t>Responsibilities of working in functional QA </a:t>
            </a:r>
          </a:p>
          <a:p>
            <a:pPr marL="429768" indent="-429768" defTabSz="549148">
              <a:spcBef>
                <a:spcPts val="3900"/>
              </a:spcBef>
              <a:defRPr sz="3572"/>
            </a:pPr>
            <a:r>
              <a:t>AGILE vs Waterfall for QA</a:t>
            </a:r>
          </a:p>
          <a:p>
            <a:pPr marL="429768" indent="-429768" defTabSz="549148">
              <a:spcBef>
                <a:spcPts val="3900"/>
              </a:spcBef>
              <a:defRPr sz="3572"/>
            </a:pPr>
            <a:r>
              <a:t>Adhoc vs Regression testing </a:t>
            </a:r>
          </a:p>
          <a:p>
            <a:pPr marL="429768" indent="-429768" defTabSz="549148">
              <a:spcBef>
                <a:spcPts val="3900"/>
              </a:spcBef>
              <a:defRPr sz="3572"/>
            </a:pPr>
            <a:r>
              <a:t>Unit test vs integration testing </a:t>
            </a:r>
          </a:p>
          <a:p>
            <a:pPr marL="429768" indent="-429768" defTabSz="549148">
              <a:spcBef>
                <a:spcPts val="3900"/>
              </a:spcBef>
              <a:defRPr sz="3572"/>
            </a:pPr>
            <a:r>
              <a:t>Various phases of QA during the development cycle</a:t>
            </a:r>
          </a:p>
          <a:p>
            <a:pPr marL="429768" indent="-429768" defTabSz="549148">
              <a:spcBef>
                <a:spcPts val="3900"/>
              </a:spcBef>
              <a:defRPr sz="3572"/>
            </a:pPr>
            <a:r>
              <a:t>Test environments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Q&amp;A"/>
          <p:cNvSpPr txBox="1"/>
          <p:nvPr>
            <p:ph type="title"/>
          </p:nvPr>
        </p:nvSpPr>
        <p:spPr>
          <a:prstGeom prst="rect">
            <a:avLst/>
          </a:prstGeom>
        </p:spPr>
        <p:txBody>
          <a:bodyPr/>
          <a:lstStyle/>
          <a:p>
            <a:pPr/>
            <a:r>
              <a:t>Q&amp;A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Contact info"/>
          <p:cNvSpPr txBox="1"/>
          <p:nvPr>
            <p:ph type="title"/>
          </p:nvPr>
        </p:nvSpPr>
        <p:spPr>
          <a:prstGeom prst="rect">
            <a:avLst/>
          </a:prstGeom>
        </p:spPr>
        <p:txBody>
          <a:bodyPr/>
          <a:lstStyle/>
          <a:p>
            <a:pPr/>
            <a:r>
              <a:t>Contact info</a:t>
            </a:r>
          </a:p>
        </p:txBody>
      </p:sp>
      <p:sp>
        <p:nvSpPr>
          <p:cNvPr id="125" name="parth@enlilt.com…"/>
          <p:cNvSpPr txBox="1"/>
          <p:nvPr>
            <p:ph type="body" idx="1"/>
          </p:nvPr>
        </p:nvSpPr>
        <p:spPr>
          <a:xfrm>
            <a:off x="1732896" y="2980998"/>
            <a:ext cx="11099801" cy="6286501"/>
          </a:xfrm>
          <a:prstGeom prst="rect">
            <a:avLst/>
          </a:prstGeom>
        </p:spPr>
        <p:txBody>
          <a:bodyPr/>
          <a:lstStyle/>
          <a:p>
            <a:pPr/>
            <a:r>
              <a:t>parth@enlilt.com</a:t>
            </a:r>
          </a:p>
          <a:p>
            <a:pPr/>
            <a:r>
              <a:t>404-820-1305</a:t>
            </a:r>
          </a:p>
          <a:p>
            <a:pPr/>
            <a:r>
              <a:rPr u="sng">
                <a:hlinkClick r:id="rId2" invalidUrl="" action="" tgtFrame="" tooltip="" history="1" highlightClick="0" endSnd="0"/>
              </a:rPr>
              <a:t>http://linkedin.com/parth.dhebar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Enlilt Way"/>
          <p:cNvSpPr txBox="1"/>
          <p:nvPr>
            <p:ph type="title"/>
          </p:nvPr>
        </p:nvSpPr>
        <p:spPr>
          <a:prstGeom prst="rect">
            <a:avLst/>
          </a:prstGeom>
        </p:spPr>
        <p:txBody>
          <a:bodyPr/>
          <a:lstStyle>
            <a:lvl1pPr>
              <a:defRPr>
                <a:solidFill>
                  <a:srgbClr val="F3B03E"/>
                </a:solidFill>
              </a:defRPr>
            </a:lvl1pPr>
          </a:lstStyle>
          <a:p>
            <a:pPr/>
            <a:r>
              <a:t>The Enlilt Way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What are we learning today?…"/>
          <p:cNvSpPr txBox="1"/>
          <p:nvPr>
            <p:ph type="body" idx="1"/>
          </p:nvPr>
        </p:nvSpPr>
        <p:spPr>
          <a:prstGeom prst="rect">
            <a:avLst/>
          </a:prstGeom>
        </p:spPr>
        <p:txBody>
          <a:bodyPr/>
          <a:lstStyle/>
          <a:p>
            <a:pPr/>
            <a:r>
              <a:t>What are we learning today? </a:t>
            </a:r>
          </a:p>
          <a:p>
            <a:pPr/>
            <a:r>
              <a:t>Information and demo of the topic </a:t>
            </a:r>
          </a:p>
          <a:p>
            <a:pPr/>
            <a:r>
              <a:t>Group Activity </a:t>
            </a:r>
          </a:p>
          <a:p>
            <a:pPr/>
            <a:r>
              <a:t>Personalized Activity</a:t>
            </a:r>
          </a:p>
          <a:p>
            <a:pPr/>
            <a:r>
              <a:t>Q&amp;A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What are we learning today?"/>
          <p:cNvSpPr txBox="1"/>
          <p:nvPr>
            <p:ph type="title"/>
          </p:nvPr>
        </p:nvSpPr>
        <p:spPr>
          <a:prstGeom prst="rect">
            <a:avLst/>
          </a:prstGeom>
        </p:spPr>
        <p:txBody>
          <a:bodyPr/>
          <a:lstStyle/>
          <a:p>
            <a:pPr/>
            <a:r>
              <a:t>What are we learning today?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What are we going to learn in this course?…"/>
          <p:cNvSpPr txBox="1"/>
          <p:nvPr>
            <p:ph type="body" idx="1"/>
          </p:nvPr>
        </p:nvSpPr>
        <p:spPr>
          <a:prstGeom prst="rect">
            <a:avLst/>
          </a:prstGeom>
        </p:spPr>
        <p:txBody>
          <a:bodyPr/>
          <a:lstStyle/>
          <a:p>
            <a:pPr/>
            <a:r>
              <a:t>What are we going to learn in this course?</a:t>
            </a:r>
          </a:p>
          <a:p>
            <a:pPr/>
            <a:r>
              <a:t>What is QA?</a:t>
            </a:r>
          </a:p>
          <a:p>
            <a:pPr/>
            <a:r>
              <a:t>Why learn QA?</a:t>
            </a:r>
          </a:p>
          <a:p>
            <a:pPr/>
            <a:r>
              <a:t>Types of QA &amp; QA testing</a:t>
            </a:r>
          </a:p>
          <a:p>
            <a:pPr/>
            <a:r>
              <a:t>Do you need to learn how to code in QA?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What are we going to learn?"/>
          <p:cNvSpPr txBox="1"/>
          <p:nvPr>
            <p:ph type="title"/>
          </p:nvPr>
        </p:nvSpPr>
        <p:spPr>
          <a:prstGeom prst="rect">
            <a:avLst/>
          </a:prstGeom>
        </p:spPr>
        <p:txBody>
          <a:bodyPr/>
          <a:lstStyle>
            <a:lvl1pPr defTabSz="502412">
              <a:defRPr sz="6880"/>
            </a:lvl1pPr>
          </a:lstStyle>
          <a:p>
            <a:pPr/>
            <a:r>
              <a:t>What are we going to learn?</a:t>
            </a:r>
          </a:p>
        </p:txBody>
      </p:sp>
      <p:sp>
        <p:nvSpPr>
          <p:cNvPr id="138" name="What is QA?…"/>
          <p:cNvSpPr txBox="1"/>
          <p:nvPr>
            <p:ph type="body" idx="1"/>
          </p:nvPr>
        </p:nvSpPr>
        <p:spPr>
          <a:xfrm>
            <a:off x="952500" y="2590800"/>
            <a:ext cx="10862824" cy="6286500"/>
          </a:xfrm>
          <a:prstGeom prst="rect">
            <a:avLst/>
          </a:prstGeom>
        </p:spPr>
        <p:txBody>
          <a:bodyPr/>
          <a:lstStyle/>
          <a:p>
            <a:pPr/>
            <a:r>
              <a:t>What is QA?</a:t>
            </a:r>
          </a:p>
          <a:p>
            <a:pPr/>
            <a:r>
              <a:t>How does QA work?</a:t>
            </a:r>
          </a:p>
          <a:p>
            <a:pPr/>
            <a:r>
              <a:t>Test Scenarios &amp; Test Cases</a:t>
            </a:r>
          </a:p>
          <a:p>
            <a:pPr/>
            <a:r>
              <a:t>Business Requirement Document, Functional spec</a:t>
            </a:r>
          </a:p>
          <a:p>
            <a:pPr/>
            <a:r>
              <a:t>Test plan, Level of Effort, Execution phase</a:t>
            </a:r>
          </a:p>
          <a:p>
            <a:pPr/>
            <a:r>
              <a:t>QA testing practice </a:t>
            </a:r>
          </a:p>
          <a:p>
            <a:pPr/>
            <a:r>
              <a:t>How to be great at QA &amp; potential interview questions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3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20161121184319-GettyImages-121111046.jpeg" descr="20161121184319-GettyImages-121111046.jpeg"/>
          <p:cNvPicPr>
            <a:picLocks noChangeAspect="1"/>
          </p:cNvPicPr>
          <p:nvPr>
            <p:ph type="pic" idx="21"/>
          </p:nvPr>
        </p:nvPicPr>
        <p:blipFill>
          <a:blip r:embed="rId2">
            <a:extLst/>
          </a:blip>
          <a:srcRect l="8819" t="0" r="8819" b="0"/>
          <a:stretch>
            <a:fillRect/>
          </a:stretch>
        </p:blipFill>
        <p:spPr>
          <a:xfrm>
            <a:off x="7161251" y="3988403"/>
            <a:ext cx="4891049" cy="2969243"/>
          </a:xfrm>
          <a:prstGeom prst="rect">
            <a:avLst/>
          </a:prstGeom>
        </p:spPr>
      </p:pic>
      <p:sp>
        <p:nvSpPr>
          <p:cNvPr id="141" name="What is QA?"/>
          <p:cNvSpPr txBox="1"/>
          <p:nvPr>
            <p:ph type="title"/>
          </p:nvPr>
        </p:nvSpPr>
        <p:spPr>
          <a:prstGeom prst="rect">
            <a:avLst/>
          </a:prstGeom>
        </p:spPr>
        <p:txBody>
          <a:bodyPr/>
          <a:lstStyle/>
          <a:p>
            <a:pPr/>
            <a:r>
              <a:t>What is QA?</a:t>
            </a:r>
          </a:p>
        </p:txBody>
      </p:sp>
      <p:sp>
        <p:nvSpPr>
          <p:cNvPr id="142" name="QA stands for quality analysis…"/>
          <p:cNvSpPr txBox="1"/>
          <p:nvPr>
            <p:ph type="body" sz="half" idx="1"/>
          </p:nvPr>
        </p:nvSpPr>
        <p:spPr>
          <a:prstGeom prst="rect">
            <a:avLst/>
          </a:prstGeom>
        </p:spPr>
        <p:txBody>
          <a:bodyPr/>
          <a:lstStyle/>
          <a:p>
            <a:pPr/>
            <a:r>
              <a:t>QA stands for quality analysis</a:t>
            </a:r>
          </a:p>
          <a:p>
            <a:pPr/>
            <a:r>
              <a:t>Quality analysis is the process of verifying the software meets specified requirements</a:t>
            </a:r>
          </a:p>
          <a:p>
            <a:pPr/>
            <a:r>
              <a:t>QA’s role is to ensure a software engineering org delivers based on the needs &amp; expectation of customers</a:t>
            </a:r>
          </a:p>
          <a:p>
            <a:pPr/>
            <a:r>
              <a:t>We also break things!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2" grpId="1"/>
    </p:bldLst>
  </p:timing>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