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9" r:id="rId7"/>
    <p:sldId id="270" r:id="rId8"/>
    <p:sldId id="271" r:id="rId9"/>
    <p:sldId id="272" r:id="rId10"/>
    <p:sldId id="273" r:id="rId11"/>
    <p:sldId id="274" r:id="rId12"/>
    <p:sldId id="275" r:id="rId13"/>
    <p:sldId id="276" r:id="rId14"/>
    <p:sldId id="277" r:id="rId15"/>
    <p:sldId id="261" r:id="rId16"/>
    <p:sldId id="262" r:id="rId17"/>
    <p:sldId id="263" r:id="rId18"/>
    <p:sldId id="264" r:id="rId19"/>
    <p:sldId id="265" r:id="rId20"/>
    <p:sldId id="266" r:id="rId21"/>
    <p:sldId id="267" r:id="rId22"/>
    <p:sldId id="26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c+w6pVlMKVTlgwDBh0IFCAkH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Git Tutorial</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86" name="Google Shape;86;p1"/>
          <p:cNvSpPr txBox="1"/>
          <p:nvPr/>
        </p:nvSpPr>
        <p:spPr>
          <a:xfrm>
            <a:off x="764275" y="497681"/>
            <a:ext cx="15620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Logo Poly here</a:t>
            </a:r>
            <a:endParaRPr/>
          </a:p>
        </p:txBody>
      </p:sp>
      <p:sp>
        <p:nvSpPr>
          <p:cNvPr id="87" name="Google Shape;87;p1"/>
          <p:cNvSpPr txBox="1"/>
          <p:nvPr/>
        </p:nvSpPr>
        <p:spPr>
          <a:xfrm flipH="1">
            <a:off x="7431206" y="658800"/>
            <a:ext cx="25384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Logo PolyCortex Here</a:t>
            </a:r>
            <a:endParaRPr/>
          </a:p>
        </p:txBody>
      </p:sp>
      <p:sp>
        <p:nvSpPr>
          <p:cNvPr id="88" name="Google Shape;88;p1"/>
          <p:cNvSpPr txBox="1"/>
          <p:nvPr/>
        </p:nvSpPr>
        <p:spPr>
          <a:xfrm>
            <a:off x="7151427" y="5520519"/>
            <a:ext cx="26476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Auteur: Jean-Michel Lasnier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Key Concept: Head</a:t>
            </a:r>
            <a:endParaRPr lang="fr-CA" dirty="0"/>
          </a:p>
        </p:txBody>
      </p:sp>
      <p:pic>
        <p:nvPicPr>
          <p:cNvPr id="5" name="Image 4"/>
          <p:cNvPicPr>
            <a:picLocks noChangeAspect="1"/>
          </p:cNvPicPr>
          <p:nvPr/>
        </p:nvPicPr>
        <p:blipFill>
          <a:blip r:embed="rId2"/>
          <a:stretch>
            <a:fillRect/>
          </a:stretch>
        </p:blipFill>
        <p:spPr>
          <a:xfrm>
            <a:off x="2048256" y="2660904"/>
            <a:ext cx="7106642" cy="1952898"/>
          </a:xfrm>
          <a:prstGeom prst="rect">
            <a:avLst/>
          </a:prstGeom>
        </p:spPr>
      </p:pic>
      <p:sp>
        <p:nvSpPr>
          <p:cNvPr id="3" name="Espace réservé du texte 2"/>
          <p:cNvSpPr>
            <a:spLocks noGrp="1"/>
          </p:cNvSpPr>
          <p:nvPr>
            <p:ph type="body" idx="1"/>
          </p:nvPr>
        </p:nvSpPr>
        <p:spPr>
          <a:xfrm>
            <a:off x="838200" y="1825625"/>
            <a:ext cx="10515600" cy="1713103"/>
          </a:xfrm>
        </p:spPr>
        <p:txBody>
          <a:bodyPr/>
          <a:lstStyle/>
          <a:p>
            <a:r>
              <a:rPr lang="fr-CA" dirty="0" smtClean="0"/>
              <a:t>Référence au commit le plus récent</a:t>
            </a:r>
            <a:endParaRPr lang="fr-CA" dirty="0"/>
          </a:p>
        </p:txBody>
      </p:sp>
    </p:spTree>
    <p:extLst>
      <p:ext uri="{BB962C8B-B14F-4D97-AF65-F5344CB8AC3E}">
        <p14:creationId xmlns:p14="http://schemas.microsoft.com/office/powerpoint/2010/main" val="31231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Key Concept: Master</a:t>
            </a:r>
            <a:endParaRPr lang="fr-CA" dirty="0"/>
          </a:p>
        </p:txBody>
      </p:sp>
      <p:sp>
        <p:nvSpPr>
          <p:cNvPr id="3" name="Espace réservé du texte 2"/>
          <p:cNvSpPr>
            <a:spLocks noGrp="1"/>
          </p:cNvSpPr>
          <p:nvPr>
            <p:ph type="body" idx="1"/>
          </p:nvPr>
        </p:nvSpPr>
        <p:spPr/>
        <p:txBody>
          <a:bodyPr/>
          <a:lstStyle/>
          <a:p>
            <a:r>
              <a:rPr lang="fr-CA" dirty="0" smtClean="0"/>
              <a:t>Branche principale du projet</a:t>
            </a:r>
          </a:p>
        </p:txBody>
      </p:sp>
      <p:pic>
        <p:nvPicPr>
          <p:cNvPr id="4" name="Image 3"/>
          <p:cNvPicPr>
            <a:picLocks noChangeAspect="1"/>
          </p:cNvPicPr>
          <p:nvPr/>
        </p:nvPicPr>
        <p:blipFill>
          <a:blip r:embed="rId2"/>
          <a:stretch>
            <a:fillRect/>
          </a:stretch>
        </p:blipFill>
        <p:spPr>
          <a:xfrm>
            <a:off x="1554479" y="2926080"/>
            <a:ext cx="9302807" cy="2556402"/>
          </a:xfrm>
          <a:prstGeom prst="rect">
            <a:avLst/>
          </a:prstGeom>
        </p:spPr>
      </p:pic>
    </p:spTree>
    <p:extLst>
      <p:ext uri="{BB962C8B-B14F-4D97-AF65-F5344CB8AC3E}">
        <p14:creationId xmlns:p14="http://schemas.microsoft.com/office/powerpoint/2010/main" val="404852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Pourquoi les Branches sont si importantes?</a:t>
            </a:r>
            <a:endParaRPr lang="fr-CA" dirty="0"/>
          </a:p>
        </p:txBody>
      </p:sp>
      <p:sp>
        <p:nvSpPr>
          <p:cNvPr id="3" name="Espace réservé du texte 2"/>
          <p:cNvSpPr>
            <a:spLocks noGrp="1"/>
          </p:cNvSpPr>
          <p:nvPr>
            <p:ph type="body" idx="1"/>
          </p:nvPr>
        </p:nvSpPr>
        <p:spPr/>
        <p:txBody>
          <a:bodyPr/>
          <a:lstStyle/>
          <a:p>
            <a:r>
              <a:rPr lang="fr-CA" dirty="0" smtClean="0"/>
              <a:t>Imaginez la situation où vous voulez implémenter une nouvelle fonctionnalité.</a:t>
            </a:r>
          </a:p>
          <a:p>
            <a:r>
              <a:rPr lang="fr-CA" dirty="0" smtClean="0"/>
              <a:t>Qu’est-ce que cela implique?</a:t>
            </a:r>
          </a:p>
          <a:p>
            <a:pPr lvl="1"/>
            <a:r>
              <a:rPr lang="fr-CA" dirty="0" smtClean="0"/>
              <a:t>Développement</a:t>
            </a:r>
          </a:p>
          <a:p>
            <a:pPr lvl="1"/>
            <a:r>
              <a:rPr lang="fr-CA" dirty="0" err="1" smtClean="0"/>
              <a:t>Testing</a:t>
            </a:r>
            <a:endParaRPr lang="fr-CA" dirty="0" smtClean="0"/>
          </a:p>
          <a:p>
            <a:pPr lvl="1"/>
            <a:r>
              <a:rPr lang="fr-CA" dirty="0" smtClean="0"/>
              <a:t>Bugs</a:t>
            </a:r>
          </a:p>
          <a:p>
            <a:pPr lvl="1"/>
            <a:r>
              <a:rPr lang="fr-CA" dirty="0" smtClean="0"/>
              <a:t>Projet temporairement brisé</a:t>
            </a:r>
          </a:p>
          <a:p>
            <a:r>
              <a:rPr lang="fr-CA" dirty="0" smtClean="0"/>
              <a:t>Solution: les Branches!</a:t>
            </a:r>
          </a:p>
        </p:txBody>
      </p:sp>
    </p:spTree>
    <p:extLst>
      <p:ext uri="{BB962C8B-B14F-4D97-AF65-F5344CB8AC3E}">
        <p14:creationId xmlns:p14="http://schemas.microsoft.com/office/powerpoint/2010/main" val="22634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Pourquoi les Branches sont si importantes?</a:t>
            </a:r>
          </a:p>
        </p:txBody>
      </p:sp>
      <p:sp>
        <p:nvSpPr>
          <p:cNvPr id="3" name="Espace réservé du texte 2"/>
          <p:cNvSpPr>
            <a:spLocks noGrp="1"/>
          </p:cNvSpPr>
          <p:nvPr>
            <p:ph type="body" idx="1"/>
          </p:nvPr>
        </p:nvSpPr>
        <p:spPr/>
        <p:txBody>
          <a:bodyPr/>
          <a:lstStyle/>
          <a:p>
            <a:r>
              <a:rPr lang="fr-CA" dirty="0" smtClean="0"/>
              <a:t>Si tout le monde travail sur le Master, il y a de fortes chances que quelqu’un modifie la partie d’un autre et que cela créé des </a:t>
            </a:r>
            <a:r>
              <a:rPr lang="fr-CA" b="1" dirty="0" smtClean="0"/>
              <a:t>Conflits</a:t>
            </a:r>
            <a:r>
              <a:rPr lang="fr-CA" dirty="0" smtClean="0"/>
              <a:t> au moment de </a:t>
            </a:r>
            <a:r>
              <a:rPr lang="fr-CA" b="1" dirty="0" err="1" smtClean="0"/>
              <a:t>Merge</a:t>
            </a:r>
            <a:r>
              <a:rPr lang="fr-CA" dirty="0" smtClean="0"/>
              <a:t> leur travail.</a:t>
            </a:r>
          </a:p>
          <a:p>
            <a:r>
              <a:rPr lang="fr-CA" dirty="0" smtClean="0"/>
              <a:t>Solution:</a:t>
            </a:r>
          </a:p>
          <a:p>
            <a:pPr lvl="1"/>
            <a:r>
              <a:rPr lang="fr-CA" dirty="0" smtClean="0"/>
              <a:t>Chacun créé sa </a:t>
            </a:r>
            <a:r>
              <a:rPr lang="fr-CA" b="1" dirty="0" smtClean="0"/>
              <a:t>Branche</a:t>
            </a:r>
            <a:r>
              <a:rPr lang="fr-CA" dirty="0" smtClean="0"/>
              <a:t> où il peut travailler indépendamment sur sa version du projet en parallèle, jusqu’à l’obtention d’un produit fonctionnel.</a:t>
            </a:r>
          </a:p>
          <a:p>
            <a:pPr lvl="1"/>
            <a:r>
              <a:rPr lang="fr-CA" dirty="0" smtClean="0"/>
              <a:t>Ensuite il sera possible d’effectuer un </a:t>
            </a:r>
            <a:r>
              <a:rPr lang="fr-CA" b="1" dirty="0" err="1" smtClean="0"/>
              <a:t>Merge</a:t>
            </a:r>
            <a:r>
              <a:rPr lang="fr-CA" dirty="0" smtClean="0"/>
              <a:t> avec la branche </a:t>
            </a:r>
            <a:r>
              <a:rPr lang="fr-CA" b="1" dirty="0" smtClean="0"/>
              <a:t>Master</a:t>
            </a:r>
            <a:endParaRPr lang="fr-CA" dirty="0" smtClean="0"/>
          </a:p>
        </p:txBody>
      </p:sp>
    </p:spTree>
    <p:extLst>
      <p:ext uri="{BB962C8B-B14F-4D97-AF65-F5344CB8AC3E}">
        <p14:creationId xmlns:p14="http://schemas.microsoft.com/office/powerpoint/2010/main" val="355401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Key Concept: </a:t>
            </a:r>
            <a:r>
              <a:rPr lang="fr-CA" b="1" dirty="0" err="1" smtClean="0"/>
              <a:t>Merge</a:t>
            </a:r>
            <a:endParaRPr lang="fr-CA" dirty="0"/>
          </a:p>
        </p:txBody>
      </p:sp>
      <p:sp>
        <p:nvSpPr>
          <p:cNvPr id="3" name="Espace réservé du texte 2"/>
          <p:cNvSpPr>
            <a:spLocks noGrp="1"/>
          </p:cNvSpPr>
          <p:nvPr>
            <p:ph type="body" idx="1"/>
          </p:nvPr>
        </p:nvSpPr>
        <p:spPr/>
        <p:txBody>
          <a:bodyPr>
            <a:normAutofit fontScale="92500" lnSpcReduction="20000"/>
          </a:bodyPr>
          <a:lstStyle/>
          <a:p>
            <a:r>
              <a:rPr lang="fr-CA" dirty="0" smtClean="0"/>
              <a:t>***</a:t>
            </a:r>
            <a:r>
              <a:rPr lang="fr-CA" dirty="0" err="1" smtClean="0"/>
              <a:t>too</a:t>
            </a:r>
            <a:r>
              <a:rPr lang="fr-CA" dirty="0" smtClean="0"/>
              <a:t> </a:t>
            </a:r>
            <a:r>
              <a:rPr lang="fr-CA" dirty="0" err="1" smtClean="0"/>
              <a:t>much</a:t>
            </a:r>
            <a:r>
              <a:rPr lang="fr-CA" dirty="0" smtClean="0"/>
              <a:t> </a:t>
            </a:r>
            <a:r>
              <a:rPr lang="fr-CA" dirty="0" err="1" smtClean="0"/>
              <a:t>text</a:t>
            </a:r>
            <a:r>
              <a:rPr lang="fr-CA" dirty="0" smtClean="0"/>
              <a:t>… ***TODO***to </a:t>
            </a:r>
            <a:r>
              <a:rPr lang="fr-CA" dirty="0" err="1" smtClean="0"/>
              <a:t>be</a:t>
            </a:r>
            <a:r>
              <a:rPr lang="fr-CA" dirty="0" smtClean="0"/>
              <a:t> </a:t>
            </a:r>
            <a:r>
              <a:rPr lang="fr-CA" dirty="0" err="1" smtClean="0"/>
              <a:t>lightened</a:t>
            </a:r>
            <a:r>
              <a:rPr lang="fr-CA" dirty="0" smtClean="0"/>
              <a:t>***</a:t>
            </a:r>
          </a:p>
          <a:p>
            <a:r>
              <a:rPr lang="fr-CA" dirty="0" smtClean="0"/>
              <a:t>L’action de rediriger une branche vers une autre et de mettre en commun le travail. </a:t>
            </a:r>
          </a:p>
          <a:p>
            <a:r>
              <a:rPr lang="fr-CA" dirty="0" smtClean="0"/>
              <a:t>Git est assez intelligent pour comprendre quels parties du code sont nouvelles la majorité du temps et le fichiers final sera uniquement constitué du nouveau code. Lorsque Git ne sait pas quoi choisir, c’est là où survient les </a:t>
            </a:r>
            <a:r>
              <a:rPr lang="fr-CA" b="1" dirty="0" err="1" smtClean="0"/>
              <a:t>Merge</a:t>
            </a:r>
            <a:r>
              <a:rPr lang="fr-CA" b="1" dirty="0" smtClean="0"/>
              <a:t> </a:t>
            </a:r>
            <a:r>
              <a:rPr lang="fr-CA" b="1" dirty="0" err="1" smtClean="0"/>
              <a:t>Conflict</a:t>
            </a:r>
            <a:r>
              <a:rPr lang="fr-CA" b="1" dirty="0" smtClean="0"/>
              <a:t> </a:t>
            </a:r>
          </a:p>
          <a:p>
            <a:r>
              <a:rPr lang="fr-CA" b="1" dirty="0" err="1" smtClean="0"/>
              <a:t>Merge</a:t>
            </a:r>
            <a:r>
              <a:rPr lang="fr-CA" b="1" dirty="0" smtClean="0"/>
              <a:t> </a:t>
            </a:r>
            <a:r>
              <a:rPr lang="fr-CA" b="1" dirty="0" err="1" smtClean="0"/>
              <a:t>Conflict</a:t>
            </a:r>
            <a:endParaRPr lang="fr-CA" dirty="0" smtClean="0"/>
          </a:p>
          <a:p>
            <a:pPr lvl="1"/>
            <a:r>
              <a:rPr lang="fr-CA" dirty="0" smtClean="0"/>
              <a:t>Lorsque la même section du code a été modifié dans les 2 branches qui seront </a:t>
            </a:r>
            <a:r>
              <a:rPr lang="fr-CA" b="1" dirty="0" err="1" smtClean="0"/>
              <a:t>Mergées</a:t>
            </a:r>
            <a:r>
              <a:rPr lang="fr-CA" dirty="0" smtClean="0"/>
              <a:t>, c’est à ce moment que survient les conflits. </a:t>
            </a:r>
          </a:p>
          <a:p>
            <a:pPr lvl="1"/>
            <a:r>
              <a:rPr lang="fr-CA" dirty="0" smtClean="0"/>
              <a:t>Quoi faire pour régler le problème? Git va marquer le fichier en conflit et il faut l’ouvrir manuellement et arranger le fichier avant de finaliser le </a:t>
            </a:r>
            <a:r>
              <a:rPr lang="fr-CA" dirty="0" err="1" smtClean="0"/>
              <a:t>merge</a:t>
            </a:r>
            <a:endParaRPr lang="fr-CA" dirty="0" smtClean="0"/>
          </a:p>
          <a:p>
            <a:pPr lvl="1"/>
            <a:r>
              <a:rPr lang="fr-CA" dirty="0" smtClean="0"/>
              <a:t>***TODO***Exemple visuel </a:t>
            </a:r>
            <a:r>
              <a:rPr lang="fr-CA" dirty="0" err="1" smtClean="0"/>
              <a:t>pcq</a:t>
            </a:r>
            <a:r>
              <a:rPr lang="fr-CA" dirty="0" smtClean="0"/>
              <a:t> difficile à comprendre </a:t>
            </a:r>
            <a:r>
              <a:rPr lang="fr-CA" dirty="0" err="1" smtClean="0"/>
              <a:t>dememe</a:t>
            </a:r>
            <a:r>
              <a:rPr lang="fr-CA" dirty="0" smtClean="0"/>
              <a:t>!!!***</a:t>
            </a:r>
            <a:endParaRPr lang="fr-CA" dirty="0"/>
          </a:p>
        </p:txBody>
      </p:sp>
    </p:spTree>
    <p:extLst>
      <p:ext uri="{BB962C8B-B14F-4D97-AF65-F5344CB8AC3E}">
        <p14:creationId xmlns:p14="http://schemas.microsoft.com/office/powerpoint/2010/main" val="412516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Commandes</a:t>
            </a:r>
            <a:endParaRPr/>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Add</a:t>
            </a:r>
            <a:endParaRPr dirty="0"/>
          </a:p>
          <a:p>
            <a:pPr marL="228600" lvl="0" indent="-228600" algn="l" rtl="0">
              <a:lnSpc>
                <a:spcPct val="90000"/>
              </a:lnSpc>
              <a:spcBef>
                <a:spcPts val="1000"/>
              </a:spcBef>
              <a:spcAft>
                <a:spcPts val="0"/>
              </a:spcAft>
              <a:buClr>
                <a:schemeClr val="dk1"/>
              </a:buClr>
              <a:buSzPts val="2800"/>
              <a:buChar char="•"/>
            </a:pPr>
            <a:r>
              <a:rPr lang="en-US" dirty="0"/>
              <a:t>Commit</a:t>
            </a:r>
            <a:endParaRPr dirty="0"/>
          </a:p>
          <a:p>
            <a:pPr marL="228600" lvl="0" indent="-228600" algn="l" rtl="0">
              <a:lnSpc>
                <a:spcPct val="90000"/>
              </a:lnSpc>
              <a:spcBef>
                <a:spcPts val="1000"/>
              </a:spcBef>
              <a:spcAft>
                <a:spcPts val="0"/>
              </a:spcAft>
              <a:buClr>
                <a:schemeClr val="dk1"/>
              </a:buClr>
              <a:buSzPts val="2800"/>
              <a:buChar char="•"/>
            </a:pPr>
            <a:r>
              <a:rPr lang="en-US" dirty="0"/>
              <a:t>Pull</a:t>
            </a:r>
            <a:endParaRPr dirty="0"/>
          </a:p>
          <a:p>
            <a:pPr marL="228600" lvl="0" indent="-228600" algn="l" rtl="0">
              <a:lnSpc>
                <a:spcPct val="90000"/>
              </a:lnSpc>
              <a:spcBef>
                <a:spcPts val="1000"/>
              </a:spcBef>
              <a:spcAft>
                <a:spcPts val="0"/>
              </a:spcAft>
              <a:buClr>
                <a:schemeClr val="dk1"/>
              </a:buClr>
              <a:buSzPts val="2800"/>
              <a:buChar char="•"/>
            </a:pPr>
            <a:r>
              <a:rPr lang="en-US" dirty="0"/>
              <a:t>Push</a:t>
            </a:r>
            <a:endParaRPr dirty="0"/>
          </a:p>
          <a:p>
            <a:pPr marL="228600" lvl="0" indent="-228600" algn="l" rtl="0">
              <a:lnSpc>
                <a:spcPct val="90000"/>
              </a:lnSpc>
              <a:spcBef>
                <a:spcPts val="1000"/>
              </a:spcBef>
              <a:spcAft>
                <a:spcPts val="0"/>
              </a:spcAft>
              <a:buClr>
                <a:schemeClr val="dk1"/>
              </a:buClr>
              <a:buSzPts val="2800"/>
              <a:buChar char="•"/>
            </a:pPr>
            <a:r>
              <a:rPr lang="en-US" dirty="0"/>
              <a:t>Branches</a:t>
            </a:r>
            <a:endParaRPr dirty="0"/>
          </a:p>
          <a:p>
            <a:pPr marL="228600" lvl="0" indent="-228600" algn="l" rtl="0">
              <a:lnSpc>
                <a:spcPct val="90000"/>
              </a:lnSpc>
              <a:spcBef>
                <a:spcPts val="1000"/>
              </a:spcBef>
              <a:spcAft>
                <a:spcPts val="0"/>
              </a:spcAft>
              <a:buClr>
                <a:schemeClr val="dk1"/>
              </a:buClr>
              <a:buSzPts val="2800"/>
              <a:buChar char="•"/>
            </a:pPr>
            <a:r>
              <a:rPr lang="en-US" dirty="0"/>
              <a:t>Checkout</a:t>
            </a:r>
            <a:endParaRPr dirty="0"/>
          </a:p>
          <a:p>
            <a:pPr marL="228600" lvl="0" indent="-228600" algn="l" rtl="0">
              <a:lnSpc>
                <a:spcPct val="90000"/>
              </a:lnSpc>
              <a:spcBef>
                <a:spcPts val="1000"/>
              </a:spcBef>
              <a:spcAft>
                <a:spcPts val="0"/>
              </a:spcAft>
              <a:buClr>
                <a:schemeClr val="dk1"/>
              </a:buClr>
              <a:buSzPts val="2800"/>
              <a:buChar char="•"/>
            </a:pPr>
            <a:r>
              <a:rPr lang="en-US" dirty="0"/>
              <a:t>Stash</a:t>
            </a:r>
            <a:endParaRPr dirty="0"/>
          </a:p>
          <a:p>
            <a:pPr marL="228600" lvl="0" indent="-228600" algn="l" rtl="0">
              <a:lnSpc>
                <a:spcPct val="90000"/>
              </a:lnSpc>
              <a:spcBef>
                <a:spcPts val="1000"/>
              </a:spcBef>
              <a:spcAft>
                <a:spcPts val="0"/>
              </a:spcAft>
              <a:buClr>
                <a:schemeClr val="dk1"/>
              </a:buClr>
              <a:buSzPts val="2800"/>
              <a:buChar char="•"/>
            </a:pPr>
            <a:r>
              <a:rPr lang="en-US" b="1" dirty="0" smtClean="0"/>
              <a:t>Merge</a:t>
            </a:r>
          </a:p>
          <a:p>
            <a:pPr marL="228600" lvl="0" indent="-228600" algn="l" rtl="0">
              <a:lnSpc>
                <a:spcPct val="90000"/>
              </a:lnSpc>
              <a:spcBef>
                <a:spcPts val="1000"/>
              </a:spcBef>
              <a:spcAft>
                <a:spcPts val="0"/>
              </a:spcAft>
              <a:buClr>
                <a:schemeClr val="dk1"/>
              </a:buClr>
              <a:buSzPts val="2800"/>
              <a:buChar char="•"/>
            </a:pPr>
            <a:r>
              <a:rPr lang="en-US" b="1" dirty="0" smtClean="0"/>
              <a:t>Rebase</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CheatSheet</a:t>
            </a:r>
            <a:endParaRPr/>
          </a:p>
        </p:txBody>
      </p:sp>
      <p:sp>
        <p:nvSpPr>
          <p:cNvPr id="124" name="Google Shape;1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Subjetcs</a:t>
            </a:r>
            <a:endParaRPr/>
          </a:p>
        </p:txBody>
      </p:sp>
      <p:sp>
        <p:nvSpPr>
          <p:cNvPr id="130" name="Google Shape;13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GitHub, GitLab</a:t>
            </a:r>
            <a:endParaRPr/>
          </a:p>
          <a:p>
            <a:pPr marL="228600" lvl="0" indent="-228600" algn="l" rtl="0">
              <a:lnSpc>
                <a:spcPct val="90000"/>
              </a:lnSpc>
              <a:spcBef>
                <a:spcPts val="1000"/>
              </a:spcBef>
              <a:spcAft>
                <a:spcPts val="0"/>
              </a:spcAft>
              <a:buClr>
                <a:schemeClr val="dk1"/>
              </a:buClr>
              <a:buSzPts val="2800"/>
              <a:buChar char="•"/>
            </a:pPr>
            <a:r>
              <a:rPr lang="en-US"/>
              <a:t>GitKraken</a:t>
            </a:r>
            <a:endParaRPr/>
          </a:p>
          <a:p>
            <a:pPr marL="228600" lvl="0" indent="-228600" algn="l" rtl="0">
              <a:lnSpc>
                <a:spcPct val="90000"/>
              </a:lnSpc>
              <a:spcBef>
                <a:spcPts val="1000"/>
              </a:spcBef>
              <a:spcAft>
                <a:spcPts val="0"/>
              </a:spcAft>
              <a:buClr>
                <a:schemeClr val="dk1"/>
              </a:buClr>
              <a:buSzPts val="2800"/>
              <a:buChar char="•"/>
            </a:pPr>
            <a:r>
              <a:rPr lang="en-US"/>
              <a:t>GitBash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Exemples</a:t>
            </a:r>
            <a:endParaRPr/>
          </a:p>
        </p:txBody>
      </p:sp>
      <p:sp>
        <p:nvSpPr>
          <p:cNvPr id="136" name="Google Shape;13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Exercices</a:t>
            </a:r>
            <a:endParaRPr/>
          </a:p>
        </p:txBody>
      </p:sp>
      <p:sp>
        <p:nvSpPr>
          <p:cNvPr id="142" name="Google Shape;14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Exos Here</a:t>
            </a:r>
            <a:endParaRPr/>
          </a:p>
          <a:p>
            <a:pPr marL="228600" lvl="0" indent="-228600" algn="l" rtl="0">
              <a:lnSpc>
                <a:spcPct val="90000"/>
              </a:lnSpc>
              <a:spcBef>
                <a:spcPts val="1000"/>
              </a:spcBef>
              <a:spcAft>
                <a:spcPts val="0"/>
              </a:spcAft>
              <a:buClr>
                <a:schemeClr val="dk1"/>
              </a:buClr>
              <a:buSzPts val="2800"/>
              <a:buChar char="•"/>
            </a:pPr>
            <a:r>
              <a:rPr lang="en-US"/>
              <a:t>Lien vers exos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Plan de cours</a:t>
            </a:r>
            <a:endParaRPr/>
          </a:p>
        </p:txBody>
      </p:sp>
      <p:sp>
        <p:nvSpPr>
          <p:cNvPr id="94" name="Google Shape;94;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Info supp</a:t>
            </a:r>
            <a:endParaRPr/>
          </a:p>
        </p:txBody>
      </p:sp>
      <p:sp>
        <p:nvSpPr>
          <p:cNvPr id="148" name="Google Shape;14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OpenClassroom</a:t>
            </a:r>
            <a:endParaRPr/>
          </a:p>
          <a:p>
            <a:pPr marL="228600" lvl="0" indent="-228600" algn="l" rtl="0">
              <a:lnSpc>
                <a:spcPct val="90000"/>
              </a:lnSpc>
              <a:spcBef>
                <a:spcPts val="1000"/>
              </a:spcBef>
              <a:spcAft>
                <a:spcPts val="0"/>
              </a:spcAft>
              <a:buClr>
                <a:schemeClr val="dk1"/>
              </a:buClr>
              <a:buSzPts val="2800"/>
              <a:buChar char="•"/>
            </a:pPr>
            <a:r>
              <a:rPr lang="en-US"/>
              <a:t>Docu officielle de Git</a:t>
            </a:r>
            <a:endParaRPr/>
          </a:p>
          <a:p>
            <a:pPr marL="228600" lvl="0" indent="-228600" algn="l" rtl="0">
              <a:lnSpc>
                <a:spcPct val="90000"/>
              </a:lnSpc>
              <a:spcBef>
                <a:spcPts val="1000"/>
              </a:spcBef>
              <a:spcAft>
                <a:spcPts val="0"/>
              </a:spcAft>
              <a:buClr>
                <a:schemeClr val="dk1"/>
              </a:buClr>
              <a:buSzPts val="2800"/>
              <a:buChar char="•"/>
            </a:pPr>
            <a:r>
              <a:rPr lang="en-US"/>
              <a:t>Tutos Youtube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Source</a:t>
            </a:r>
            <a:endParaRPr/>
          </a:p>
        </p:txBody>
      </p:sp>
      <p:sp>
        <p:nvSpPr>
          <p:cNvPr id="154" name="Google Shape;15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Notes a moi meme</a:t>
            </a:r>
            <a:endParaRPr/>
          </a:p>
        </p:txBody>
      </p:sp>
      <p:sp>
        <p:nvSpPr>
          <p:cNvPr id="160" name="Google Shape;16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Cheatsheet</a:t>
            </a:r>
            <a:endParaRPr/>
          </a:p>
          <a:p>
            <a:pPr marL="228600" lvl="0" indent="-228600" algn="l" rtl="0">
              <a:lnSpc>
                <a:spcPct val="90000"/>
              </a:lnSpc>
              <a:spcBef>
                <a:spcPts val="1000"/>
              </a:spcBef>
              <a:spcAft>
                <a:spcPts val="0"/>
              </a:spcAft>
              <a:buClr>
                <a:schemeClr val="dk1"/>
              </a:buClr>
              <a:buSzPts val="2800"/>
              <a:buChar char="•"/>
            </a:pPr>
            <a:r>
              <a:rPr lang="en-US"/>
              <a:t>Notes Log1000</a:t>
            </a:r>
            <a:endParaRPr/>
          </a:p>
          <a:p>
            <a:pPr marL="228600" lvl="0" indent="-228600" algn="l" rtl="0">
              <a:lnSpc>
                <a:spcPct val="90000"/>
              </a:lnSpc>
              <a:spcBef>
                <a:spcPts val="1000"/>
              </a:spcBef>
              <a:spcAft>
                <a:spcPts val="0"/>
              </a:spcAft>
              <a:buClr>
                <a:schemeClr val="dk1"/>
              </a:buClr>
              <a:buSzPts val="2800"/>
              <a:buChar char="•"/>
            </a:pPr>
            <a:r>
              <a:rPr lang="en-US"/>
              <a:t>Notes openclassroom</a:t>
            </a:r>
            <a:endParaRPr/>
          </a:p>
          <a:p>
            <a:pPr marL="228600" lvl="0" indent="-228600" algn="l" rtl="0">
              <a:lnSpc>
                <a:spcPct val="90000"/>
              </a:lnSpc>
              <a:spcBef>
                <a:spcPts val="1000"/>
              </a:spcBef>
              <a:spcAft>
                <a:spcPts val="0"/>
              </a:spcAft>
              <a:buClr>
                <a:schemeClr val="dk1"/>
              </a:buClr>
              <a:buSzPts val="2800"/>
              <a:buChar char="•"/>
            </a:pPr>
            <a:r>
              <a:rPr lang="en-US"/>
              <a:t>Notes youtube</a:t>
            </a:r>
            <a:endParaRPr/>
          </a:p>
          <a:p>
            <a:pPr marL="228600" lvl="0" indent="-165100" algn="l" rtl="0">
              <a:lnSpc>
                <a:spcPct val="90000"/>
              </a:lnSpc>
              <a:spcBef>
                <a:spcPts val="1000"/>
              </a:spcBef>
              <a:spcAft>
                <a:spcPts val="0"/>
              </a:spcAft>
              <a:buSzPts val="1800"/>
              <a:buChar char="•"/>
            </a:pPr>
            <a:r>
              <a:rPr lang="en-US"/>
              <a:t>autre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Gestionnaires de Versions?</a:t>
            </a:r>
            <a:endParaRPr/>
          </a:p>
        </p:txBody>
      </p:sp>
      <p:sp>
        <p:nvSpPr>
          <p:cNvPr id="100" name="Google Shape;10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smtClean="0"/>
              <a:t>Garde</a:t>
            </a:r>
            <a:r>
              <a:rPr lang="en-US" dirty="0" smtClean="0"/>
              <a:t> un </a:t>
            </a:r>
            <a:r>
              <a:rPr lang="en-US" dirty="0" err="1" smtClean="0"/>
              <a:t>historique</a:t>
            </a:r>
            <a:r>
              <a:rPr lang="en-US" dirty="0" smtClean="0"/>
              <a:t> des versions d’un </a:t>
            </a:r>
            <a:r>
              <a:rPr lang="en-US" dirty="0" err="1" smtClean="0"/>
              <a:t>fichier</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Développement</a:t>
            </a:r>
            <a:r>
              <a:rPr lang="en-US" dirty="0" smtClean="0"/>
              <a:t> collaborative</a:t>
            </a:r>
          </a:p>
          <a:p>
            <a:pPr marL="228600" lvl="0" indent="-228600" algn="l" rtl="0">
              <a:lnSpc>
                <a:spcPct val="90000"/>
              </a:lnSpc>
              <a:spcBef>
                <a:spcPts val="0"/>
              </a:spcBef>
              <a:spcAft>
                <a:spcPts val="0"/>
              </a:spcAft>
              <a:buClr>
                <a:schemeClr val="dk1"/>
              </a:buClr>
              <a:buSzPts val="2800"/>
              <a:buChar char="•"/>
            </a:pPr>
            <a:r>
              <a:rPr lang="en-US" dirty="0" err="1" smtClean="0"/>
              <a:t>Permet</a:t>
            </a:r>
            <a:r>
              <a:rPr lang="en-US" dirty="0" smtClean="0"/>
              <a:t> de savoir le qui, quoi et </a:t>
            </a:r>
            <a:r>
              <a:rPr lang="en-US" dirty="0" err="1" smtClean="0"/>
              <a:t>quand</a:t>
            </a:r>
            <a:r>
              <a:rPr lang="en-US" dirty="0" smtClean="0"/>
              <a:t> d’un </a:t>
            </a:r>
            <a:r>
              <a:rPr lang="en-US" dirty="0" err="1" smtClean="0"/>
              <a:t>changement</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L’utilisateur</a:t>
            </a:r>
            <a:r>
              <a:rPr lang="en-US" dirty="0" smtClean="0"/>
              <a:t> a le code sur </a:t>
            </a:r>
            <a:r>
              <a:rPr lang="en-US" dirty="0" err="1" smtClean="0"/>
              <a:t>sa</a:t>
            </a:r>
            <a:r>
              <a:rPr lang="en-US" dirty="0" smtClean="0"/>
              <a:t> machine et </a:t>
            </a:r>
            <a:r>
              <a:rPr lang="en-US" dirty="0" err="1" smtClean="0"/>
              <a:t>peut</a:t>
            </a:r>
            <a:r>
              <a:rPr lang="en-US" dirty="0" smtClean="0"/>
              <a:t> faire </a:t>
            </a:r>
            <a:r>
              <a:rPr lang="en-US" dirty="0" err="1" smtClean="0"/>
              <a:t>presque</a:t>
            </a:r>
            <a:r>
              <a:rPr lang="en-US" dirty="0" smtClean="0"/>
              <a:t> </a:t>
            </a:r>
            <a:r>
              <a:rPr lang="en-US" dirty="0" err="1" smtClean="0"/>
              <a:t>toutes</a:t>
            </a:r>
            <a:r>
              <a:rPr lang="en-US" dirty="0" smtClean="0"/>
              <a:t> les modifications </a:t>
            </a:r>
            <a:r>
              <a:rPr lang="en-US" dirty="0" err="1" smtClean="0"/>
              <a:t>qu’il</a:t>
            </a:r>
            <a:r>
              <a:rPr lang="en-US" dirty="0" smtClean="0"/>
              <a:t> </a:t>
            </a:r>
            <a:r>
              <a:rPr lang="en-US" dirty="0" err="1" smtClean="0"/>
              <a:t>veut</a:t>
            </a:r>
            <a:r>
              <a:rPr lang="en-US" dirty="0" smtClean="0"/>
              <a:t> </a:t>
            </a:r>
            <a:r>
              <a:rPr lang="en-US" dirty="0" err="1" smtClean="0"/>
              <a:t>même</a:t>
            </a:r>
            <a:r>
              <a:rPr lang="en-US" dirty="0" smtClean="0"/>
              <a:t> sans connection internet</a:t>
            </a:r>
          </a:p>
          <a:p>
            <a:pPr marL="228600" lvl="0" indent="-228600" algn="l" rtl="0">
              <a:lnSpc>
                <a:spcPct val="90000"/>
              </a:lnSpc>
              <a:spcBef>
                <a:spcPts val="0"/>
              </a:spcBef>
              <a:spcAft>
                <a:spcPts val="0"/>
              </a:spcAft>
              <a:buClr>
                <a:schemeClr val="dk1"/>
              </a:buClr>
              <a:buSzPts val="2800"/>
              <a:buChar char="•"/>
            </a:pPr>
            <a:r>
              <a:rPr lang="en-US" dirty="0" err="1" smtClean="0"/>
              <a:t>Exemples</a:t>
            </a:r>
            <a:r>
              <a:rPr lang="en-US" dirty="0" smtClean="0"/>
              <a:t> de </a:t>
            </a:r>
            <a:r>
              <a:rPr lang="en-US" dirty="0" err="1" smtClean="0"/>
              <a:t>Gestionnaires</a:t>
            </a:r>
            <a:r>
              <a:rPr lang="en-US" dirty="0" smtClean="0"/>
              <a:t> de Versions</a:t>
            </a:r>
            <a:endParaRPr lang="en-US" dirty="0" smtClean="0"/>
          </a:p>
          <a:p>
            <a:pPr marL="685800" lvl="1" indent="-228600">
              <a:spcBef>
                <a:spcPts val="0"/>
              </a:spcBef>
              <a:buSzPts val="2800"/>
            </a:pPr>
            <a:r>
              <a:rPr lang="en-US" dirty="0" smtClean="0"/>
              <a:t>SVN</a:t>
            </a:r>
            <a:endParaRPr dirty="0"/>
          </a:p>
          <a:p>
            <a:pPr marL="685800" lvl="1" indent="-228600">
              <a:spcBef>
                <a:spcPts val="1000"/>
              </a:spcBef>
              <a:buSzPts val="2800"/>
            </a:pPr>
            <a:r>
              <a:rPr lang="en-US" dirty="0"/>
              <a:t>GIT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Git – Origin, qui, pourquoi, ect</a:t>
            </a:r>
            <a:endParaRPr/>
          </a:p>
        </p:txBody>
      </p:sp>
      <p:sp>
        <p:nvSpPr>
          <p:cNvPr id="106" name="Google Shape;10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fr-CA" dirty="0" smtClean="0"/>
              <a:t>Créé en 2005</a:t>
            </a:r>
          </a:p>
          <a:p>
            <a:pPr marL="228600" lvl="0" indent="-50800" algn="l" rtl="0">
              <a:lnSpc>
                <a:spcPct val="90000"/>
              </a:lnSpc>
              <a:spcBef>
                <a:spcPts val="0"/>
              </a:spcBef>
              <a:spcAft>
                <a:spcPts val="0"/>
              </a:spcAft>
              <a:buClr>
                <a:schemeClr val="dk1"/>
              </a:buClr>
              <a:buSzPts val="2800"/>
              <a:buNone/>
            </a:pPr>
            <a:r>
              <a:rPr lang="fr-CA" dirty="0" smtClean="0"/>
              <a:t>?Créateur: Linus </a:t>
            </a:r>
            <a:r>
              <a:rPr lang="fr-CA" dirty="0" err="1" smtClean="0"/>
              <a:t>Torvald</a:t>
            </a:r>
            <a:r>
              <a:rPr lang="fr-CA" dirty="0" smtClean="0"/>
              <a:t> pour aider au développement du Linux </a:t>
            </a:r>
            <a:r>
              <a:rPr lang="fr-CA" dirty="0" err="1" smtClean="0"/>
              <a:t>kernel</a:t>
            </a:r>
            <a:r>
              <a:rPr lang="fr-CA" dirty="0" smtClean="0"/>
              <a:t>?</a:t>
            </a:r>
          </a:p>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Principe de git et des Repos (comment ca marche)</a:t>
            </a:r>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err="1" smtClean="0"/>
              <a:t>Git</a:t>
            </a:r>
            <a:r>
              <a:rPr lang="en-US" dirty="0" smtClean="0"/>
              <a:t> </a:t>
            </a:r>
            <a:r>
              <a:rPr lang="en-US" dirty="0" err="1" smtClean="0"/>
              <a:t>peut</a:t>
            </a:r>
            <a:r>
              <a:rPr lang="en-US" dirty="0" smtClean="0"/>
              <a:t> </a:t>
            </a:r>
            <a:r>
              <a:rPr lang="en-US" dirty="0" err="1" smtClean="0"/>
              <a:t>semble</a:t>
            </a:r>
            <a:r>
              <a:rPr lang="en-US" dirty="0" err="1" smtClean="0"/>
              <a:t>r</a:t>
            </a:r>
            <a:r>
              <a:rPr lang="en-US" dirty="0" smtClean="0"/>
              <a:t> </a:t>
            </a:r>
            <a:r>
              <a:rPr lang="en-US" dirty="0" err="1" smtClean="0"/>
              <a:t>compliqué</a:t>
            </a:r>
            <a:r>
              <a:rPr lang="en-US" dirty="0" smtClean="0"/>
              <a:t> </a:t>
            </a:r>
            <a:r>
              <a:rPr lang="en-US" dirty="0" err="1" smtClean="0"/>
              <a:t>initialement</a:t>
            </a:r>
            <a:r>
              <a:rPr lang="en-US" dirty="0" smtClean="0"/>
              <a:t>, </a:t>
            </a:r>
            <a:r>
              <a:rPr lang="en-US" dirty="0" err="1" smtClean="0"/>
              <a:t>mais</a:t>
            </a:r>
            <a:r>
              <a:rPr lang="en-US" dirty="0" smtClean="0"/>
              <a:t> </a:t>
            </a:r>
            <a:r>
              <a:rPr lang="en-US" dirty="0" err="1" smtClean="0"/>
              <a:t>une</a:t>
            </a:r>
            <a:r>
              <a:rPr lang="en-US" dirty="0" smtClean="0"/>
              <a:t> </a:t>
            </a:r>
            <a:r>
              <a:rPr lang="en-US" dirty="0" err="1" smtClean="0"/>
              <a:t>fois</a:t>
            </a:r>
            <a:r>
              <a:rPr lang="en-US" dirty="0" smtClean="0"/>
              <a:t> que les concepts </a:t>
            </a:r>
            <a:r>
              <a:rPr lang="en-US" dirty="0" err="1" smtClean="0"/>
              <a:t>principaux</a:t>
            </a:r>
            <a:r>
              <a:rPr lang="en-US" dirty="0" smtClean="0"/>
              <a:t> </a:t>
            </a:r>
            <a:r>
              <a:rPr lang="en-US" dirty="0" err="1" smtClean="0"/>
              <a:t>sont</a:t>
            </a:r>
            <a:r>
              <a:rPr lang="en-US" dirty="0" smtClean="0"/>
              <a:t> </a:t>
            </a:r>
            <a:r>
              <a:rPr lang="en-US" dirty="0" err="1" smtClean="0"/>
              <a:t>maitriser</a:t>
            </a:r>
            <a:r>
              <a:rPr lang="en-US" dirty="0" smtClean="0"/>
              <a:t>, </a:t>
            </a:r>
            <a:r>
              <a:rPr lang="en-US" dirty="0" err="1" smtClean="0"/>
              <a:t>cela</a:t>
            </a:r>
            <a:r>
              <a:rPr lang="en-US" dirty="0" smtClean="0"/>
              <a:t> rend la comprehension beaucoup plus simple</a:t>
            </a:r>
            <a:endParaRPr lang="en-US" dirty="0" smtClean="0"/>
          </a:p>
          <a:p>
            <a:pPr marL="228600" lvl="0" indent="-50800" algn="l" rtl="0">
              <a:lnSpc>
                <a:spcPct val="90000"/>
              </a:lnSpc>
              <a:spcBef>
                <a:spcPts val="0"/>
              </a:spcBef>
              <a:spcAft>
                <a:spcPts val="0"/>
              </a:spcAft>
              <a:buClr>
                <a:schemeClr val="dk1"/>
              </a:buClr>
              <a:buSzPts val="2800"/>
              <a:buNone/>
            </a:pPr>
            <a:endParaRPr lang="en-US" dirty="0"/>
          </a:p>
          <a:p>
            <a:pPr marL="228600" lvl="0" indent="-50800" algn="l" rtl="0">
              <a:lnSpc>
                <a:spcPct val="90000"/>
              </a:lnSpc>
              <a:spcBef>
                <a:spcPts val="0"/>
              </a:spcBef>
              <a:spcAft>
                <a:spcPts val="0"/>
              </a:spcAft>
              <a:buClr>
                <a:schemeClr val="dk1"/>
              </a:buClr>
              <a:buSzPts val="2800"/>
              <a:buNone/>
            </a:pPr>
            <a:r>
              <a:rPr lang="en-US" dirty="0" smtClean="0"/>
              <a:t>Key </a:t>
            </a:r>
            <a:r>
              <a:rPr lang="en-US" dirty="0"/>
              <a:t>concepts: Snapshots, commit, repositories, branches, HEAD, Master, Merging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Key Concepts: </a:t>
            </a:r>
            <a:r>
              <a:rPr lang="fr-CA" b="1" dirty="0" err="1" smtClean="0"/>
              <a:t>Snapshots</a:t>
            </a:r>
            <a:endParaRPr lang="fr-CA" b="1" dirty="0"/>
          </a:p>
        </p:txBody>
      </p:sp>
      <p:sp>
        <p:nvSpPr>
          <p:cNvPr id="3" name="Espace réservé du texte 2"/>
          <p:cNvSpPr>
            <a:spLocks noGrp="1"/>
          </p:cNvSpPr>
          <p:nvPr>
            <p:ph type="body" idx="1"/>
          </p:nvPr>
        </p:nvSpPr>
        <p:spPr/>
        <p:txBody>
          <a:bodyPr/>
          <a:lstStyle/>
          <a:p>
            <a:r>
              <a:rPr lang="fr-CA" dirty="0" smtClean="0"/>
              <a:t>C’est la façon dont git garde l’historique du code</a:t>
            </a:r>
          </a:p>
          <a:p>
            <a:r>
              <a:rPr lang="fr-CA" dirty="0" smtClean="0"/>
              <a:t>Enregistrement de ce que à quoi tous les fichiers ressemblent à un moment précis</a:t>
            </a:r>
          </a:p>
          <a:p>
            <a:r>
              <a:rPr lang="fr-CA" dirty="0" smtClean="0"/>
              <a:t>Vous prenez un </a:t>
            </a:r>
            <a:r>
              <a:rPr lang="fr-CA" b="1" dirty="0" err="1" smtClean="0"/>
              <a:t>snapshot</a:t>
            </a:r>
            <a:r>
              <a:rPr lang="fr-CA" dirty="0" smtClean="0"/>
              <a:t> lorsque vous voulez</a:t>
            </a:r>
          </a:p>
          <a:p>
            <a:r>
              <a:rPr lang="fr-CA" dirty="0" smtClean="0"/>
              <a:t>Vous pouvez </a:t>
            </a:r>
            <a:r>
              <a:rPr lang="fr-CA" dirty="0" err="1" smtClean="0"/>
              <a:t>reconsulter</a:t>
            </a:r>
            <a:r>
              <a:rPr lang="fr-CA" dirty="0" smtClean="0"/>
              <a:t> les </a:t>
            </a:r>
            <a:r>
              <a:rPr lang="fr-CA" b="1" dirty="0" err="1" smtClean="0"/>
              <a:t>Snapshots</a:t>
            </a:r>
            <a:r>
              <a:rPr lang="fr-CA" dirty="0" smtClean="0"/>
              <a:t> quand vous voulez</a:t>
            </a:r>
            <a:endParaRPr lang="fr-CA" dirty="0"/>
          </a:p>
        </p:txBody>
      </p:sp>
    </p:spTree>
    <p:extLst>
      <p:ext uri="{BB962C8B-B14F-4D97-AF65-F5344CB8AC3E}">
        <p14:creationId xmlns:p14="http://schemas.microsoft.com/office/powerpoint/2010/main" val="411279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Key Concepts</a:t>
            </a:r>
            <a:r>
              <a:rPr lang="fr-CA" dirty="0" smtClean="0"/>
              <a:t>: Commit</a:t>
            </a:r>
            <a:endParaRPr lang="fr-CA" dirty="0"/>
          </a:p>
        </p:txBody>
      </p:sp>
      <p:sp>
        <p:nvSpPr>
          <p:cNvPr id="3" name="Espace réservé du texte 2"/>
          <p:cNvSpPr>
            <a:spLocks noGrp="1"/>
          </p:cNvSpPr>
          <p:nvPr>
            <p:ph type="body" idx="1"/>
          </p:nvPr>
        </p:nvSpPr>
        <p:spPr/>
        <p:txBody>
          <a:bodyPr>
            <a:normAutofit lnSpcReduction="10000"/>
          </a:bodyPr>
          <a:lstStyle/>
          <a:p>
            <a:r>
              <a:rPr lang="fr-CA" dirty="0" smtClean="0"/>
              <a:t>C’est l’action pour créer un </a:t>
            </a:r>
            <a:r>
              <a:rPr lang="fr-CA" dirty="0" err="1" smtClean="0"/>
              <a:t>Snapshot</a:t>
            </a:r>
            <a:endParaRPr lang="fr-CA" dirty="0" smtClean="0"/>
          </a:p>
          <a:p>
            <a:r>
              <a:rPr lang="fr-CA" dirty="0" smtClean="0"/>
              <a:t>Un projet est constitué d’un ensemble de </a:t>
            </a:r>
            <a:r>
              <a:rPr lang="fr-CA" dirty="0" err="1" smtClean="0"/>
              <a:t>commits</a:t>
            </a:r>
            <a:endParaRPr lang="fr-CA" dirty="0" smtClean="0"/>
          </a:p>
          <a:p>
            <a:r>
              <a:rPr lang="fr-CA" dirty="0" smtClean="0"/>
              <a:t>Peut être un nom ou un verbe:</a:t>
            </a:r>
          </a:p>
          <a:p>
            <a:pPr lvl="1"/>
            <a:r>
              <a:rPr lang="fr-CA" dirty="0" smtClean="0"/>
              <a:t>« J’ai fait un </a:t>
            </a:r>
            <a:r>
              <a:rPr lang="fr-CA" b="1" dirty="0" smtClean="0"/>
              <a:t>commit </a:t>
            </a:r>
            <a:r>
              <a:rPr lang="fr-CA" dirty="0" smtClean="0"/>
              <a:t> »</a:t>
            </a:r>
          </a:p>
          <a:p>
            <a:pPr lvl="1"/>
            <a:r>
              <a:rPr lang="fr-CA" dirty="0" smtClean="0"/>
              <a:t>« Je vais </a:t>
            </a:r>
            <a:r>
              <a:rPr lang="fr-CA" b="1" dirty="0" smtClean="0"/>
              <a:t>commit</a:t>
            </a:r>
            <a:r>
              <a:rPr lang="fr-CA" dirty="0" smtClean="0"/>
              <a:t> cette partie de code »</a:t>
            </a:r>
          </a:p>
          <a:p>
            <a:r>
              <a:rPr lang="fr-CA" dirty="0" smtClean="0"/>
              <a:t>Contenu du commit:</a:t>
            </a:r>
          </a:p>
          <a:p>
            <a:pPr marL="1028700" lvl="1" indent="-457200">
              <a:buFont typeface="+mj-lt"/>
              <a:buAutoNum type="arabicPeriod"/>
            </a:pPr>
            <a:r>
              <a:rPr lang="fr-CA" dirty="0" smtClean="0"/>
              <a:t>Les changements dans les fichiers par rapport à la version ultérieur</a:t>
            </a:r>
          </a:p>
          <a:p>
            <a:pPr marL="1028700" lvl="1" indent="-457200">
              <a:buFont typeface="+mj-lt"/>
              <a:buAutoNum type="arabicPeriod"/>
            </a:pPr>
            <a:r>
              <a:rPr lang="fr-CA" dirty="0" smtClean="0"/>
              <a:t>Une référence vers le commit précédent (le « commit parent »)</a:t>
            </a:r>
          </a:p>
          <a:p>
            <a:pPr marL="1028700" lvl="1" indent="-457200">
              <a:buFont typeface="+mj-lt"/>
              <a:buAutoNum type="arabicPeriod"/>
            </a:pPr>
            <a:r>
              <a:rPr lang="fr-CA" dirty="0" smtClean="0"/>
              <a:t>Un nom Hash Code</a:t>
            </a:r>
          </a:p>
          <a:p>
            <a:pPr lvl="2"/>
            <a:r>
              <a:rPr lang="fr-CA" dirty="0" smtClean="0"/>
              <a:t>Ressemble à ca: </a:t>
            </a:r>
            <a:r>
              <a:rPr lang="fr-CA" dirty="0"/>
              <a:t>fb2d2ec5069fc6776c80b3ad6b7cbde3cade4e</a:t>
            </a:r>
            <a:endParaRPr lang="fr-CA" dirty="0"/>
          </a:p>
        </p:txBody>
      </p:sp>
    </p:spTree>
    <p:extLst>
      <p:ext uri="{BB962C8B-B14F-4D97-AF65-F5344CB8AC3E}">
        <p14:creationId xmlns:p14="http://schemas.microsoft.com/office/powerpoint/2010/main" val="414081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Key Concepts: </a:t>
            </a:r>
            <a:r>
              <a:rPr lang="fr-CA" dirty="0" err="1"/>
              <a:t>Repositories</a:t>
            </a:r>
            <a:endParaRPr lang="fr-CA" dirty="0"/>
          </a:p>
        </p:txBody>
      </p:sp>
      <p:sp>
        <p:nvSpPr>
          <p:cNvPr id="3" name="Espace réservé du texte 2"/>
          <p:cNvSpPr>
            <a:spLocks noGrp="1"/>
          </p:cNvSpPr>
          <p:nvPr>
            <p:ph type="body" idx="1"/>
          </p:nvPr>
        </p:nvSpPr>
        <p:spPr/>
        <p:txBody>
          <a:bodyPr>
            <a:normAutofit fontScale="85000" lnSpcReduction="20000"/>
          </a:bodyPr>
          <a:lstStyle/>
          <a:p>
            <a:r>
              <a:rPr lang="fr-CA" dirty="0" smtClean="0"/>
              <a:t>Appelé communément « repo »</a:t>
            </a:r>
          </a:p>
          <a:p>
            <a:r>
              <a:rPr lang="fr-CA" dirty="0" smtClean="0"/>
              <a:t>Collection de toutes les fichiers et l’historiques de ceux-ci</a:t>
            </a:r>
          </a:p>
          <a:p>
            <a:pPr lvl="1"/>
            <a:r>
              <a:rPr lang="fr-CA" dirty="0" smtClean="0"/>
              <a:t>Tous les </a:t>
            </a:r>
            <a:r>
              <a:rPr lang="fr-CA" dirty="0" err="1" smtClean="0"/>
              <a:t>commits</a:t>
            </a:r>
            <a:endParaRPr lang="fr-CA" dirty="0" smtClean="0"/>
          </a:p>
          <a:p>
            <a:pPr lvl="1"/>
            <a:r>
              <a:rPr lang="fr-CA" dirty="0" smtClean="0"/>
              <a:t>Là où tout les fichiers sont situés et en sécurité</a:t>
            </a:r>
          </a:p>
          <a:p>
            <a:r>
              <a:rPr lang="fr-CA" dirty="0" smtClean="0"/>
              <a:t>Peut exister sur une machine locale ou sur un serveur distant (</a:t>
            </a:r>
            <a:r>
              <a:rPr lang="fr-CA" b="1" dirty="0" smtClean="0"/>
              <a:t>GitHub</a:t>
            </a:r>
            <a:r>
              <a:rPr lang="fr-CA" dirty="0" smtClean="0"/>
              <a:t>)</a:t>
            </a:r>
          </a:p>
          <a:p>
            <a:r>
              <a:rPr lang="fr-CA" dirty="0" smtClean="0"/>
              <a:t>L’action de copier un repo à partir d’un serveur distant vers sa machine est appelé </a:t>
            </a:r>
            <a:r>
              <a:rPr lang="fr-CA" b="1" dirty="0" smtClean="0"/>
              <a:t>Cloner</a:t>
            </a:r>
          </a:p>
          <a:p>
            <a:r>
              <a:rPr lang="fr-CA" dirty="0" smtClean="0"/>
              <a:t>Cloner à partir d’un serveur distant est ce qui permet le travail collaboratif!!</a:t>
            </a:r>
          </a:p>
          <a:p>
            <a:r>
              <a:rPr lang="fr-CA" dirty="0" smtClean="0"/>
              <a:t>L’action de downloader les nouveaux </a:t>
            </a:r>
            <a:r>
              <a:rPr lang="fr-CA" dirty="0" err="1" smtClean="0"/>
              <a:t>commits</a:t>
            </a:r>
            <a:r>
              <a:rPr lang="fr-CA" dirty="0" smtClean="0"/>
              <a:t> qui sont sur le repo sur votre machine est appelé « </a:t>
            </a:r>
            <a:r>
              <a:rPr lang="fr-CA" b="1" dirty="0" err="1" smtClean="0"/>
              <a:t>Pulling</a:t>
            </a:r>
            <a:r>
              <a:rPr lang="fr-CA" b="1" dirty="0" smtClean="0"/>
              <a:t> </a:t>
            </a:r>
            <a:r>
              <a:rPr lang="fr-CA" dirty="0" smtClean="0"/>
              <a:t>»</a:t>
            </a:r>
            <a:r>
              <a:rPr lang="fr-CA" b="1" dirty="0" smtClean="0"/>
              <a:t> </a:t>
            </a:r>
            <a:endParaRPr lang="fr-CA" dirty="0" smtClean="0"/>
          </a:p>
          <a:p>
            <a:r>
              <a:rPr lang="fr-CA" dirty="0" smtClean="0"/>
              <a:t>L’action de uploader les nouveaux </a:t>
            </a:r>
            <a:r>
              <a:rPr lang="fr-CA" dirty="0" err="1" smtClean="0"/>
              <a:t>commits</a:t>
            </a:r>
            <a:r>
              <a:rPr lang="fr-CA" dirty="0" smtClean="0"/>
              <a:t> qui sont sur votre machine vers le repo est appelé « </a:t>
            </a:r>
            <a:r>
              <a:rPr lang="fr-CA" b="1" dirty="0" err="1" smtClean="0"/>
              <a:t>Pushing</a:t>
            </a:r>
            <a:r>
              <a:rPr lang="fr-CA" dirty="0" smtClean="0"/>
              <a:t> »</a:t>
            </a:r>
          </a:p>
          <a:p>
            <a:endParaRPr lang="fr-CA" dirty="0"/>
          </a:p>
        </p:txBody>
      </p:sp>
    </p:spTree>
    <p:extLst>
      <p:ext uri="{BB962C8B-B14F-4D97-AF65-F5344CB8AC3E}">
        <p14:creationId xmlns:p14="http://schemas.microsoft.com/office/powerpoint/2010/main" val="254685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Key Concepts: </a:t>
            </a:r>
            <a:r>
              <a:rPr lang="fr-CA" b="1" dirty="0" smtClean="0"/>
              <a:t>Branches</a:t>
            </a:r>
            <a:endParaRPr lang="fr-CA" b="1" dirty="0"/>
          </a:p>
        </p:txBody>
      </p:sp>
      <p:sp>
        <p:nvSpPr>
          <p:cNvPr id="3" name="Espace réservé du texte 2"/>
          <p:cNvSpPr>
            <a:spLocks noGrp="1"/>
          </p:cNvSpPr>
          <p:nvPr>
            <p:ph type="body" idx="1"/>
          </p:nvPr>
        </p:nvSpPr>
        <p:spPr/>
        <p:txBody>
          <a:bodyPr/>
          <a:lstStyle/>
          <a:p>
            <a:r>
              <a:rPr lang="fr-CA" dirty="0" smtClean="0"/>
              <a:t>Tous les </a:t>
            </a:r>
            <a:r>
              <a:rPr lang="fr-CA" dirty="0" err="1" smtClean="0"/>
              <a:t>commits</a:t>
            </a:r>
            <a:r>
              <a:rPr lang="fr-CA" dirty="0" smtClean="0"/>
              <a:t> dans git existes sur une branche quelconque</a:t>
            </a:r>
          </a:p>
          <a:p>
            <a:r>
              <a:rPr lang="fr-CA" dirty="0" smtClean="0"/>
              <a:t>La branche principale d’un projet est appelé </a:t>
            </a:r>
            <a:r>
              <a:rPr lang="fr-CA" b="1" dirty="0" smtClean="0"/>
              <a:t>Master</a:t>
            </a:r>
          </a:p>
          <a:p>
            <a:r>
              <a:rPr lang="fr-CA" dirty="0" smtClean="0"/>
              <a:t>Il peut y avoir un très grand nombre de </a:t>
            </a:r>
            <a:r>
              <a:rPr lang="fr-CA" b="1" dirty="0" smtClean="0"/>
              <a:t>branches</a:t>
            </a:r>
          </a:p>
          <a:p>
            <a:r>
              <a:rPr lang="fr-CA" dirty="0" smtClean="0"/>
              <a:t>TODO***exemple visuel de </a:t>
            </a:r>
            <a:r>
              <a:rPr lang="fr-CA" dirty="0" err="1" smtClean="0"/>
              <a:t>branch</a:t>
            </a:r>
            <a:r>
              <a:rPr lang="fr-CA" dirty="0" smtClean="0"/>
              <a:t>***</a:t>
            </a:r>
          </a:p>
          <a:p>
            <a:endParaRPr lang="fr-CA" b="1" dirty="0" smtClean="0"/>
          </a:p>
        </p:txBody>
      </p:sp>
    </p:spTree>
    <p:extLst>
      <p:ext uri="{BB962C8B-B14F-4D97-AF65-F5344CB8AC3E}">
        <p14:creationId xmlns:p14="http://schemas.microsoft.com/office/powerpoint/2010/main" val="735888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576</Words>
  <Application>Microsoft Office PowerPoint</Application>
  <PresentationFormat>Grand écran</PresentationFormat>
  <Paragraphs>106</Paragraphs>
  <Slides>22</Slides>
  <Notes>13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22</vt:i4>
      </vt:variant>
    </vt:vector>
  </HeadingPairs>
  <TitlesOfParts>
    <vt:vector size="25" baseType="lpstr">
      <vt:lpstr>Arial</vt:lpstr>
      <vt:lpstr>Calibri</vt:lpstr>
      <vt:lpstr>Office Theme</vt:lpstr>
      <vt:lpstr>Git Tutorial</vt:lpstr>
      <vt:lpstr>Plan de cours</vt:lpstr>
      <vt:lpstr>What is Gestionnaires de Versions?</vt:lpstr>
      <vt:lpstr>Git – Origin, qui, pourquoi, ect</vt:lpstr>
      <vt:lpstr>Principe de git et des Repos (comment ca marche)</vt:lpstr>
      <vt:lpstr>Key Concepts: Snapshots</vt:lpstr>
      <vt:lpstr>Key Concepts: Commit</vt:lpstr>
      <vt:lpstr>Key Concepts: Repositories</vt:lpstr>
      <vt:lpstr>Key Concepts: Branches</vt:lpstr>
      <vt:lpstr>Key Concept: Head</vt:lpstr>
      <vt:lpstr>Key Concept: Master</vt:lpstr>
      <vt:lpstr>Pourquoi les Branches sont si importantes?</vt:lpstr>
      <vt:lpstr>Pourquoi les Branches sont si importantes?</vt:lpstr>
      <vt:lpstr>Key Concept: Merge</vt:lpstr>
      <vt:lpstr>Commandes</vt:lpstr>
      <vt:lpstr>CheatSheet</vt:lpstr>
      <vt:lpstr>Other Subjetcs</vt:lpstr>
      <vt:lpstr>Exemples</vt:lpstr>
      <vt:lpstr>Exercices</vt:lpstr>
      <vt:lpstr>Info supp</vt:lpstr>
      <vt:lpstr>Source</vt:lpstr>
      <vt:lpstr>Notes a moi meme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Tutorial</dc:title>
  <dc:creator>Jean-Michel Lasnier</dc:creator>
  <cp:lastModifiedBy>Lasnier, Jean-Michel</cp:lastModifiedBy>
  <cp:revision>8</cp:revision>
  <dcterms:created xsi:type="dcterms:W3CDTF">2019-05-03T19:14:05Z</dcterms:created>
  <dcterms:modified xsi:type="dcterms:W3CDTF">2019-07-17T14:34:32Z</dcterms:modified>
</cp:coreProperties>
</file>