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0" r:id="rId9"/>
    <p:sldId id="263" r:id="rId10"/>
    <p:sldId id="261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81954" autoAdjust="0"/>
  </p:normalViewPr>
  <p:slideViewPr>
    <p:cSldViewPr>
      <p:cViewPr>
        <p:scale>
          <a:sx n="66" d="100"/>
          <a:sy n="66" d="100"/>
        </p:scale>
        <p:origin x="-2934" y="-7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tamegna\Workspace_Unity\FiitsLaw\Papier\experien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fr-FR"/>
  <c:chart>
    <c:plotArea>
      <c:layout/>
      <c:lineChart>
        <c:grouping val="standard"/>
        <c:ser>
          <c:idx val="0"/>
          <c:order val="0"/>
          <c:tx>
            <c:v>TM (Fitts)</c:v>
          </c:tx>
          <c:val>
            <c:numRef>
              <c:f>experience!$B$24:$E$24</c:f>
              <c:numCache>
                <c:formatCode>General</c:formatCode>
                <c:ptCount val="4"/>
                <c:pt idx="0">
                  <c:v>7.0604345912266098</c:v>
                </c:pt>
                <c:pt idx="1">
                  <c:v>10.343349720907888</c:v>
                </c:pt>
                <c:pt idx="2">
                  <c:v>12.505750636073223</c:v>
                </c:pt>
                <c:pt idx="3">
                  <c:v>14.120869182453221</c:v>
                </c:pt>
              </c:numCache>
            </c:numRef>
          </c:val>
        </c:ser>
        <c:ser>
          <c:idx val="1"/>
          <c:order val="1"/>
          <c:tx>
            <c:v>TM (Steering)</c:v>
          </c:tx>
          <c:val>
            <c:numRef>
              <c:f>experience!$B$25:$E$25</c:f>
              <c:numCache>
                <c:formatCode>General</c:formatCode>
                <c:ptCount val="4"/>
                <c:pt idx="0">
                  <c:v>0.85168715413769369</c:v>
                </c:pt>
                <c:pt idx="1">
                  <c:v>1.7033743082753865</c:v>
                </c:pt>
                <c:pt idx="2">
                  <c:v>2.5550614624130796</c:v>
                </c:pt>
                <c:pt idx="3">
                  <c:v>3.406748616550773</c:v>
                </c:pt>
              </c:numCache>
            </c:numRef>
          </c:val>
        </c:ser>
        <c:ser>
          <c:idx val="2"/>
          <c:order val="2"/>
          <c:tx>
            <c:v>Moyennes</c:v>
          </c:tx>
          <c:val>
            <c:numRef>
              <c:f>experience!$B$15:$E$15</c:f>
              <c:numCache>
                <c:formatCode>General</c:formatCode>
                <c:ptCount val="4"/>
                <c:pt idx="0">
                  <c:v>6.1062770000000004</c:v>
                </c:pt>
                <c:pt idx="1">
                  <c:v>11.095544875000007</c:v>
                </c:pt>
                <c:pt idx="2">
                  <c:v>12.992685000000003</c:v>
                </c:pt>
                <c:pt idx="3">
                  <c:v>14.452456250000008</c:v>
                </c:pt>
              </c:numCache>
            </c:numRef>
          </c:val>
        </c:ser>
        <c:marker val="1"/>
        <c:axId val="131377024"/>
        <c:axId val="131378560"/>
      </c:lineChart>
      <c:catAx>
        <c:axId val="131377024"/>
        <c:scaling>
          <c:orientation val="minMax"/>
        </c:scaling>
        <c:axPos val="b"/>
        <c:tickLblPos val="nextTo"/>
        <c:crossAx val="131378560"/>
        <c:crosses val="autoZero"/>
        <c:auto val="1"/>
        <c:lblAlgn val="ctr"/>
        <c:lblOffset val="100"/>
      </c:catAx>
      <c:valAx>
        <c:axId val="131378560"/>
        <c:scaling>
          <c:orientation val="minMax"/>
        </c:scaling>
        <c:axPos val="l"/>
        <c:majorGridlines/>
        <c:numFmt formatCode="General" sourceLinked="1"/>
        <c:tickLblPos val="nextTo"/>
        <c:crossAx val="131377024"/>
        <c:crosses val="autoZero"/>
        <c:crossBetween val="between"/>
      </c:valAx>
    </c:plotArea>
    <c:legend>
      <c:legendPos val="r"/>
      <c:layout/>
    </c:legend>
    <c:plotVisOnly val="1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fr-FR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9E5511-651A-4960-9428-34A718DB0D4B}" type="doc">
      <dgm:prSet loTypeId="urn:microsoft.com/office/officeart/2005/8/layout/vList3" loCatId="list" qsTypeId="urn:microsoft.com/office/officeart/2005/8/quickstyle/simple4" qsCatId="simple" csTypeId="urn:microsoft.com/office/officeart/2005/8/colors/colorful5" csCatId="colorful" phldr="1"/>
      <dgm:spPr/>
    </dgm:pt>
    <dgm:pt modelId="{FC94825A-4625-45C1-B1E0-C3D699AFAB6C}">
      <dgm:prSet phldrT="[Texte]" custT="1"/>
      <dgm:spPr/>
      <dgm:t>
        <a:bodyPr/>
        <a:lstStyle/>
        <a:p>
          <a:r>
            <a:rPr lang="fr-FR" sz="4000" dirty="0" smtClean="0"/>
            <a:t>I. Organisation</a:t>
          </a:r>
          <a:endParaRPr lang="fr-FR" sz="4000" dirty="0"/>
        </a:p>
      </dgm:t>
    </dgm:pt>
    <dgm:pt modelId="{EC941FC3-EBE0-4CE3-88B8-4536E2EC8562}" type="parTrans" cxnId="{D79F24D1-DD4A-42EB-B812-74D968EF0F45}">
      <dgm:prSet/>
      <dgm:spPr/>
      <dgm:t>
        <a:bodyPr/>
        <a:lstStyle/>
        <a:p>
          <a:endParaRPr lang="fr-FR"/>
        </a:p>
      </dgm:t>
    </dgm:pt>
    <dgm:pt modelId="{4AD1E3EA-C1A6-47CC-B477-FC61E97487E9}" type="sibTrans" cxnId="{D79F24D1-DD4A-42EB-B812-74D968EF0F45}">
      <dgm:prSet/>
      <dgm:spPr/>
      <dgm:t>
        <a:bodyPr/>
        <a:lstStyle/>
        <a:p>
          <a:endParaRPr lang="fr-FR"/>
        </a:p>
      </dgm:t>
    </dgm:pt>
    <dgm:pt modelId="{28625EAB-7B6C-4652-8911-8F2785B4EC55}">
      <dgm:prSet phldrT="[Texte]" custT="1"/>
      <dgm:spPr/>
      <dgm:t>
        <a:bodyPr/>
        <a:lstStyle/>
        <a:p>
          <a:r>
            <a:rPr lang="fr-FR" sz="4000" dirty="0" smtClean="0"/>
            <a:t>II. Les </a:t>
          </a:r>
          <a:r>
            <a:rPr lang="fr-FR" sz="4000" dirty="0" err="1" smtClean="0"/>
            <a:t>Difficultées</a:t>
          </a:r>
          <a:r>
            <a:rPr lang="fr-FR" sz="4000" dirty="0" smtClean="0"/>
            <a:t> &amp; les solutions</a:t>
          </a:r>
          <a:endParaRPr lang="fr-FR" sz="4000" dirty="0"/>
        </a:p>
      </dgm:t>
    </dgm:pt>
    <dgm:pt modelId="{EDF47762-BFD6-49B2-96E4-10D94EB3761F}" type="parTrans" cxnId="{86D4BE1D-3406-459D-9479-57A4E22A3CE7}">
      <dgm:prSet/>
      <dgm:spPr/>
      <dgm:t>
        <a:bodyPr/>
        <a:lstStyle/>
        <a:p>
          <a:endParaRPr lang="fr-FR"/>
        </a:p>
      </dgm:t>
    </dgm:pt>
    <dgm:pt modelId="{5FA52CF6-7911-41C4-AF3D-9DAA0EADB3FC}" type="sibTrans" cxnId="{86D4BE1D-3406-459D-9479-57A4E22A3CE7}">
      <dgm:prSet/>
      <dgm:spPr/>
      <dgm:t>
        <a:bodyPr/>
        <a:lstStyle/>
        <a:p>
          <a:endParaRPr lang="fr-FR"/>
        </a:p>
      </dgm:t>
    </dgm:pt>
    <dgm:pt modelId="{15CC191F-A7D0-485A-AD79-CF00F4CD696F}">
      <dgm:prSet phldrT="[Texte]" custT="1"/>
      <dgm:spPr/>
      <dgm:t>
        <a:bodyPr/>
        <a:lstStyle/>
        <a:p>
          <a:r>
            <a:rPr lang="fr-FR" sz="4000" dirty="0" smtClean="0"/>
            <a:t>Conclusion</a:t>
          </a:r>
          <a:endParaRPr lang="fr-FR" sz="4000" dirty="0"/>
        </a:p>
      </dgm:t>
    </dgm:pt>
    <dgm:pt modelId="{242188EA-06E0-4E13-8EB5-3A0802755E8A}" type="parTrans" cxnId="{1081428E-F3A6-4E1A-B886-828DD883C81F}">
      <dgm:prSet/>
      <dgm:spPr/>
    </dgm:pt>
    <dgm:pt modelId="{2CD0A312-DDE4-434B-88C0-4EFE85925200}" type="sibTrans" cxnId="{1081428E-F3A6-4E1A-B886-828DD883C81F}">
      <dgm:prSet/>
      <dgm:spPr/>
    </dgm:pt>
    <dgm:pt modelId="{093637F6-AEBC-44E4-997E-CEDDE04AB159}" type="pres">
      <dgm:prSet presAssocID="{129E5511-651A-4960-9428-34A718DB0D4B}" presName="linearFlow" presStyleCnt="0">
        <dgm:presLayoutVars>
          <dgm:dir/>
          <dgm:resizeHandles val="exact"/>
        </dgm:presLayoutVars>
      </dgm:prSet>
      <dgm:spPr/>
    </dgm:pt>
    <dgm:pt modelId="{1C774DAE-BEEB-4880-912E-2025863A30E2}" type="pres">
      <dgm:prSet presAssocID="{FC94825A-4625-45C1-B1E0-C3D699AFAB6C}" presName="composite" presStyleCnt="0"/>
      <dgm:spPr/>
    </dgm:pt>
    <dgm:pt modelId="{6AB76F7F-EBAF-4A6E-81D6-40CE6514A254}" type="pres">
      <dgm:prSet presAssocID="{FC94825A-4625-45C1-B1E0-C3D699AFAB6C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82AD80-9786-41F0-8B06-C7ABED789E9B}" type="pres">
      <dgm:prSet presAssocID="{FC94825A-4625-45C1-B1E0-C3D699AFAB6C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E4F2A7-635A-463B-A8E0-61CD5D954239}" type="pres">
      <dgm:prSet presAssocID="{4AD1E3EA-C1A6-47CC-B477-FC61E97487E9}" presName="spacing" presStyleCnt="0"/>
      <dgm:spPr/>
    </dgm:pt>
    <dgm:pt modelId="{3B95800E-3CDD-4A4A-8ABE-3393CDD7DF51}" type="pres">
      <dgm:prSet presAssocID="{28625EAB-7B6C-4652-8911-8F2785B4EC55}" presName="composite" presStyleCnt="0"/>
      <dgm:spPr/>
    </dgm:pt>
    <dgm:pt modelId="{08DE95D5-AA76-407A-86F9-975D59CCD9C2}" type="pres">
      <dgm:prSet presAssocID="{28625EAB-7B6C-4652-8911-8F2785B4EC55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59DD90D6-CDC1-417B-A1B0-1FCEF02B4384}" type="pres">
      <dgm:prSet presAssocID="{28625EAB-7B6C-4652-8911-8F2785B4EC55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6B1FDD4-A0C7-45D4-962A-A7AB7EEA81E2}" type="pres">
      <dgm:prSet presAssocID="{5FA52CF6-7911-41C4-AF3D-9DAA0EADB3FC}" presName="spacing" presStyleCnt="0"/>
      <dgm:spPr/>
    </dgm:pt>
    <dgm:pt modelId="{F7DE6C54-6CCC-4D85-916D-A4AFB8386380}" type="pres">
      <dgm:prSet presAssocID="{15CC191F-A7D0-485A-AD79-CF00F4CD696F}" presName="composite" presStyleCnt="0"/>
      <dgm:spPr/>
    </dgm:pt>
    <dgm:pt modelId="{D4DD6CF5-BAB5-4F6B-902C-2F9171C86FC1}" type="pres">
      <dgm:prSet presAssocID="{15CC191F-A7D0-485A-AD79-CF00F4CD696F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A4DA85C7-ADC9-41C7-AC2C-5105681A4B2E}" type="pres">
      <dgm:prSet presAssocID="{15CC191F-A7D0-485A-AD79-CF00F4CD696F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081428E-F3A6-4E1A-B886-828DD883C81F}" srcId="{129E5511-651A-4960-9428-34A718DB0D4B}" destId="{15CC191F-A7D0-485A-AD79-CF00F4CD696F}" srcOrd="2" destOrd="0" parTransId="{242188EA-06E0-4E13-8EB5-3A0802755E8A}" sibTransId="{2CD0A312-DDE4-434B-88C0-4EFE85925200}"/>
    <dgm:cxn modelId="{D25A1FD9-36E7-4D9E-990E-A39570F1277F}" type="presOf" srcId="{28625EAB-7B6C-4652-8911-8F2785B4EC55}" destId="{59DD90D6-CDC1-417B-A1B0-1FCEF02B4384}" srcOrd="0" destOrd="0" presId="urn:microsoft.com/office/officeart/2005/8/layout/vList3"/>
    <dgm:cxn modelId="{86D4BE1D-3406-459D-9479-57A4E22A3CE7}" srcId="{129E5511-651A-4960-9428-34A718DB0D4B}" destId="{28625EAB-7B6C-4652-8911-8F2785B4EC55}" srcOrd="1" destOrd="0" parTransId="{EDF47762-BFD6-49B2-96E4-10D94EB3761F}" sibTransId="{5FA52CF6-7911-41C4-AF3D-9DAA0EADB3FC}"/>
    <dgm:cxn modelId="{D79F24D1-DD4A-42EB-B812-74D968EF0F45}" srcId="{129E5511-651A-4960-9428-34A718DB0D4B}" destId="{FC94825A-4625-45C1-B1E0-C3D699AFAB6C}" srcOrd="0" destOrd="0" parTransId="{EC941FC3-EBE0-4CE3-88B8-4536E2EC8562}" sibTransId="{4AD1E3EA-C1A6-47CC-B477-FC61E97487E9}"/>
    <dgm:cxn modelId="{75DFF93B-5CCC-4E68-9589-71643C33CA11}" type="presOf" srcId="{FC94825A-4625-45C1-B1E0-C3D699AFAB6C}" destId="{4C82AD80-9786-41F0-8B06-C7ABED789E9B}" srcOrd="0" destOrd="0" presId="urn:microsoft.com/office/officeart/2005/8/layout/vList3"/>
    <dgm:cxn modelId="{C33F8A32-769C-4884-9701-CA669DDB011A}" type="presOf" srcId="{129E5511-651A-4960-9428-34A718DB0D4B}" destId="{093637F6-AEBC-44E4-997E-CEDDE04AB159}" srcOrd="0" destOrd="0" presId="urn:microsoft.com/office/officeart/2005/8/layout/vList3"/>
    <dgm:cxn modelId="{84CF0701-F28B-4422-8094-212C417C7CD0}" type="presOf" srcId="{15CC191F-A7D0-485A-AD79-CF00F4CD696F}" destId="{A4DA85C7-ADC9-41C7-AC2C-5105681A4B2E}" srcOrd="0" destOrd="0" presId="urn:microsoft.com/office/officeart/2005/8/layout/vList3"/>
    <dgm:cxn modelId="{F525FC2A-B6E0-4F7A-9297-2AF0393FD96B}" type="presParOf" srcId="{093637F6-AEBC-44E4-997E-CEDDE04AB159}" destId="{1C774DAE-BEEB-4880-912E-2025863A30E2}" srcOrd="0" destOrd="0" presId="urn:microsoft.com/office/officeart/2005/8/layout/vList3"/>
    <dgm:cxn modelId="{DDF2E442-92B7-4BFC-9B96-E38377FD9A71}" type="presParOf" srcId="{1C774DAE-BEEB-4880-912E-2025863A30E2}" destId="{6AB76F7F-EBAF-4A6E-81D6-40CE6514A254}" srcOrd="0" destOrd="0" presId="urn:microsoft.com/office/officeart/2005/8/layout/vList3"/>
    <dgm:cxn modelId="{20B7C34D-6134-448D-9CD9-8F50EEF5D105}" type="presParOf" srcId="{1C774DAE-BEEB-4880-912E-2025863A30E2}" destId="{4C82AD80-9786-41F0-8B06-C7ABED789E9B}" srcOrd="1" destOrd="0" presId="urn:microsoft.com/office/officeart/2005/8/layout/vList3"/>
    <dgm:cxn modelId="{5A701CAE-DB52-4DA9-8D56-2DEF7CFC770E}" type="presParOf" srcId="{093637F6-AEBC-44E4-997E-CEDDE04AB159}" destId="{2FE4F2A7-635A-463B-A8E0-61CD5D954239}" srcOrd="1" destOrd="0" presId="urn:microsoft.com/office/officeart/2005/8/layout/vList3"/>
    <dgm:cxn modelId="{C5586C23-68A0-44D9-81A4-3115C989E789}" type="presParOf" srcId="{093637F6-AEBC-44E4-997E-CEDDE04AB159}" destId="{3B95800E-3CDD-4A4A-8ABE-3393CDD7DF51}" srcOrd="2" destOrd="0" presId="urn:microsoft.com/office/officeart/2005/8/layout/vList3"/>
    <dgm:cxn modelId="{780B07B9-72BB-408E-86B1-FB0DEFEDB2C2}" type="presParOf" srcId="{3B95800E-3CDD-4A4A-8ABE-3393CDD7DF51}" destId="{08DE95D5-AA76-407A-86F9-975D59CCD9C2}" srcOrd="0" destOrd="0" presId="urn:microsoft.com/office/officeart/2005/8/layout/vList3"/>
    <dgm:cxn modelId="{B591B205-4E07-42D1-92E1-DE82F0A32DC3}" type="presParOf" srcId="{3B95800E-3CDD-4A4A-8ABE-3393CDD7DF51}" destId="{59DD90D6-CDC1-417B-A1B0-1FCEF02B4384}" srcOrd="1" destOrd="0" presId="urn:microsoft.com/office/officeart/2005/8/layout/vList3"/>
    <dgm:cxn modelId="{09E1C534-B2F8-45FA-A999-783BB1A86A92}" type="presParOf" srcId="{093637F6-AEBC-44E4-997E-CEDDE04AB159}" destId="{76B1FDD4-A0C7-45D4-962A-A7AB7EEA81E2}" srcOrd="3" destOrd="0" presId="urn:microsoft.com/office/officeart/2005/8/layout/vList3"/>
    <dgm:cxn modelId="{1E190566-2328-4971-878E-0D72BE851C03}" type="presParOf" srcId="{093637F6-AEBC-44E4-997E-CEDDE04AB159}" destId="{F7DE6C54-6CCC-4D85-916D-A4AFB8386380}" srcOrd="4" destOrd="0" presId="urn:microsoft.com/office/officeart/2005/8/layout/vList3"/>
    <dgm:cxn modelId="{C1F7C341-EA32-4866-8033-31CB254418F5}" type="presParOf" srcId="{F7DE6C54-6CCC-4D85-916D-A4AFB8386380}" destId="{D4DD6CF5-BAB5-4F6B-902C-2F9171C86FC1}" srcOrd="0" destOrd="0" presId="urn:microsoft.com/office/officeart/2005/8/layout/vList3"/>
    <dgm:cxn modelId="{76CE80B3-6FF4-44E5-A389-B3DB2501DA1A}" type="presParOf" srcId="{F7DE6C54-6CCC-4D85-916D-A4AFB8386380}" destId="{A4DA85C7-ADC9-41C7-AC2C-5105681A4B2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xmlns="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C82AD80-9786-41F0-8B06-C7ABED789E9B}">
      <dsp:nvSpPr>
        <dsp:cNvPr id="0" name=""/>
        <dsp:cNvSpPr/>
      </dsp:nvSpPr>
      <dsp:spPr>
        <a:xfrm rot="10800000">
          <a:off x="1748423" y="298"/>
          <a:ext cx="5746238" cy="120424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041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I. Organisation</a:t>
          </a:r>
          <a:endParaRPr lang="fr-FR" sz="4000" kern="1200" dirty="0"/>
        </a:p>
      </dsp:txBody>
      <dsp:txXfrm rot="10800000">
        <a:off x="1748423" y="298"/>
        <a:ext cx="5746238" cy="1204249"/>
      </dsp:txXfrm>
    </dsp:sp>
    <dsp:sp modelId="{6AB76F7F-EBAF-4A6E-81D6-40CE6514A254}">
      <dsp:nvSpPr>
        <dsp:cNvPr id="0" name=""/>
        <dsp:cNvSpPr/>
      </dsp:nvSpPr>
      <dsp:spPr>
        <a:xfrm>
          <a:off x="1146298" y="298"/>
          <a:ext cx="1204249" cy="1204249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DD90D6-CDC1-417B-A1B0-1FCEF02B4384}">
      <dsp:nvSpPr>
        <dsp:cNvPr id="0" name=""/>
        <dsp:cNvSpPr/>
      </dsp:nvSpPr>
      <dsp:spPr>
        <a:xfrm rot="10800000">
          <a:off x="1748423" y="1564025"/>
          <a:ext cx="5746238" cy="1204249"/>
        </a:xfrm>
        <a:prstGeom prst="homePlat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041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II. Les </a:t>
          </a:r>
          <a:r>
            <a:rPr lang="fr-FR" sz="4000" kern="1200" dirty="0" err="1" smtClean="0"/>
            <a:t>Difficultées</a:t>
          </a:r>
          <a:r>
            <a:rPr lang="fr-FR" sz="4000" kern="1200" dirty="0" smtClean="0"/>
            <a:t> &amp; les solutions</a:t>
          </a:r>
          <a:endParaRPr lang="fr-FR" sz="4000" kern="1200" dirty="0"/>
        </a:p>
      </dsp:txBody>
      <dsp:txXfrm rot="10800000">
        <a:off x="1748423" y="1564025"/>
        <a:ext cx="5746238" cy="1204249"/>
      </dsp:txXfrm>
    </dsp:sp>
    <dsp:sp modelId="{08DE95D5-AA76-407A-86F9-975D59CCD9C2}">
      <dsp:nvSpPr>
        <dsp:cNvPr id="0" name=""/>
        <dsp:cNvSpPr/>
      </dsp:nvSpPr>
      <dsp:spPr>
        <a:xfrm>
          <a:off x="1146298" y="1564025"/>
          <a:ext cx="1204249" cy="1204249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DA85C7-ADC9-41C7-AC2C-5105681A4B2E}">
      <dsp:nvSpPr>
        <dsp:cNvPr id="0" name=""/>
        <dsp:cNvSpPr/>
      </dsp:nvSpPr>
      <dsp:spPr>
        <a:xfrm rot="10800000">
          <a:off x="1748423" y="3127752"/>
          <a:ext cx="5746238" cy="1204249"/>
        </a:xfrm>
        <a:prstGeom prst="homePlat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1041" tIns="152400" rIns="28448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smtClean="0"/>
            <a:t>Conclusion</a:t>
          </a:r>
          <a:endParaRPr lang="fr-FR" sz="4000" kern="1200" dirty="0"/>
        </a:p>
      </dsp:txBody>
      <dsp:txXfrm rot="10800000">
        <a:off x="1748423" y="3127752"/>
        <a:ext cx="5746238" cy="1204249"/>
      </dsp:txXfrm>
    </dsp:sp>
    <dsp:sp modelId="{D4DD6CF5-BAB5-4F6B-902C-2F9171C86FC1}">
      <dsp:nvSpPr>
        <dsp:cNvPr id="0" name=""/>
        <dsp:cNvSpPr/>
      </dsp:nvSpPr>
      <dsp:spPr>
        <a:xfrm>
          <a:off x="1146298" y="3127752"/>
          <a:ext cx="1204249" cy="1204249"/>
        </a:xfrm>
        <a:prstGeom prst="ellipse">
          <a:avLst/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E3DD9-7ADB-43FA-8410-6917A161238E}" type="datetimeFigureOut">
              <a:rPr lang="fr-FR" smtClean="0"/>
              <a:pPr/>
              <a:t>27/05/2018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03B1-83D7-4E20-9597-A103A19A828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b="1" dirty="0" smtClean="0"/>
              <a:t>Encadrants : Peter BANTON, Nicolas BAUDRU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Taches et Fonctions</a:t>
            </a:r>
          </a:p>
          <a:p>
            <a:r>
              <a:rPr lang="fr-FR" dirty="0" smtClean="0"/>
              <a:t>sprints</a:t>
            </a:r>
          </a:p>
          <a:p>
            <a:pPr>
              <a:buFontTx/>
              <a:buChar char="-"/>
            </a:pPr>
            <a:r>
              <a:rPr lang="fr-FR" dirty="0" smtClean="0"/>
              <a:t>1 Zone</a:t>
            </a:r>
            <a:r>
              <a:rPr lang="fr-FR" baseline="0" dirty="0" smtClean="0"/>
              <a:t> de jeu</a:t>
            </a:r>
          </a:p>
          <a:p>
            <a:pPr>
              <a:buFontTx/>
              <a:buChar char="-"/>
            </a:pPr>
            <a:r>
              <a:rPr lang="fr-FR" baseline="0" dirty="0" smtClean="0"/>
              <a:t> 2 cibles</a:t>
            </a:r>
          </a:p>
          <a:p>
            <a:pPr>
              <a:buFontTx/>
              <a:buChar char="-"/>
            </a:pPr>
            <a:r>
              <a:rPr lang="fr-FR" baseline="0" dirty="0" smtClean="0"/>
              <a:t>  3 calcul et analyse</a:t>
            </a:r>
          </a:p>
          <a:p>
            <a:pPr>
              <a:buFontTx/>
              <a:buChar char="-"/>
            </a:pPr>
            <a:r>
              <a:rPr lang="fr-FR" baseline="0" dirty="0" smtClean="0"/>
              <a:t>   4 sauvegarde et transfert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Taches et Fonctions</a:t>
            </a:r>
          </a:p>
          <a:p>
            <a:r>
              <a:rPr lang="fr-FR" dirty="0" smtClean="0"/>
              <a:t>sprints</a:t>
            </a:r>
          </a:p>
          <a:p>
            <a:pPr>
              <a:buFontTx/>
              <a:buChar char="-"/>
            </a:pPr>
            <a:r>
              <a:rPr lang="fr-FR" dirty="0" smtClean="0"/>
              <a:t>1 Zone</a:t>
            </a:r>
            <a:r>
              <a:rPr lang="fr-FR" baseline="0" dirty="0" smtClean="0"/>
              <a:t> de jeu</a:t>
            </a:r>
          </a:p>
          <a:p>
            <a:pPr>
              <a:buFontTx/>
              <a:buChar char="-"/>
            </a:pPr>
            <a:r>
              <a:rPr lang="fr-FR" baseline="0" dirty="0" smtClean="0"/>
              <a:t> 2 cibles</a:t>
            </a:r>
          </a:p>
          <a:p>
            <a:pPr>
              <a:buFontTx/>
              <a:buChar char="-"/>
            </a:pPr>
            <a:r>
              <a:rPr lang="fr-FR" baseline="0" dirty="0" smtClean="0"/>
              <a:t>  3 calcul et analyse</a:t>
            </a:r>
          </a:p>
          <a:p>
            <a:pPr>
              <a:buFontTx/>
              <a:buChar char="-"/>
            </a:pPr>
            <a:r>
              <a:rPr lang="fr-FR" baseline="0" dirty="0" smtClean="0"/>
              <a:t>   4 sauvegarde et transfert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Taches et Fonctions</a:t>
            </a:r>
          </a:p>
          <a:p>
            <a:r>
              <a:rPr lang="fr-FR" dirty="0" smtClean="0"/>
              <a:t>sprints</a:t>
            </a:r>
          </a:p>
          <a:p>
            <a:pPr>
              <a:buFontTx/>
              <a:buChar char="-"/>
            </a:pPr>
            <a:r>
              <a:rPr lang="fr-FR" dirty="0" smtClean="0"/>
              <a:t>1 Zone</a:t>
            </a:r>
            <a:r>
              <a:rPr lang="fr-FR" baseline="0" dirty="0" smtClean="0"/>
              <a:t> de jeu</a:t>
            </a:r>
          </a:p>
          <a:p>
            <a:pPr>
              <a:buFontTx/>
              <a:buChar char="-"/>
            </a:pPr>
            <a:r>
              <a:rPr lang="fr-FR" baseline="0" dirty="0" smtClean="0"/>
              <a:t> 2 cibles</a:t>
            </a:r>
          </a:p>
          <a:p>
            <a:pPr>
              <a:buFontTx/>
              <a:buChar char="-"/>
            </a:pPr>
            <a:r>
              <a:rPr lang="fr-FR" baseline="0" dirty="0" smtClean="0"/>
              <a:t>  3 calcul et analyse</a:t>
            </a:r>
          </a:p>
          <a:p>
            <a:pPr>
              <a:buFontTx/>
              <a:buChar char="-"/>
            </a:pPr>
            <a:r>
              <a:rPr lang="fr-FR" baseline="0" dirty="0" smtClean="0"/>
              <a:t>   4 sauvegarde et transfert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Taches et Fonctions</a:t>
            </a:r>
          </a:p>
          <a:p>
            <a:r>
              <a:rPr lang="fr-FR" dirty="0" smtClean="0"/>
              <a:t>sprints</a:t>
            </a:r>
          </a:p>
          <a:p>
            <a:pPr>
              <a:buFontTx/>
              <a:buChar char="-"/>
            </a:pPr>
            <a:r>
              <a:rPr lang="fr-FR" dirty="0" smtClean="0"/>
              <a:t>1 Zone</a:t>
            </a:r>
            <a:r>
              <a:rPr lang="fr-FR" baseline="0" dirty="0" smtClean="0"/>
              <a:t> de jeu</a:t>
            </a:r>
          </a:p>
          <a:p>
            <a:pPr>
              <a:buFontTx/>
              <a:buChar char="-"/>
            </a:pPr>
            <a:r>
              <a:rPr lang="fr-FR" baseline="0" dirty="0" smtClean="0"/>
              <a:t> 2 cibles</a:t>
            </a:r>
          </a:p>
          <a:p>
            <a:pPr>
              <a:buFontTx/>
              <a:buChar char="-"/>
            </a:pPr>
            <a:r>
              <a:rPr lang="fr-FR" baseline="0" dirty="0" smtClean="0"/>
              <a:t>  3 calcul et analyse</a:t>
            </a:r>
          </a:p>
          <a:p>
            <a:pPr>
              <a:buFontTx/>
              <a:buChar char="-"/>
            </a:pPr>
            <a:r>
              <a:rPr lang="fr-FR" baseline="0" dirty="0" smtClean="0"/>
              <a:t>   4 sauvegarde et transfert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difficultées</a:t>
            </a:r>
            <a:r>
              <a:rPr lang="fr-FR" dirty="0" smtClean="0"/>
              <a:t> &amp; solutions</a:t>
            </a:r>
          </a:p>
          <a:p>
            <a:pPr>
              <a:buFontTx/>
              <a:buChar char="-"/>
            </a:pPr>
            <a:r>
              <a:rPr lang="fr-FR" baseline="0" dirty="0" smtClean="0"/>
              <a:t>Sprint 1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2 -&gt; les scripts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3 -&gt; rendre l’objet expérience consistant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4 -&gt; parseur </a:t>
            </a:r>
            <a:r>
              <a:rPr lang="fr-FR" baseline="0" dirty="0" err="1" smtClean="0"/>
              <a:t>json</a:t>
            </a:r>
            <a:r>
              <a:rPr lang="fr-FR" baseline="0" dirty="0" smtClean="0"/>
              <a:t> et csv</a:t>
            </a:r>
          </a:p>
          <a:p>
            <a:pPr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</a:t>
            </a:r>
            <a:r>
              <a:rPr lang="fr-FR" dirty="0" err="1" smtClean="0"/>
              <a:t>difficultées</a:t>
            </a:r>
            <a:r>
              <a:rPr lang="fr-FR" dirty="0" smtClean="0"/>
              <a:t> &amp; solutions</a:t>
            </a:r>
          </a:p>
          <a:p>
            <a:pPr>
              <a:buFontTx/>
              <a:buChar char="-"/>
            </a:pPr>
            <a:r>
              <a:rPr lang="fr-FR" baseline="0" dirty="0" smtClean="0"/>
              <a:t>Sprint 1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2 -&gt; les scripts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3 -&gt; rendre l’objet expérience consistant</a:t>
            </a:r>
          </a:p>
          <a:p>
            <a:pPr>
              <a:buFontTx/>
              <a:buChar char="-"/>
            </a:pPr>
            <a:r>
              <a:rPr lang="fr-FR" baseline="0" dirty="0" smtClean="0"/>
              <a:t> sprint 4 -&gt; parseur </a:t>
            </a:r>
            <a:r>
              <a:rPr lang="fr-FR" baseline="0" dirty="0" err="1" smtClean="0"/>
              <a:t>json</a:t>
            </a:r>
            <a:r>
              <a:rPr lang="fr-FR" baseline="0" dirty="0" smtClean="0"/>
              <a:t> et csv</a:t>
            </a:r>
          </a:p>
          <a:p>
            <a:pPr>
              <a:buFontTx/>
              <a:buChar char="-"/>
            </a:pP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03B1-83D7-4E20-9597-A103A19A8287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27/05/2018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3.pn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.jpeg"/><Relationship Id="rId7" Type="http://schemas.openxmlformats.org/officeDocument/2006/relationships/image" Target="../media/image20.png"/><Relationship Id="rId12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27.jpe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3.png"/><Relationship Id="rId10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29.png"/><Relationship Id="rId3" Type="http://schemas.openxmlformats.org/officeDocument/2006/relationships/image" Target="../media/image1.jpe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0" Type="http://schemas.openxmlformats.org/officeDocument/2006/relationships/image" Target="../media/image36.png"/><Relationship Id="rId4" Type="http://schemas.openxmlformats.org/officeDocument/2006/relationships/image" Target="../media/image2.png"/><Relationship Id="rId9" Type="http://schemas.openxmlformats.org/officeDocument/2006/relationships/image" Target="../media/image31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Conclusions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100392" y="616530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10</a:t>
            </a:fld>
            <a:endParaRPr lang="fr-FR" dirty="0"/>
          </a:p>
        </p:txBody>
      </p:sp>
      <p:graphicFrame>
        <p:nvGraphicFramePr>
          <p:cNvPr id="13" name="Graphique 12"/>
          <p:cNvGraphicFramePr/>
          <p:nvPr/>
        </p:nvGraphicFramePr>
        <p:xfrm>
          <a:off x="467544" y="1412776"/>
          <a:ext cx="5520613" cy="3312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7" name="Étoile à 32 branches 16"/>
          <p:cNvSpPr/>
          <p:nvPr/>
        </p:nvSpPr>
        <p:spPr>
          <a:xfrm>
            <a:off x="4572000" y="4437112"/>
            <a:ext cx="4176464" cy="2232248"/>
          </a:xfrm>
          <a:prstGeom prst="star32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Respect de la loi de </a:t>
            </a:r>
            <a:r>
              <a:rPr lang="fr-FR" sz="3200" dirty="0" err="1" smtClean="0"/>
              <a:t>Fitts</a:t>
            </a:r>
            <a:endParaRPr lang="fr-FR" sz="3200" dirty="0"/>
          </a:p>
        </p:txBody>
      </p:sp>
      <p:sp>
        <p:nvSpPr>
          <p:cNvPr id="19" name="Rectangle 18"/>
          <p:cNvSpPr/>
          <p:nvPr/>
        </p:nvSpPr>
        <p:spPr>
          <a:xfrm>
            <a:off x="279101" y="4941168"/>
            <a:ext cx="4125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fontAlgn="b"/>
            <a:r>
              <a:rPr lang="fr-FR" sz="2800" b="1" dirty="0" smtClean="0">
                <a:solidFill>
                  <a:srgbClr val="00B050"/>
                </a:solidFill>
              </a:rPr>
              <a:t>TM(</a:t>
            </a:r>
            <a:r>
              <a:rPr lang="fr-FR" sz="2800" b="1" dirty="0" err="1" smtClean="0">
                <a:solidFill>
                  <a:srgbClr val="00B050"/>
                </a:solidFill>
              </a:rPr>
              <a:t>F</a:t>
            </a:r>
            <a:r>
              <a:rPr lang="fr-FR" sz="2800" b="1" dirty="0" err="1" smtClean="0">
                <a:solidFill>
                  <a:srgbClr val="00B050"/>
                </a:solidFill>
              </a:rPr>
              <a:t>itts</a:t>
            </a:r>
            <a:r>
              <a:rPr lang="fr-FR" sz="2800" b="1" dirty="0" smtClean="0">
                <a:solidFill>
                  <a:srgbClr val="00B050"/>
                </a:solidFill>
              </a:rPr>
              <a:t>) = 4,45463826*ID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1043608" y="5445224"/>
            <a:ext cx="3528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ID (500) = </a:t>
            </a:r>
            <a:r>
              <a:rPr lang="fr-FR" sz="2000" dirty="0" smtClean="0"/>
              <a:t>1,5849625 </a:t>
            </a:r>
            <a:endParaRPr lang="fr-FR" sz="2000" dirty="0" smtClean="0"/>
          </a:p>
          <a:p>
            <a:pPr algn="ctr"/>
            <a:r>
              <a:rPr lang="fr-FR" sz="2000" dirty="0" smtClean="0"/>
              <a:t>ID (1000) = 2,32192809 </a:t>
            </a:r>
          </a:p>
          <a:p>
            <a:pPr algn="ctr"/>
            <a:r>
              <a:rPr lang="fr-FR" sz="2000" dirty="0" smtClean="0"/>
              <a:t>ID (1500) = 2,80735492</a:t>
            </a:r>
          </a:p>
          <a:p>
            <a:pPr algn="ctr"/>
            <a:r>
              <a:rPr lang="fr-FR" sz="2000" dirty="0" smtClean="0"/>
              <a:t>ID (2000) = 3,169925 </a:t>
            </a:r>
            <a:endParaRPr lang="fr-FR" sz="2000" dirty="0"/>
          </a:p>
        </p:txBody>
      </p:sp>
      <p:sp>
        <p:nvSpPr>
          <p:cNvPr id="21" name="Rectangle 20"/>
          <p:cNvSpPr/>
          <p:nvPr/>
        </p:nvSpPr>
        <p:spPr>
          <a:xfrm>
            <a:off x="395536" y="980728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TM</a:t>
            </a:r>
            <a:endParaRPr lang="fr-FR" dirty="0"/>
          </a:p>
        </p:txBody>
      </p:sp>
      <p:sp>
        <p:nvSpPr>
          <p:cNvPr id="22" name="Rectangle 21"/>
          <p:cNvSpPr/>
          <p:nvPr/>
        </p:nvSpPr>
        <p:spPr>
          <a:xfrm>
            <a:off x="4788024" y="4293096"/>
            <a:ext cx="57606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ID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763688" y="260648"/>
            <a:ext cx="5544616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/>
              <a:t>Problématique</a:t>
            </a:r>
            <a:endParaRPr lang="fr-FR" sz="4800" dirty="0"/>
          </a:p>
        </p:txBody>
      </p:sp>
      <p:sp>
        <p:nvSpPr>
          <p:cNvPr id="13" name="ZoneTexte 12"/>
          <p:cNvSpPr txBox="1"/>
          <p:nvPr/>
        </p:nvSpPr>
        <p:spPr>
          <a:xfrm>
            <a:off x="467544" y="227687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/>
              <a:t>Le portage de la loi de </a:t>
            </a:r>
            <a:r>
              <a:rPr lang="fr-FR" sz="2800" dirty="0" err="1" smtClean="0"/>
              <a:t>Fitts</a:t>
            </a:r>
            <a:r>
              <a:rPr lang="fr-FR" sz="2800" dirty="0" smtClean="0"/>
              <a:t> sur </a:t>
            </a:r>
            <a:r>
              <a:rPr lang="fr-FR" sz="2800" dirty="0" err="1" smtClean="0"/>
              <a:t>smartphone</a:t>
            </a:r>
            <a:r>
              <a:rPr lang="fr-FR" sz="2800" dirty="0" smtClean="0"/>
              <a:t> avec </a:t>
            </a:r>
            <a:r>
              <a:rPr lang="fr-FR" sz="2800" dirty="0" err="1" smtClean="0"/>
              <a:t>Unity</a:t>
            </a:r>
            <a:r>
              <a:rPr lang="fr-FR" sz="2800" dirty="0" smtClean="0"/>
              <a:t> </a:t>
            </a:r>
            <a:r>
              <a:rPr lang="fr-FR" sz="2800" dirty="0" smtClean="0"/>
              <a:t>respecte t-il cette loi </a:t>
            </a:r>
            <a:endParaRPr lang="fr-FR" sz="2800" dirty="0"/>
          </a:p>
        </p:txBody>
      </p:sp>
      <p:pic>
        <p:nvPicPr>
          <p:cNvPr id="14338" name="Picture 2" descr="https://s1.qwant.com/thumbr/0x0/8/0/263d0620a743021e532e044a8cb7af74e8c7006e2844577853b395356b819f/question-mark-three-dimensional-purple-3d-interrogation-point-mark-picture-id903650726.jpg?u=https%3A%2F%2Fmedia.istockphoto.com%2Fphotos%2Fquestion-mark-three-dimensional-purple-3d-interrogation-point-mark-picture-id903650726%3Fk%3D6%26m%3D903650726%26s%3D612x612%26w%3D0%26h%3DOHjryIkBxQbNq1HE7l03ZQd1eXAX-StztWJDWyrnLdw%3D&amp;q=0&amp;b=1&amp;p=0&amp;a=1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06988" y="2708920"/>
            <a:ext cx="3237012" cy="2914369"/>
          </a:xfrm>
          <a:prstGeom prst="rect">
            <a:avLst/>
          </a:prstGeom>
          <a:noFill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3212976"/>
            <a:ext cx="581464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" name="Groupe 14"/>
          <p:cNvGrpSpPr/>
          <p:nvPr/>
        </p:nvGrpSpPr>
        <p:grpSpPr>
          <a:xfrm>
            <a:off x="1979712" y="4005064"/>
            <a:ext cx="2304256" cy="2327995"/>
            <a:chOff x="323528" y="4221088"/>
            <a:chExt cx="2304256" cy="2327995"/>
          </a:xfrm>
        </p:grpSpPr>
        <p:pic>
          <p:nvPicPr>
            <p:cNvPr id="14340" name="Picture 4" descr="https://s1.qwant.com/thumbr/0x0/a/a/c3a0260a1e2808520a7c13f22c0ba08b354598c77df0711e2ce59892dbb3c9/logo_unity_b6xtad.png?u=http%3A%2F%2Fres.cloudinary.com%2Fsonarsystems%2Fimage%2Fupload%2Fv1473065499%2Flogo_unity_b6xtad.png&amp;q=0&amp;b=1&amp;p=0&amp;a=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971600" y="4797152"/>
              <a:ext cx="982638" cy="982638"/>
            </a:xfrm>
            <a:prstGeom prst="rect">
              <a:avLst/>
            </a:prstGeom>
            <a:noFill/>
          </p:spPr>
        </p:pic>
        <p:pic>
          <p:nvPicPr>
            <p:cNvPr id="14" name="Picture 3" descr="https://s2.qwant.com/thumbr/0x0/f/4/762d88ec7de55958da22a247c184c44d6ecec604402f35a20c44caf388b23d/488.png?u=https%3A%2F%2Fimage.flaticon.com%2Ficons%2Fpng%2F512%2F0%2F488.png&amp;q=0&amp;b=1&amp;p=0&amp;a=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23528" y="4221088"/>
              <a:ext cx="2304256" cy="2327995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9" name="Diagramme 8"/>
          <p:cNvGraphicFramePr/>
          <p:nvPr/>
        </p:nvGraphicFramePr>
        <p:xfrm>
          <a:off x="251520" y="1340768"/>
          <a:ext cx="8640960" cy="4332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ZoneTexte 10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3</a:t>
            </a:fld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I. Organisation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4</a:t>
            </a:fld>
            <a:endParaRPr lang="fr-FR" dirty="0"/>
          </a:p>
        </p:txBody>
      </p:sp>
      <p:cxnSp>
        <p:nvCxnSpPr>
          <p:cNvPr id="22" name="Connecteur en angle 21"/>
          <p:cNvCxnSpPr>
            <a:stCxn id="12290" idx="3"/>
          </p:cNvCxnSpPr>
          <p:nvPr/>
        </p:nvCxnSpPr>
        <p:spPr>
          <a:xfrm flipV="1">
            <a:off x="935088" y="1268760"/>
            <a:ext cx="2988840" cy="2210358"/>
          </a:xfrm>
          <a:prstGeom prst="bentConnector3">
            <a:avLst>
              <a:gd name="adj1" fmla="val 100721"/>
            </a:avLst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2290" name="Picture 2" descr="https://s1.qwant.com/thumbr/0x0/b/6/be0609ec158efdc350f58ea49b5b8fdc0db318773f861f858278cab321bd05/cutting-scissors_318-9373.jpg?u=http%3A%2F%2Fcdns2.freepik.com%2Ffree-photo%2Fcutting-scissors_318-9373.jpg&amp;q=0&amp;b=1&amp;p=0&amp;a=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3212976"/>
            <a:ext cx="755576" cy="532283"/>
          </a:xfrm>
          <a:prstGeom prst="rect">
            <a:avLst/>
          </a:prstGeom>
          <a:noFill/>
        </p:spPr>
      </p:pic>
      <p:pic>
        <p:nvPicPr>
          <p:cNvPr id="15" name="Image 14" descr="Scan_0001.jpg"/>
          <p:cNvPicPr/>
          <p:nvPr/>
        </p:nvPicPr>
        <p:blipFill>
          <a:blip r:embed="rId3" cstate="print"/>
          <a:srcRect l="12895" t="11217" r="14033" b="61638"/>
          <a:stretch>
            <a:fillRect/>
          </a:stretch>
        </p:blipFill>
        <p:spPr>
          <a:xfrm>
            <a:off x="251520" y="1340768"/>
            <a:ext cx="3384376" cy="177117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cxnSp>
        <p:nvCxnSpPr>
          <p:cNvPr id="34" name="Connecteur droit avec flèche 33"/>
          <p:cNvCxnSpPr/>
          <p:nvPr/>
        </p:nvCxnSpPr>
        <p:spPr>
          <a:xfrm>
            <a:off x="4427984" y="2708920"/>
            <a:ext cx="108012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899592" y="3789040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2627784" y="3861048"/>
            <a:ext cx="432048" cy="7200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4283968" y="3789040"/>
            <a:ext cx="864096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ZoneTexte 46"/>
          <p:cNvSpPr txBox="1"/>
          <p:nvPr/>
        </p:nvSpPr>
        <p:spPr>
          <a:xfrm>
            <a:off x="5868144" y="29969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Zone de jeu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5364088" y="443711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Cibles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2771800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Calculs &amp; analyses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179512" y="479715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Sauvegarde et transfert</a:t>
            </a:r>
          </a:p>
        </p:txBody>
      </p:sp>
      <p:pic>
        <p:nvPicPr>
          <p:cNvPr id="12292" name="Picture 4" descr="https://s1.qwant.com/thumbr/0x0/1/3/59a53518d515b6130d65fe7d62042a3a6dcaa37945234cbbd2ff094b342b0c/agile-methodolody_695x260.jpg?u=https%3A%2F%2Fstatic1.squarespace.com%2Fstatic%2F567bb0614bf118911ff0bedb%2Ft%2F5a60a75324a694c1165dcd1c%2F1516283745390%2Fagile-methodolody_695x260.jpg&amp;q=0&amp;b=1&amp;p=0&amp;a=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55976" y="1196752"/>
            <a:ext cx="3888432" cy="1454666"/>
          </a:xfrm>
          <a:prstGeom prst="rect">
            <a:avLst/>
          </a:prstGeom>
          <a:noFill/>
        </p:spPr>
      </p:pic>
      <p:pic>
        <p:nvPicPr>
          <p:cNvPr id="23" name="Image 22" descr="target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084168" y="4797152"/>
            <a:ext cx="1467848" cy="1467848"/>
          </a:xfrm>
          <a:prstGeom prst="rect">
            <a:avLst/>
          </a:prstGeom>
        </p:spPr>
      </p:pic>
      <p:pic>
        <p:nvPicPr>
          <p:cNvPr id="2" name="Picture 2" descr="https://s2.qwant.com/thumbr/0x0/e/9/09108050c373c769bdb7af4d0ee1396c189d67655577c8bccd128ae7b6ddb1/calculator-icon.png?u=http%3A%2F%2Ficons.iconarchive.com%2Ficons%2Fpaomedia%2Fsmall-n-flat%2F512%2Fcalculator-icon.png&amp;q=0&amp;b=1&amp;p=0&amp;a=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987824" y="5157192"/>
            <a:ext cx="1348408" cy="1348408"/>
          </a:xfrm>
          <a:prstGeom prst="rect">
            <a:avLst/>
          </a:prstGeom>
          <a:noFill/>
        </p:spPr>
      </p:pic>
      <p:pic>
        <p:nvPicPr>
          <p:cNvPr id="3" name="Picture 4" descr="https://s2.qwant.com/thumbr/0x0/f/0/a74ef8d342e05b59c145d096724a9cefda4454906a9c278415f540701f1eed/Floppy_disk-512.png?u=https%3A%2F%2Fcdn2.iconfinder.com%2Fdata%2Ficons%2Fluchesa-part-3%2F128%2FFloppy_disk-512.png&amp;q=0&amp;b=1&amp;p=0&amp;a=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83568" y="5229200"/>
            <a:ext cx="1276401" cy="1276401"/>
          </a:xfrm>
          <a:prstGeom prst="rect">
            <a:avLst/>
          </a:prstGeom>
          <a:noFill/>
        </p:spPr>
      </p:pic>
      <p:pic>
        <p:nvPicPr>
          <p:cNvPr id="12294" name="Picture 6" descr="https://s1.qwant.com/thumbr/0x0/a/3/43571765b7a6508385fbf17cd79c9ab2c2ddbf7bebe6e832a46fc33e860fc5/14989.png?u=http%3A%2F%2Fwww.icone-png.com%2Fpng%2F15%2F14989.png&amp;q=0&amp;b=1&amp;p=0&amp;a=1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72200" y="2636912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I. Organisation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13" name="Image 12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916832"/>
            <a:ext cx="8460432" cy="1542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ZoneTexte 13"/>
          <p:cNvSpPr txBox="1"/>
          <p:nvPr/>
        </p:nvSpPr>
        <p:spPr>
          <a:xfrm>
            <a:off x="323528" y="15567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Gantt</a:t>
            </a:r>
            <a:endParaRPr lang="fr-FR" dirty="0"/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4221088"/>
            <a:ext cx="617211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4221088"/>
            <a:ext cx="648072" cy="535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5004048" y="378904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Réunion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95536" y="3789040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Mail de spécification de la démo</a:t>
            </a:r>
            <a:endParaRPr lang="fr-FR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I. Organisation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67544" y="1340768"/>
            <a:ext cx="2736304" cy="51845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3491880" y="1340768"/>
            <a:ext cx="5040560" cy="518457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83568" y="134076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Sprint 1</a:t>
            </a:r>
            <a:endParaRPr lang="fr-FR" sz="2400" dirty="0"/>
          </a:p>
        </p:txBody>
      </p:sp>
      <p:grpSp>
        <p:nvGrpSpPr>
          <p:cNvPr id="16" name="Groupe 15"/>
          <p:cNvGrpSpPr/>
          <p:nvPr/>
        </p:nvGrpSpPr>
        <p:grpSpPr>
          <a:xfrm>
            <a:off x="0" y="2780928"/>
            <a:ext cx="3544144" cy="3580657"/>
            <a:chOff x="251520" y="2492896"/>
            <a:chExt cx="3292624" cy="3292625"/>
          </a:xfrm>
        </p:grpSpPr>
        <p:pic>
          <p:nvPicPr>
            <p:cNvPr id="6147" name="Picture 3" descr="https://s2.qwant.com/thumbr/0x0/f/4/762d88ec7de55958da22a247c184c44d6ecec604402f35a20c44caf388b23d/488.png?u=https%3A%2F%2Fimage.flaticon.com%2Ficons%2Fpng%2F512%2F0%2F488.png&amp;q=0&amp;b=1&amp;p=0&amp;a=1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1520" y="2492896"/>
              <a:ext cx="3292624" cy="3292625"/>
            </a:xfrm>
            <a:prstGeom prst="rect">
              <a:avLst/>
            </a:prstGeom>
            <a:noFill/>
          </p:spPr>
        </p:pic>
        <p:pic>
          <p:nvPicPr>
            <p:cNvPr id="6145" name="Picture 1"/>
            <p:cNvPicPr>
              <a:picLocks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2000" y="2880000"/>
              <a:ext cx="1497007" cy="230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2348880"/>
            <a:ext cx="2448272" cy="32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9552" y="2060848"/>
            <a:ext cx="2577887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ZoneTexte 21"/>
          <p:cNvSpPr txBox="1"/>
          <p:nvPr/>
        </p:nvSpPr>
        <p:spPr>
          <a:xfrm>
            <a:off x="4788024" y="1340768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Sprint 2</a:t>
            </a:r>
            <a:endParaRPr lang="fr-FR" sz="2400" dirty="0"/>
          </a:p>
        </p:txBody>
      </p:sp>
      <p:grpSp>
        <p:nvGrpSpPr>
          <p:cNvPr id="26" name="Groupe 25"/>
          <p:cNvGrpSpPr/>
          <p:nvPr/>
        </p:nvGrpSpPr>
        <p:grpSpPr>
          <a:xfrm>
            <a:off x="3707904" y="1772816"/>
            <a:ext cx="1467162" cy="1512168"/>
            <a:chOff x="3851920" y="2924944"/>
            <a:chExt cx="1467162" cy="1512168"/>
          </a:xfrm>
        </p:grpSpPr>
        <p:pic>
          <p:nvPicPr>
            <p:cNvPr id="25" name="Image 24" descr="target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1920" y="2924944"/>
              <a:ext cx="1323832" cy="1323832"/>
            </a:xfrm>
            <a:prstGeom prst="rect">
              <a:avLst/>
            </a:prstGeom>
          </p:spPr>
        </p:pic>
        <p:pic>
          <p:nvPicPr>
            <p:cNvPr id="6155" name="Picture 11" descr="https://s2.qwant.com/thumbr/0x0/f/5/69aceba532bc04522eb239efcc86c888234c6e02428fb88539c4b3063735a6/c-logo-icon-18.png?u=http%3A%2F%2Fwww.freeiconspng.com%2Fuploads%2Fc-logo-icon-18.png&amp;q=0&amp;b=1&amp;p=0&amp;a=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644008" y="3789040"/>
              <a:ext cx="675074" cy="648072"/>
            </a:xfrm>
            <a:prstGeom prst="rect">
              <a:avLst/>
            </a:prstGeom>
            <a:noFill/>
          </p:spPr>
        </p:pic>
      </p:grpSp>
      <p:cxnSp>
        <p:nvCxnSpPr>
          <p:cNvPr id="28" name="Connecteur droit avec flèche 27"/>
          <p:cNvCxnSpPr/>
          <p:nvPr/>
        </p:nvCxnSpPr>
        <p:spPr>
          <a:xfrm flipV="1">
            <a:off x="5292080" y="2276872"/>
            <a:ext cx="1296144" cy="1440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1" name="Groupe 40"/>
          <p:cNvGrpSpPr/>
          <p:nvPr/>
        </p:nvGrpSpPr>
        <p:grpSpPr>
          <a:xfrm>
            <a:off x="6732240" y="1700808"/>
            <a:ext cx="1296144" cy="1357549"/>
            <a:chOff x="5868144" y="1916832"/>
            <a:chExt cx="1224136" cy="1282130"/>
          </a:xfrm>
        </p:grpSpPr>
        <p:pic>
          <p:nvPicPr>
            <p:cNvPr id="31" name="Image 30" descr="target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8144" y="1916832"/>
              <a:ext cx="720080" cy="720080"/>
            </a:xfrm>
            <a:prstGeom prst="rect">
              <a:avLst/>
            </a:prstGeom>
          </p:spPr>
        </p:pic>
        <p:pic>
          <p:nvPicPr>
            <p:cNvPr id="6159" name="Picture 15" descr="https://s2.qwant.com/thumbr/0x0/c/2/5af32a424e64a4a13bb7f9405c18d0d0a4891522950f764208b2ba3f2da309/finger-pressing-a-circular-button_318-27804.jpg?u=https%3A%2F%2Fimage.freepik.com%2Ffree-icon%2Ffinger-pressing-a-circular-button_318-27804.jpg&amp;q=0&amp;b=1&amp;p=0&amp;a=1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868144" y="2060848"/>
              <a:ext cx="1138114" cy="1138114"/>
            </a:xfrm>
            <a:prstGeom prst="rect">
              <a:avLst/>
            </a:prstGeom>
            <a:noFill/>
          </p:spPr>
        </p:pic>
        <p:pic>
          <p:nvPicPr>
            <p:cNvPr id="6161" name="Picture 17" descr="https://s1.qwant.com/thumbr/0x0/b/a/f6612518d6682e081a54b6441c4ab3cf0da10d987209a66bea452170482a0d/ok-icon-hi.png?u=http%3A%2F%2Fwww.clker.com%2Fcliparts%2FU%2Fb%2F3%2FE%2FT%2Fz%2Fok-icon-hi.png&amp;q=0&amp;b=1&amp;p=0&amp;a=1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6732240" y="2636912"/>
              <a:ext cx="360040" cy="360040"/>
            </a:xfrm>
            <a:prstGeom prst="rect">
              <a:avLst/>
            </a:prstGeom>
            <a:noFill/>
          </p:spPr>
        </p:pic>
      </p:grpSp>
      <p:cxnSp>
        <p:nvCxnSpPr>
          <p:cNvPr id="38" name="Connecteur droit avec flèche 37"/>
          <p:cNvCxnSpPr/>
          <p:nvPr/>
        </p:nvCxnSpPr>
        <p:spPr>
          <a:xfrm>
            <a:off x="5220072" y="2924944"/>
            <a:ext cx="1224136" cy="10801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Image 47" descr="targe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444208" y="4077072"/>
            <a:ext cx="762438" cy="762437"/>
          </a:xfrm>
          <a:prstGeom prst="rect">
            <a:avLst/>
          </a:prstGeom>
        </p:spPr>
      </p:pic>
      <p:pic>
        <p:nvPicPr>
          <p:cNvPr id="47" name="Picture 15" descr="https://s2.qwant.com/thumbr/0x0/c/2/5af32a424e64a4a13bb7f9405c18d0d0a4891522950f764208b2ba3f2da309/finger-pressing-a-circular-button_318-27804.jpg?u=https%3A%2F%2Fimage.freepik.com%2Ffree-icon%2Ffinger-pressing-a-circular-button_318-27804.jpg&amp;q=0&amp;b=1&amp;p=0&amp;a=1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92280" y="4005064"/>
            <a:ext cx="1205062" cy="1205062"/>
          </a:xfrm>
          <a:prstGeom prst="rect">
            <a:avLst/>
          </a:prstGeom>
          <a:noFill/>
        </p:spPr>
      </p:pic>
      <p:pic>
        <p:nvPicPr>
          <p:cNvPr id="6163" name="Picture 19" descr="https://s2.qwant.com/thumbr/0x0/4/0/857c83e365dcd6e90e65c4007e15aea8a2ffaee9ab3b7252d1181aebe3472a/TzeenieWheenie_red_green_OK_not_OK_Icons_1.png?u=https%3A%2F%2Fopenclipart.org%2Fimage%2F800px%2Fsvg_to_png%2F10941%2FTzeenieWheenie_red_green_OK_not_OK_Icons_1.png&amp;q=0&amp;b=1&amp;p=0&amp;a=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812360" y="4869160"/>
            <a:ext cx="446584" cy="446584"/>
          </a:xfrm>
          <a:prstGeom prst="rect">
            <a:avLst/>
          </a:prstGeom>
          <a:noFill/>
        </p:spPr>
      </p:pic>
      <p:pic>
        <p:nvPicPr>
          <p:cNvPr id="50" name="Image 49" descr="targe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95936" y="4725144"/>
            <a:ext cx="762438" cy="762437"/>
          </a:xfrm>
          <a:prstGeom prst="rect">
            <a:avLst/>
          </a:prstGeom>
        </p:spPr>
      </p:pic>
      <p:pic>
        <p:nvPicPr>
          <p:cNvPr id="6165" name="Picture 21" descr="https://s2.qwant.com/thumbr/0x0/e/f/70d33a6c77806196a8a6b96c868357d2e22fdb74428f0b15b536351c2d1819/finger-moving-left_318-32016.png?u=https%3A%2F%2Fimage.freepik.com%2Ffree-icon%2Ffinger-moving-left_318-32016.png&amp;q=0&amp;b=1&amp;p=0&amp;a=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11960" y="4941168"/>
            <a:ext cx="980728" cy="980728"/>
          </a:xfrm>
          <a:prstGeom prst="rect">
            <a:avLst/>
          </a:prstGeom>
          <a:noFill/>
        </p:spPr>
      </p:pic>
      <p:pic>
        <p:nvPicPr>
          <p:cNvPr id="51" name="Picture 19" descr="https://s2.qwant.com/thumbr/0x0/4/0/857c83e365dcd6e90e65c4007e15aea8a2ffaee9ab3b7252d1181aebe3472a/TzeenieWheenie_red_green_OK_not_OK_Icons_1.png?u=https%3A%2F%2Fopenclipart.org%2Fimage%2F800px%2Fsvg_to_png%2F10941%2FTzeenieWheenie_red_green_OK_not_OK_Icons_1.png&amp;q=0&amp;b=1&amp;p=0&amp;a=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851920" y="5229200"/>
            <a:ext cx="446584" cy="446584"/>
          </a:xfrm>
          <a:prstGeom prst="rect">
            <a:avLst/>
          </a:prstGeom>
          <a:noFill/>
        </p:spPr>
      </p:pic>
      <p:pic>
        <p:nvPicPr>
          <p:cNvPr id="52" name="Image 51" descr="target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940152" y="5157192"/>
            <a:ext cx="762438" cy="762437"/>
          </a:xfrm>
          <a:prstGeom prst="rect">
            <a:avLst/>
          </a:prstGeom>
        </p:spPr>
      </p:pic>
      <p:pic>
        <p:nvPicPr>
          <p:cNvPr id="53" name="Picture 21" descr="https://s2.qwant.com/thumbr/0x0/e/f/70d33a6c77806196a8a6b96c868357d2e22fdb74428f0b15b536351c2d1819/finger-moving-left_318-32016.png?u=https%3A%2F%2Fimage.freepik.com%2Ffree-icon%2Ffinger-moving-left_318-32016.png&amp;q=0&amp;b=1&amp;p=0&amp;a=1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104" y="5373216"/>
            <a:ext cx="980728" cy="980728"/>
          </a:xfrm>
          <a:prstGeom prst="rect">
            <a:avLst/>
          </a:prstGeom>
          <a:noFill/>
        </p:spPr>
      </p:pic>
      <p:pic>
        <p:nvPicPr>
          <p:cNvPr id="54" name="Picture 19" descr="https://s2.qwant.com/thumbr/0x0/4/0/857c83e365dcd6e90e65c4007e15aea8a2ffaee9ab3b7252d1181aebe3472a/TzeenieWheenie_red_green_OK_not_OK_Icons_1.png?u=https%3A%2F%2Fopenclipart.org%2Fimage%2F800px%2Fsvg_to_png%2F10941%2FTzeenieWheenie_red_green_OK_not_OK_Icons_1.png&amp;q=0&amp;b=1&amp;p=0&amp;a=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444208" y="5589240"/>
            <a:ext cx="446584" cy="446584"/>
          </a:xfrm>
          <a:prstGeom prst="rect">
            <a:avLst/>
          </a:prstGeom>
          <a:noFill/>
        </p:spPr>
      </p:pic>
      <p:cxnSp>
        <p:nvCxnSpPr>
          <p:cNvPr id="55" name="Connecteur droit avec flèche 54"/>
          <p:cNvCxnSpPr/>
          <p:nvPr/>
        </p:nvCxnSpPr>
        <p:spPr>
          <a:xfrm>
            <a:off x="5148064" y="3429000"/>
            <a:ext cx="864096" cy="165618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56"/>
          <p:cNvCxnSpPr/>
          <p:nvPr/>
        </p:nvCxnSpPr>
        <p:spPr>
          <a:xfrm>
            <a:off x="4283968" y="328498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I. Organisation</a:t>
            </a:r>
            <a:endParaRPr lang="fr-FR" sz="3200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467544" y="1196752"/>
            <a:ext cx="5400600" cy="532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à coins arrondis 13"/>
          <p:cNvSpPr/>
          <p:nvPr/>
        </p:nvSpPr>
        <p:spPr>
          <a:xfrm>
            <a:off x="6084168" y="1196752"/>
            <a:ext cx="2808312" cy="5328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83568" y="1196752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Sprint 3</a:t>
            </a:r>
            <a:endParaRPr lang="fr-FR" sz="2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6156176" y="1196752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Sprint 4</a:t>
            </a:r>
            <a:endParaRPr lang="fr-FR" sz="2400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132856"/>
            <a:ext cx="1201962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1628800"/>
            <a:ext cx="314434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8" cstate="print"/>
          <a:srcRect r="53563"/>
          <a:stretch>
            <a:fillRect/>
          </a:stretch>
        </p:blipFill>
        <p:spPr bwMode="auto">
          <a:xfrm>
            <a:off x="2195736" y="2132856"/>
            <a:ext cx="3528392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3608" y="4077072"/>
            <a:ext cx="1368152" cy="226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" name="Rectangle 43"/>
          <p:cNvSpPr/>
          <p:nvPr/>
        </p:nvSpPr>
        <p:spPr>
          <a:xfrm>
            <a:off x="1331640" y="4221088"/>
            <a:ext cx="86409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avec flèche 45"/>
          <p:cNvCxnSpPr>
            <a:stCxn id="49" idx="1"/>
            <a:endCxn id="44" idx="3"/>
          </p:cNvCxnSpPr>
          <p:nvPr/>
        </p:nvCxnSpPr>
        <p:spPr>
          <a:xfrm flipH="1" flipV="1">
            <a:off x="2195736" y="4329100"/>
            <a:ext cx="432048" cy="46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2627784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Chrono</a:t>
            </a:r>
            <a:endParaRPr lang="fr-FR" dirty="0"/>
          </a:p>
        </p:txBody>
      </p:sp>
      <p:cxnSp>
        <p:nvCxnSpPr>
          <p:cNvPr id="59" name="Connecteur droit avec flèche 58"/>
          <p:cNvCxnSpPr>
            <a:stCxn id="62" idx="1"/>
          </p:cNvCxnSpPr>
          <p:nvPr/>
        </p:nvCxnSpPr>
        <p:spPr>
          <a:xfrm flipH="1">
            <a:off x="1691680" y="4765794"/>
            <a:ext cx="936104" cy="39139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>
            <a:off x="2627784" y="458112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Cible</a:t>
            </a:r>
            <a:endParaRPr lang="fr-FR" dirty="0"/>
          </a:p>
        </p:txBody>
      </p:sp>
      <p:sp>
        <p:nvSpPr>
          <p:cNvPr id="63" name="ZoneTexte 62"/>
          <p:cNvSpPr txBox="1"/>
          <p:nvPr/>
        </p:nvSpPr>
        <p:spPr>
          <a:xfrm>
            <a:off x="2771800" y="5733256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vie</a:t>
            </a:r>
            <a:endParaRPr lang="fr-FR" dirty="0"/>
          </a:p>
        </p:txBody>
      </p:sp>
      <p:sp>
        <p:nvSpPr>
          <p:cNvPr id="64" name="Rectangle 63"/>
          <p:cNvSpPr/>
          <p:nvPr/>
        </p:nvSpPr>
        <p:spPr>
          <a:xfrm>
            <a:off x="1619672" y="6021288"/>
            <a:ext cx="28803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5" name="Connecteur droit avec flèche 64"/>
          <p:cNvCxnSpPr>
            <a:stCxn id="63" idx="1"/>
            <a:endCxn id="64" idx="3"/>
          </p:cNvCxnSpPr>
          <p:nvPr/>
        </p:nvCxnSpPr>
        <p:spPr>
          <a:xfrm flipH="1">
            <a:off x="1907704" y="5917922"/>
            <a:ext cx="864096" cy="211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7</a:t>
            </a:fld>
            <a:endParaRPr lang="fr-FR" dirty="0"/>
          </a:p>
        </p:txBody>
      </p:sp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4077072"/>
            <a:ext cx="1440160" cy="224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0" name="Connecteur droit avec flèche 69"/>
          <p:cNvCxnSpPr>
            <a:stCxn id="63" idx="3"/>
          </p:cNvCxnSpPr>
          <p:nvPr/>
        </p:nvCxnSpPr>
        <p:spPr>
          <a:xfrm>
            <a:off x="3347864" y="5917922"/>
            <a:ext cx="1080120" cy="24738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3491880" y="4797152"/>
            <a:ext cx="1080120" cy="36004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49" idx="3"/>
          </p:cNvCxnSpPr>
          <p:nvPr/>
        </p:nvCxnSpPr>
        <p:spPr>
          <a:xfrm>
            <a:off x="3491880" y="4333746"/>
            <a:ext cx="792088" cy="3135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300192" y="2132856"/>
            <a:ext cx="2466072" cy="3880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II. Les </a:t>
            </a:r>
            <a:r>
              <a:rPr lang="fr-FR" sz="3200" dirty="0" err="1" smtClean="0"/>
              <a:t>Difficultées</a:t>
            </a:r>
            <a:r>
              <a:rPr lang="fr-FR" sz="3200" dirty="0" smtClean="0"/>
              <a:t> &amp;    les solutions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8</a:t>
            </a:fld>
            <a:endParaRPr lang="fr-FR" dirty="0"/>
          </a:p>
        </p:txBody>
      </p:sp>
      <p:grpSp>
        <p:nvGrpSpPr>
          <p:cNvPr id="36" name="Groupe 35"/>
          <p:cNvGrpSpPr/>
          <p:nvPr/>
        </p:nvGrpSpPr>
        <p:grpSpPr>
          <a:xfrm>
            <a:off x="323528" y="1340768"/>
            <a:ext cx="8496944" cy="5184576"/>
            <a:chOff x="323528" y="1340768"/>
            <a:chExt cx="8496944" cy="5184576"/>
          </a:xfrm>
        </p:grpSpPr>
        <p:sp>
          <p:nvSpPr>
            <p:cNvPr id="13" name="Rectangle à coins arrondis 12"/>
            <p:cNvSpPr/>
            <p:nvPr/>
          </p:nvSpPr>
          <p:spPr>
            <a:xfrm>
              <a:off x="323528" y="1340768"/>
              <a:ext cx="8496944" cy="51845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395536" y="1340768"/>
              <a:ext cx="83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Sprint 2</a:t>
              </a:r>
              <a:endParaRPr lang="fr-FR" sz="2400" dirty="0"/>
            </a:p>
          </p:txBody>
        </p:sp>
        <p:pic>
          <p:nvPicPr>
            <p:cNvPr id="15" name="Image 14" descr="targ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3728" y="3717032"/>
              <a:ext cx="1035800" cy="1035800"/>
            </a:xfrm>
            <a:prstGeom prst="rect">
              <a:avLst/>
            </a:prstGeom>
          </p:spPr>
        </p:pic>
        <p:pic>
          <p:nvPicPr>
            <p:cNvPr id="16" name="Image 15" descr="targ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40152" y="3689344"/>
              <a:ext cx="1035800" cy="1035800"/>
            </a:xfrm>
            <a:prstGeom prst="rect">
              <a:avLst/>
            </a:prstGeom>
          </p:spPr>
        </p:pic>
        <p:grpSp>
          <p:nvGrpSpPr>
            <p:cNvPr id="18" name="Groupe 17"/>
            <p:cNvGrpSpPr/>
            <p:nvPr/>
          </p:nvGrpSpPr>
          <p:grpSpPr>
            <a:xfrm>
              <a:off x="3851920" y="1988840"/>
              <a:ext cx="1467162" cy="1512168"/>
              <a:chOff x="3851920" y="2924944"/>
              <a:chExt cx="1467162" cy="1512168"/>
            </a:xfrm>
          </p:grpSpPr>
          <p:pic>
            <p:nvPicPr>
              <p:cNvPr id="19" name="Image 18" descr="target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51920" y="2924944"/>
                <a:ext cx="1323832" cy="1323832"/>
              </a:xfrm>
              <a:prstGeom prst="rect">
                <a:avLst/>
              </a:prstGeom>
            </p:spPr>
          </p:pic>
          <p:pic>
            <p:nvPicPr>
              <p:cNvPr id="20" name="Picture 11" descr="https://s2.qwant.com/thumbr/0x0/f/5/69aceba532bc04522eb239efcc86c888234c6e02428fb88539c4b3063735a6/c-logo-icon-18.png?u=http%3A%2F%2Fwww.freeiconspng.com%2Fuploads%2Fc-logo-icon-18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44008" y="3789040"/>
                <a:ext cx="675074" cy="648072"/>
              </a:xfrm>
              <a:prstGeom prst="rect">
                <a:avLst/>
              </a:prstGeom>
              <a:noFill/>
            </p:spPr>
          </p:pic>
        </p:grpSp>
        <p:cxnSp>
          <p:nvCxnSpPr>
            <p:cNvPr id="22" name="Connecteur droit avec flèche 21"/>
            <p:cNvCxnSpPr/>
            <p:nvPr/>
          </p:nvCxnSpPr>
          <p:spPr>
            <a:xfrm flipH="1">
              <a:off x="3131840" y="3068960"/>
              <a:ext cx="86409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5292080" y="3356992"/>
              <a:ext cx="79208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Explosion 2 32"/>
            <p:cNvSpPr/>
            <p:nvPr/>
          </p:nvSpPr>
          <p:spPr>
            <a:xfrm>
              <a:off x="3563888" y="4509120"/>
              <a:ext cx="2088232" cy="1440160"/>
            </a:xfrm>
            <a:prstGeom prst="irregularSeal2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avec flèche 29"/>
            <p:cNvCxnSpPr/>
            <p:nvPr/>
          </p:nvCxnSpPr>
          <p:spPr>
            <a:xfrm flipH="1">
              <a:off x="4860032" y="4509120"/>
              <a:ext cx="1080120" cy="5040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3131840" y="4581128"/>
              <a:ext cx="108012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5122" name="Picture 2" descr="https://s2.qwant.com/thumbr/0x0/c/d/ca41c638743aae50b94ace3e1401614118d11498f0980e9bb10675a3e252ef/49073.png?u=http%3A%2F%2Fwww.icone-png.com%2Fpng%2F49%2F49073.png&amp;q=0&amp;b=1&amp;p=0&amp;a=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923928" y="4941168"/>
              <a:ext cx="1276400" cy="1276400"/>
            </a:xfrm>
            <a:prstGeom prst="rect">
              <a:avLst/>
            </a:prstGeom>
            <a:noFill/>
          </p:spPr>
        </p:pic>
        <p:sp>
          <p:nvSpPr>
            <p:cNvPr id="34" name="ZoneTexte 33"/>
            <p:cNvSpPr txBox="1"/>
            <p:nvPr/>
          </p:nvSpPr>
          <p:spPr>
            <a:xfrm>
              <a:off x="3419872" y="5805264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fr-F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Problèmes</a:t>
              </a:r>
              <a:endParaRPr lang="fr-F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grpSp>
        <p:nvGrpSpPr>
          <p:cNvPr id="52" name="Groupe 51"/>
          <p:cNvGrpSpPr/>
          <p:nvPr/>
        </p:nvGrpSpPr>
        <p:grpSpPr>
          <a:xfrm>
            <a:off x="9468544" y="1340768"/>
            <a:ext cx="8496944" cy="5184576"/>
            <a:chOff x="9468544" y="1484784"/>
            <a:chExt cx="8496944" cy="5184576"/>
          </a:xfrm>
        </p:grpSpPr>
        <p:sp>
          <p:nvSpPr>
            <p:cNvPr id="38" name="Rectangle à coins arrondis 37"/>
            <p:cNvSpPr/>
            <p:nvPr/>
          </p:nvSpPr>
          <p:spPr>
            <a:xfrm>
              <a:off x="9468544" y="1484784"/>
              <a:ext cx="8496944" cy="518457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/>
            <p:cNvSpPr txBox="1"/>
            <p:nvPr/>
          </p:nvSpPr>
          <p:spPr>
            <a:xfrm>
              <a:off x="9540552" y="1484784"/>
              <a:ext cx="8352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Sprint 2</a:t>
              </a:r>
              <a:endParaRPr lang="fr-FR" sz="2400" dirty="0"/>
            </a:p>
          </p:txBody>
        </p:sp>
        <p:pic>
          <p:nvPicPr>
            <p:cNvPr id="40" name="Image 39" descr="targ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68744" y="3861048"/>
              <a:ext cx="1035800" cy="1035800"/>
            </a:xfrm>
            <a:prstGeom prst="rect">
              <a:avLst/>
            </a:prstGeom>
          </p:spPr>
        </p:pic>
        <p:pic>
          <p:nvPicPr>
            <p:cNvPr id="41" name="Image 40" descr="target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085168" y="3833360"/>
              <a:ext cx="1035800" cy="1035800"/>
            </a:xfrm>
            <a:prstGeom prst="rect">
              <a:avLst/>
            </a:prstGeom>
          </p:spPr>
        </p:pic>
        <p:grpSp>
          <p:nvGrpSpPr>
            <p:cNvPr id="42" name="Groupe 17"/>
            <p:cNvGrpSpPr/>
            <p:nvPr/>
          </p:nvGrpSpPr>
          <p:grpSpPr>
            <a:xfrm>
              <a:off x="12996936" y="2132856"/>
              <a:ext cx="1467162" cy="1512168"/>
              <a:chOff x="3851920" y="2924944"/>
              <a:chExt cx="1467162" cy="1512168"/>
            </a:xfrm>
          </p:grpSpPr>
          <p:pic>
            <p:nvPicPr>
              <p:cNvPr id="50" name="Image 49" descr="target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851920" y="2924944"/>
                <a:ext cx="1323832" cy="1323832"/>
              </a:xfrm>
              <a:prstGeom prst="rect">
                <a:avLst/>
              </a:prstGeom>
            </p:spPr>
          </p:pic>
          <p:pic>
            <p:nvPicPr>
              <p:cNvPr id="51" name="Picture 11" descr="https://s2.qwant.com/thumbr/0x0/f/5/69aceba532bc04522eb239efcc86c888234c6e02428fb88539c4b3063735a6/c-logo-icon-18.png?u=http%3A%2F%2Fwww.freeiconspng.com%2Fuploads%2Fc-logo-icon-18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644008" y="3789040"/>
                <a:ext cx="675074" cy="648072"/>
              </a:xfrm>
              <a:prstGeom prst="rect">
                <a:avLst/>
              </a:prstGeom>
              <a:noFill/>
            </p:spPr>
          </p:pic>
        </p:grpSp>
        <p:cxnSp>
          <p:nvCxnSpPr>
            <p:cNvPr id="43" name="Connecteur droit avec flèche 42"/>
            <p:cNvCxnSpPr/>
            <p:nvPr/>
          </p:nvCxnSpPr>
          <p:spPr>
            <a:xfrm flipH="1">
              <a:off x="12276856" y="3212976"/>
              <a:ext cx="864096" cy="720080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/>
            <p:cNvCxnSpPr/>
            <p:nvPr/>
          </p:nvCxnSpPr>
          <p:spPr>
            <a:xfrm>
              <a:off x="14437096" y="3501008"/>
              <a:ext cx="792088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/>
            <p:cNvCxnSpPr/>
            <p:nvPr/>
          </p:nvCxnSpPr>
          <p:spPr>
            <a:xfrm>
              <a:off x="12276856" y="4725144"/>
              <a:ext cx="108012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48" name="Picture 2" descr="https://s2.qwant.com/thumbr/0x0/c/d/ca41c638743aae50b94ace3e1401614118d11498f0980e9bb10675a3e252ef/49073.png?u=http%3A%2F%2Fwww.icone-png.com%2Fpng%2F49%2F49073.png&amp;q=0&amp;b=1&amp;p=0&amp;a=1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068944" y="5085184"/>
              <a:ext cx="1276400" cy="1276400"/>
            </a:xfrm>
            <a:prstGeom prst="rect">
              <a:avLst/>
            </a:prstGeom>
            <a:noFill/>
          </p:spPr>
        </p:pic>
        <p:sp>
          <p:nvSpPr>
            <p:cNvPr id="49" name="ZoneTexte 48"/>
            <p:cNvSpPr txBox="1"/>
            <p:nvPr/>
          </p:nvSpPr>
          <p:spPr>
            <a:xfrm>
              <a:off x="12276856" y="3933056"/>
              <a:ext cx="28083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63000"/>
                          <a:sat val="105000"/>
                        </a:schemeClr>
                      </a:gs>
                      <a:gs pos="90000">
                        <a:schemeClr val="accent1">
                          <a:shade val="50000"/>
                          <a:satMod val="100000"/>
                        </a:schemeClr>
                      </a:gs>
                    </a:gsLst>
                    <a:lin ang="5400000"/>
                  </a:gra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</a:rPr>
                <a:t>SOLUTION</a:t>
              </a:r>
              <a:endParaRPr lang="fr-FR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1 0.0002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an_0001.jpg"/>
          <p:cNvPicPr/>
          <p:nvPr/>
        </p:nvPicPr>
        <p:blipFill>
          <a:blip r:embed="rId3" cstate="print"/>
          <a:srcRect t="11217" b="61638"/>
          <a:stretch>
            <a:fillRect/>
          </a:stretch>
        </p:blipFill>
        <p:spPr>
          <a:xfrm>
            <a:off x="-11019" y="1772816"/>
            <a:ext cx="9155019" cy="350100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18864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dirty="0" err="1" smtClean="0">
                <a:solidFill>
                  <a:srgbClr val="FFC000"/>
                </a:solidFill>
                <a:latin typeface="Georgia" pitchFamily="18" charset="0"/>
              </a:rPr>
              <a:t>Fitts</a:t>
            </a:r>
            <a:r>
              <a:rPr lang="fr-FR" sz="4400" dirty="0" smtClean="0">
                <a:solidFill>
                  <a:srgbClr val="FFC000"/>
                </a:solidFill>
                <a:latin typeface="Georgia" pitchFamily="18" charset="0"/>
              </a:rPr>
              <a:t>’ Law sur Smartphone</a:t>
            </a:r>
            <a:endParaRPr lang="fr-FR" sz="4400" dirty="0">
              <a:solidFill>
                <a:srgbClr val="FFC000"/>
              </a:solidFill>
              <a:latin typeface="Georgia" pitchFamily="18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6396335"/>
            <a:ext cx="6588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70C0"/>
                </a:solidFill>
              </a:rPr>
              <a:t>Réalisé par : Clément STAMEGNA Guillaume MICHON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https://s2.qwant.com/thumbr/0x0/5/a/8048bd0e3909c0d61fa4586efbcd99/b_1_q_0_p_0.jpg?u=http%3A%2F%2Fdircom.univ-amu.fr%2Fsites%2Fdircom.univ-amu.fr%2Ffiles%2Flogo_polytech.png&amp;q=0&amp;b=1&amp;p=0&amp;a=1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1271" y="6093296"/>
            <a:ext cx="2532729" cy="76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s://mavromatis.org/wp-content/uploads/2018/03/fiits_mob-300x26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1206343" y="1538070"/>
            <a:ext cx="4824536" cy="3997883"/>
          </a:xfrm>
          <a:prstGeom prst="rect">
            <a:avLst/>
          </a:prstGeom>
          <a:noFill/>
        </p:spPr>
      </p:pic>
      <p:sp>
        <p:nvSpPr>
          <p:cNvPr id="10" name="ZoneTexte 9"/>
          <p:cNvSpPr txBox="1"/>
          <p:nvPr/>
        </p:nvSpPr>
        <p:spPr>
          <a:xfrm>
            <a:off x="0" y="6021288"/>
            <a:ext cx="6228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rgbClr val="00B050"/>
                </a:solidFill>
              </a:rPr>
              <a:t>Encadrants : Peter BANTON &amp; Nicolas BAUDRU</a:t>
            </a:r>
            <a:endParaRPr lang="fr-FR" sz="2000" dirty="0">
              <a:solidFill>
                <a:srgbClr val="00B050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107504" y="116632"/>
            <a:ext cx="8928992" cy="6624736"/>
          </a:xfrm>
          <a:prstGeom prst="roundRect">
            <a:avLst>
              <a:gd name="adj" fmla="val 13019"/>
            </a:avLst>
          </a:prstGeom>
          <a:solidFill>
            <a:schemeClr val="lt1">
              <a:alpha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2555776" y="260648"/>
            <a:ext cx="4176464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 smtClean="0"/>
              <a:t>II. Les </a:t>
            </a:r>
            <a:r>
              <a:rPr lang="fr-FR" sz="3200" dirty="0" err="1" smtClean="0"/>
              <a:t>Difficultées</a:t>
            </a:r>
            <a:r>
              <a:rPr lang="fr-FR" sz="3200" dirty="0" smtClean="0"/>
              <a:t> &amp;    les solutions</a:t>
            </a:r>
            <a:endParaRPr lang="fr-FR" sz="3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8244408" y="61653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1BFB3A-680E-40B9-846A-D37D41544561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1" name="Flèche droite 20"/>
          <p:cNvSpPr/>
          <p:nvPr/>
        </p:nvSpPr>
        <p:spPr>
          <a:xfrm>
            <a:off x="2339752" y="3933056"/>
            <a:ext cx="1224136" cy="432048"/>
          </a:xfrm>
          <a:prstGeom prst="rightArrow">
            <a:avLst>
              <a:gd name="adj1" fmla="val 36562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806407">
            <a:off x="7121117" y="2517423"/>
            <a:ext cx="1543200" cy="110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à coins arrondis 12"/>
          <p:cNvSpPr/>
          <p:nvPr/>
        </p:nvSpPr>
        <p:spPr>
          <a:xfrm>
            <a:off x="251520" y="1196752"/>
            <a:ext cx="5616624" cy="53285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467544" y="1412776"/>
            <a:ext cx="1296144" cy="1296144"/>
            <a:chOff x="755576" y="1484784"/>
            <a:chExt cx="1296144" cy="1296144"/>
          </a:xfrm>
        </p:grpSpPr>
        <p:pic>
          <p:nvPicPr>
            <p:cNvPr id="15" name="Picture 2" descr="https://s2.qwant.com/thumbr/0x0/c/d/ca41c638743aae50b94ace3e1401614118d11498f0980e9bb10675a3e252ef/49073.png?u=http%3A%2F%2Fwww.icone-png.com%2Fpng%2F49%2F49073.png&amp;q=0&amp;b=1&amp;p=0&amp;a=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5576" y="1484784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16" name="ZoneTexte 15"/>
            <p:cNvSpPr txBox="1"/>
            <p:nvPr/>
          </p:nvSpPr>
          <p:spPr>
            <a:xfrm>
              <a:off x="971600" y="1916832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EXP</a:t>
              </a:r>
              <a:endParaRPr lang="fr-FR" b="1" dirty="0"/>
            </a:p>
          </p:txBody>
        </p:sp>
      </p:grp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95536" y="2852936"/>
            <a:ext cx="1800200" cy="2804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07904" y="2852936"/>
            <a:ext cx="1656184" cy="2743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e 21"/>
          <p:cNvGrpSpPr/>
          <p:nvPr/>
        </p:nvGrpSpPr>
        <p:grpSpPr>
          <a:xfrm>
            <a:off x="3923928" y="1412776"/>
            <a:ext cx="1296144" cy="1296144"/>
            <a:chOff x="755576" y="1484784"/>
            <a:chExt cx="1296144" cy="1296144"/>
          </a:xfrm>
        </p:grpSpPr>
        <p:pic>
          <p:nvPicPr>
            <p:cNvPr id="23" name="Picture 2" descr="https://s2.qwant.com/thumbr/0x0/c/d/ca41c638743aae50b94ace3e1401614118d11498f0980e9bb10675a3e252ef/49073.png?u=http%3A%2F%2Fwww.icone-png.com%2Fpng%2F49%2F49073.png&amp;q=0&amp;b=1&amp;p=0&amp;a=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5576" y="1484784"/>
              <a:ext cx="1296144" cy="1296144"/>
            </a:xfrm>
            <a:prstGeom prst="rect">
              <a:avLst/>
            </a:prstGeom>
            <a:noFill/>
          </p:spPr>
        </p:pic>
        <p:sp>
          <p:nvSpPr>
            <p:cNvPr id="24" name="ZoneTexte 23"/>
            <p:cNvSpPr txBox="1"/>
            <p:nvPr/>
          </p:nvSpPr>
          <p:spPr>
            <a:xfrm>
              <a:off x="971600" y="1916832"/>
              <a:ext cx="9361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EXP</a:t>
              </a:r>
              <a:endParaRPr lang="fr-FR" b="1" dirty="0"/>
            </a:p>
          </p:txBody>
        </p:sp>
      </p:grpSp>
      <p:pic>
        <p:nvPicPr>
          <p:cNvPr id="3076" name="Picture 4" descr="https://s1.qwant.com/thumbr/0x0/2/a/acc603cfc9898572adb5aa30b66c910281e83da3026a043b01922feea532ef/delete_sign1600.png?u=https%3A%2F%2Fmaxcdn.icons8.com%2FShare%2Ficon%2FVery_Basic%2Fdelete_sign1600.png&amp;q=0&amp;b=1&amp;p=0&amp;a=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1340768"/>
            <a:ext cx="1414464" cy="1414464"/>
          </a:xfrm>
          <a:prstGeom prst="rect">
            <a:avLst/>
          </a:prstGeom>
          <a:noFill/>
        </p:spPr>
      </p:pic>
      <p:sp>
        <p:nvSpPr>
          <p:cNvPr id="26" name="ZoneTexte 25"/>
          <p:cNvSpPr txBox="1"/>
          <p:nvPr/>
        </p:nvSpPr>
        <p:spPr>
          <a:xfrm>
            <a:off x="323528" y="119675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Sprint 3</a:t>
            </a:r>
            <a:endParaRPr lang="fr-FR" sz="2400" dirty="0"/>
          </a:p>
        </p:txBody>
      </p:sp>
      <p:sp>
        <p:nvSpPr>
          <p:cNvPr id="41" name="ZoneTexte 40"/>
          <p:cNvSpPr txBox="1"/>
          <p:nvPr/>
        </p:nvSpPr>
        <p:spPr>
          <a:xfrm>
            <a:off x="1907704" y="573325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fr-FR" sz="2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Problème</a:t>
            </a:r>
            <a:endParaRPr lang="fr-FR" sz="2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75" name="Groupe 74"/>
          <p:cNvGrpSpPr/>
          <p:nvPr/>
        </p:nvGrpSpPr>
        <p:grpSpPr>
          <a:xfrm>
            <a:off x="6084168" y="1196752"/>
            <a:ext cx="2808312" cy="5328592"/>
            <a:chOff x="6084168" y="1196752"/>
            <a:chExt cx="2808312" cy="5328592"/>
          </a:xfrm>
        </p:grpSpPr>
        <p:sp>
          <p:nvSpPr>
            <p:cNvPr id="14" name="Rectangle à coins arrondis 13"/>
            <p:cNvSpPr/>
            <p:nvPr/>
          </p:nvSpPr>
          <p:spPr>
            <a:xfrm>
              <a:off x="6084168" y="1196752"/>
              <a:ext cx="2808312" cy="53285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6156176" y="1196752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Sprint 4</a:t>
              </a:r>
              <a:endParaRPr lang="fr-FR" sz="2400" dirty="0"/>
            </a:p>
          </p:txBody>
        </p:sp>
        <p:grpSp>
          <p:nvGrpSpPr>
            <p:cNvPr id="29" name="Groupe 28"/>
            <p:cNvGrpSpPr/>
            <p:nvPr/>
          </p:nvGrpSpPr>
          <p:grpSpPr>
            <a:xfrm>
              <a:off x="6516216" y="1628800"/>
              <a:ext cx="1152128" cy="1152128"/>
              <a:chOff x="755576" y="1484784"/>
              <a:chExt cx="1296144" cy="1296144"/>
            </a:xfrm>
          </p:grpSpPr>
          <p:pic>
            <p:nvPicPr>
              <p:cNvPr id="30" name="Picture 2" descr="https://s2.qwant.com/thumbr/0x0/c/d/ca41c638743aae50b94ace3e1401614118d11498f0980e9bb10675a3e252ef/49073.png?u=http%3A%2F%2Fwww.icone-png.com%2Fpng%2F49%2F49073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576" y="1484784"/>
                <a:ext cx="1296144" cy="1296144"/>
              </a:xfrm>
              <a:prstGeom prst="rect">
                <a:avLst/>
              </a:prstGeom>
              <a:noFill/>
            </p:spPr>
          </p:pic>
          <p:sp>
            <p:nvSpPr>
              <p:cNvPr id="31" name="ZoneTexte 30"/>
              <p:cNvSpPr txBox="1"/>
              <p:nvPr/>
            </p:nvSpPr>
            <p:spPr>
              <a:xfrm>
                <a:off x="971600" y="1916832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EXP</a:t>
                </a:r>
                <a:endParaRPr lang="fr-FR" b="1" dirty="0"/>
              </a:p>
            </p:txBody>
          </p:sp>
        </p:grpSp>
        <p:pic>
          <p:nvPicPr>
            <p:cNvPr id="3080" name="Picture 8" descr="https://s2.qwant.com/thumbr/0x0/7/3/608dc20b161dc62f67f8bd555b83c0f303585fac9202024455d0a05c207ab2/180855.png?u=https%3A%2F%2Fimage.flaticon.com%2Ficons%2Fpng%2F512%2F180%2F180855.png&amp;q=0&amp;b=1&amp;p=0&amp;a=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60232" y="4725144"/>
              <a:ext cx="1060376" cy="1060376"/>
            </a:xfrm>
            <a:prstGeom prst="rect">
              <a:avLst/>
            </a:prstGeom>
            <a:noFill/>
          </p:spPr>
        </p:pic>
        <p:sp>
          <p:nvSpPr>
            <p:cNvPr id="35" name="Flèche vers le bas 34"/>
            <p:cNvSpPr/>
            <p:nvPr/>
          </p:nvSpPr>
          <p:spPr>
            <a:xfrm>
              <a:off x="6948264" y="2780928"/>
              <a:ext cx="360040" cy="57606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82" name="Picture 10" descr="https://s1.qwant.com/thumbr/0x0/3/c/2b1c2d51c28334572c664451ea65bd77bb2f7deebb65959455ec51a6b9dc14/unity-technologies-squarelogo-1435914706545.png?u=https%3A%2F%2Fmedia.glassdoor.com%2Fsqll%2F455854%2Funity-technologies-squarelogo-1435914706545.png&amp;q=0&amp;b=1&amp;p=0&amp;a=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588224" y="3356992"/>
              <a:ext cx="1040904" cy="1040904"/>
            </a:xfrm>
            <a:prstGeom prst="rect">
              <a:avLst/>
            </a:prstGeom>
            <a:noFill/>
          </p:spPr>
        </p:pic>
        <p:pic>
          <p:nvPicPr>
            <p:cNvPr id="39" name="Picture 4" descr="https://s1.qwant.com/thumbr/0x0/2/a/acc603cfc9898572adb5aa30b66c910281e83da3026a043b01922feea532ef/delete_sign1600.png?u=https%3A%2F%2Fmaxcdn.icons8.com%2FShare%2Ficon%2FVery_Basic%2Fdelete_sign1600.png&amp;q=0&amp;b=1&amp;p=0&amp;a=1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6516216" y="4437112"/>
              <a:ext cx="1270448" cy="1270448"/>
            </a:xfrm>
            <a:prstGeom prst="rect">
              <a:avLst/>
            </a:prstGeom>
            <a:noFill/>
          </p:spPr>
        </p:pic>
        <p:sp>
          <p:nvSpPr>
            <p:cNvPr id="42" name="ZoneTexte 41"/>
            <p:cNvSpPr txBox="1"/>
            <p:nvPr/>
          </p:nvSpPr>
          <p:spPr>
            <a:xfrm>
              <a:off x="6372200" y="5877272"/>
              <a:ext cx="23042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fr-FR" sz="2800" b="1" spc="50" dirty="0" smtClean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</a:rPr>
                <a:t>Problème</a:t>
              </a:r>
              <a:endParaRPr lang="fr-FR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  <p:sp>
        <p:nvSpPr>
          <p:cNvPr id="69" name="Flèche droite 68"/>
          <p:cNvSpPr/>
          <p:nvPr/>
        </p:nvSpPr>
        <p:spPr>
          <a:xfrm>
            <a:off x="2339752" y="4077072"/>
            <a:ext cx="1224136" cy="21602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e 72"/>
          <p:cNvGrpSpPr/>
          <p:nvPr/>
        </p:nvGrpSpPr>
        <p:grpSpPr>
          <a:xfrm>
            <a:off x="-6445224" y="1196752"/>
            <a:ext cx="5616624" cy="5328592"/>
            <a:chOff x="-6445224" y="1349152"/>
            <a:chExt cx="5616624" cy="5328592"/>
          </a:xfrm>
        </p:grpSpPr>
        <p:sp>
          <p:nvSpPr>
            <p:cNvPr id="56" name="Rectangle à coins arrondis 55"/>
            <p:cNvSpPr/>
            <p:nvPr/>
          </p:nvSpPr>
          <p:spPr>
            <a:xfrm>
              <a:off x="-6445224" y="1349152"/>
              <a:ext cx="5616624" cy="5328592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7" name="Groupe 16"/>
            <p:cNvGrpSpPr/>
            <p:nvPr/>
          </p:nvGrpSpPr>
          <p:grpSpPr>
            <a:xfrm>
              <a:off x="-6229200" y="1565176"/>
              <a:ext cx="1296144" cy="1296144"/>
              <a:chOff x="755576" y="1484784"/>
              <a:chExt cx="1296144" cy="1296144"/>
            </a:xfrm>
          </p:grpSpPr>
          <p:pic>
            <p:nvPicPr>
              <p:cNvPr id="66" name="Picture 2" descr="https://s2.qwant.com/thumbr/0x0/c/d/ca41c638743aae50b94ace3e1401614118d11498f0980e9bb10675a3e252ef/49073.png?u=http%3A%2F%2Fwww.icone-png.com%2Fpng%2F49%2F49073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576" y="1484784"/>
                <a:ext cx="1296144" cy="1296144"/>
              </a:xfrm>
              <a:prstGeom prst="rect">
                <a:avLst/>
              </a:prstGeom>
              <a:noFill/>
            </p:spPr>
          </p:pic>
          <p:sp>
            <p:nvSpPr>
              <p:cNvPr id="67" name="ZoneTexte 66"/>
              <p:cNvSpPr txBox="1"/>
              <p:nvPr/>
            </p:nvSpPr>
            <p:spPr>
              <a:xfrm>
                <a:off x="971600" y="1916832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EXP</a:t>
                </a:r>
                <a:endParaRPr lang="fr-FR" b="1" dirty="0"/>
              </a:p>
            </p:txBody>
          </p:sp>
        </p:grpSp>
        <p:pic>
          <p:nvPicPr>
            <p:cNvPr id="58" name="Picture 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-6301208" y="3005336"/>
              <a:ext cx="1800200" cy="28040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-2988840" y="3005336"/>
              <a:ext cx="1656184" cy="2743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0" name="Groupe 21"/>
            <p:cNvGrpSpPr/>
            <p:nvPr/>
          </p:nvGrpSpPr>
          <p:grpSpPr>
            <a:xfrm>
              <a:off x="-2772816" y="1565176"/>
              <a:ext cx="1296144" cy="1296144"/>
              <a:chOff x="755576" y="1484784"/>
              <a:chExt cx="1296144" cy="1296144"/>
            </a:xfrm>
          </p:grpSpPr>
          <p:pic>
            <p:nvPicPr>
              <p:cNvPr id="64" name="Picture 2" descr="https://s2.qwant.com/thumbr/0x0/c/d/ca41c638743aae50b94ace3e1401614118d11498f0980e9bb10675a3e252ef/49073.png?u=http%3A%2F%2Fwww.icone-png.com%2Fpng%2F49%2F49073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576" y="1484784"/>
                <a:ext cx="1296144" cy="1296144"/>
              </a:xfrm>
              <a:prstGeom prst="rect">
                <a:avLst/>
              </a:prstGeom>
              <a:noFill/>
            </p:spPr>
          </p:pic>
          <p:sp>
            <p:nvSpPr>
              <p:cNvPr id="65" name="ZoneTexte 64"/>
              <p:cNvSpPr txBox="1"/>
              <p:nvPr/>
            </p:nvSpPr>
            <p:spPr>
              <a:xfrm>
                <a:off x="971600" y="1916832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EXP</a:t>
                </a:r>
                <a:endParaRPr lang="fr-FR" b="1" dirty="0"/>
              </a:p>
            </p:txBody>
          </p:sp>
        </p:grpSp>
        <p:sp>
          <p:nvSpPr>
            <p:cNvPr id="62" name="ZoneTexte 61"/>
            <p:cNvSpPr txBox="1"/>
            <p:nvPr/>
          </p:nvSpPr>
          <p:spPr>
            <a:xfrm>
              <a:off x="-6373216" y="1349152"/>
              <a:ext cx="5472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Sprint 3</a:t>
              </a:r>
              <a:endParaRPr lang="fr-FR" sz="2400" dirty="0"/>
            </a:p>
          </p:txBody>
        </p:sp>
        <p:pic>
          <p:nvPicPr>
            <p:cNvPr id="68" name="Picture 3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-5221088" y="2060848"/>
              <a:ext cx="2736304" cy="3759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0" name="Flèche droite 69"/>
            <p:cNvSpPr/>
            <p:nvPr/>
          </p:nvSpPr>
          <p:spPr>
            <a:xfrm>
              <a:off x="-4356992" y="4149080"/>
              <a:ext cx="1224136" cy="216024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1" name="Picture 17" descr="https://s1.qwant.com/thumbr/0x0/b/a/f6612518d6682e081a54b6441c4ab3cf0da10d987209a66bea452170482a0d/ok-icon-hi.png?u=http%3A%2F%2Fwww.clker.com%2Fcliparts%2FU%2Fb%2F3%2FE%2FT%2Fz%2Fok-icon-hi.png&amp;q=0&amp;b=1&amp;p=0&amp;a=1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-1764704" y="2420888"/>
              <a:ext cx="381219" cy="381219"/>
            </a:xfrm>
            <a:prstGeom prst="rect">
              <a:avLst/>
            </a:prstGeom>
            <a:noFill/>
          </p:spPr>
        </p:pic>
        <p:sp>
          <p:nvSpPr>
            <p:cNvPr id="72" name="ZoneTexte 71"/>
            <p:cNvSpPr txBox="1"/>
            <p:nvPr/>
          </p:nvSpPr>
          <p:spPr>
            <a:xfrm>
              <a:off x="-5149080" y="5805264"/>
              <a:ext cx="28083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 smtClean="0">
                  <a:ln w="17780" cmpd="sng">
                    <a:solidFill>
                      <a:schemeClr val="accent1">
                        <a:tint val="3000"/>
                      </a:schemeClr>
                    </a:solidFill>
                    <a:prstDash val="solid"/>
                    <a:miter lim="800000"/>
                  </a:ln>
                  <a:gradFill>
                    <a:gsLst>
                      <a:gs pos="10000">
                        <a:schemeClr val="accent1">
                          <a:tint val="63000"/>
                          <a:sat val="105000"/>
                        </a:schemeClr>
                      </a:gs>
                      <a:gs pos="90000">
                        <a:schemeClr val="accent1">
                          <a:shade val="50000"/>
                          <a:satMod val="100000"/>
                        </a:schemeClr>
                      </a:gs>
                    </a:gsLst>
                    <a:lin ang="5400000"/>
                  </a:gradFill>
                  <a:effectLst>
                    <a:outerShdw blurRad="55000" dist="50800" dir="5400000" algn="tl">
                      <a:srgbClr val="000000">
                        <a:alpha val="33000"/>
                      </a:srgbClr>
                    </a:outerShdw>
                  </a:effectLst>
                </a:rPr>
                <a:t>SOLUTION</a:t>
              </a:r>
              <a:endParaRPr lang="fr-FR" sz="32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9756576" y="1196752"/>
            <a:ext cx="2808312" cy="5328592"/>
            <a:chOff x="6084168" y="1196752"/>
            <a:chExt cx="2808312" cy="5328592"/>
          </a:xfrm>
        </p:grpSpPr>
        <p:sp>
          <p:nvSpPr>
            <p:cNvPr id="77" name="Rectangle à coins arrondis 76"/>
            <p:cNvSpPr/>
            <p:nvPr/>
          </p:nvSpPr>
          <p:spPr>
            <a:xfrm>
              <a:off x="6084168" y="1196752"/>
              <a:ext cx="2808312" cy="5328592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ZoneTexte 77"/>
            <p:cNvSpPr txBox="1"/>
            <p:nvPr/>
          </p:nvSpPr>
          <p:spPr>
            <a:xfrm>
              <a:off x="6156176" y="1196752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smtClean="0"/>
                <a:t>Sprint 4</a:t>
              </a:r>
              <a:endParaRPr lang="fr-FR" sz="2400" dirty="0"/>
            </a:p>
          </p:txBody>
        </p:sp>
        <p:grpSp>
          <p:nvGrpSpPr>
            <p:cNvPr id="79" name="Groupe 28"/>
            <p:cNvGrpSpPr/>
            <p:nvPr/>
          </p:nvGrpSpPr>
          <p:grpSpPr>
            <a:xfrm>
              <a:off x="6516216" y="1628800"/>
              <a:ext cx="1152128" cy="1152128"/>
              <a:chOff x="755576" y="1484784"/>
              <a:chExt cx="1296144" cy="1296144"/>
            </a:xfrm>
          </p:grpSpPr>
          <p:pic>
            <p:nvPicPr>
              <p:cNvPr id="85" name="Picture 2" descr="https://s2.qwant.com/thumbr/0x0/c/d/ca41c638743aae50b94ace3e1401614118d11498f0980e9bb10675a3e252ef/49073.png?u=http%3A%2F%2Fwww.icone-png.com%2Fpng%2F49%2F49073.png&amp;q=0&amp;b=1&amp;p=0&amp;a=1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755576" y="1484784"/>
                <a:ext cx="1296144" cy="1296144"/>
              </a:xfrm>
              <a:prstGeom prst="rect">
                <a:avLst/>
              </a:prstGeom>
              <a:noFill/>
            </p:spPr>
          </p:pic>
          <p:sp>
            <p:nvSpPr>
              <p:cNvPr id="86" name="ZoneTexte 85"/>
              <p:cNvSpPr txBox="1"/>
              <p:nvPr/>
            </p:nvSpPr>
            <p:spPr>
              <a:xfrm>
                <a:off x="971600" y="1916832"/>
                <a:ext cx="9361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b="1" dirty="0" smtClean="0"/>
                  <a:t>EXP</a:t>
                </a:r>
                <a:endParaRPr lang="fr-FR" b="1" dirty="0"/>
              </a:p>
            </p:txBody>
          </p:sp>
        </p:grpSp>
        <p:pic>
          <p:nvPicPr>
            <p:cNvPr id="80" name="Picture 8" descr="https://s2.qwant.com/thumbr/0x0/7/3/608dc20b161dc62f67f8bd555b83c0f303585fac9202024455d0a05c207ab2/180855.png?u=https%3A%2F%2Fimage.flaticon.com%2Ficons%2Fpng%2F512%2F180%2F180855.png&amp;q=0&amp;b=1&amp;p=0&amp;a=1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6660232" y="4725144"/>
              <a:ext cx="1060376" cy="1060376"/>
            </a:xfrm>
            <a:prstGeom prst="rect">
              <a:avLst/>
            </a:prstGeom>
            <a:noFill/>
          </p:spPr>
        </p:pic>
        <p:sp>
          <p:nvSpPr>
            <p:cNvPr id="81" name="Flèche vers le bas 80"/>
            <p:cNvSpPr/>
            <p:nvPr/>
          </p:nvSpPr>
          <p:spPr>
            <a:xfrm>
              <a:off x="6948264" y="2780928"/>
              <a:ext cx="360040" cy="576064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Picture 10" descr="https://s1.qwant.com/thumbr/0x0/3/c/2b1c2d51c28334572c664451ea65bd77bb2f7deebb65959455ec51a6b9dc14/unity-technologies-squarelogo-1435914706545.png?u=https%3A%2F%2Fmedia.glassdoor.com%2Fsqll%2F455854%2Funity-technologies-squarelogo-1435914706545.png&amp;q=0&amp;b=1&amp;p=0&amp;a=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6588224" y="3356992"/>
              <a:ext cx="1040904" cy="1040904"/>
            </a:xfrm>
            <a:prstGeom prst="rect">
              <a:avLst/>
            </a:prstGeom>
            <a:noFill/>
          </p:spPr>
        </p:pic>
      </p:grpSp>
      <p:sp>
        <p:nvSpPr>
          <p:cNvPr id="87" name="ZoneTexte 86"/>
          <p:cNvSpPr txBox="1"/>
          <p:nvPr/>
        </p:nvSpPr>
        <p:spPr>
          <a:xfrm>
            <a:off x="9756576" y="5733256"/>
            <a:ext cx="28083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SOLUTION</a:t>
            </a:r>
            <a:endParaRPr lang="fr-FR" sz="3200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8" name="Ellipse 87"/>
          <p:cNvSpPr/>
          <p:nvPr/>
        </p:nvSpPr>
        <p:spPr>
          <a:xfrm>
            <a:off x="11340752" y="2276872"/>
            <a:ext cx="72008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ZoneTexte 88"/>
          <p:cNvSpPr txBox="1"/>
          <p:nvPr/>
        </p:nvSpPr>
        <p:spPr>
          <a:xfrm>
            <a:off x="11412760" y="206084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 smtClean="0">
                <a:latin typeface="Microsoft YaHei UI Light" pitchFamily="34" charset="-122"/>
                <a:ea typeface="Microsoft YaHei UI Light" pitchFamily="34" charset="-122"/>
              </a:rPr>
              <a:t>toCSV</a:t>
            </a:r>
            <a:r>
              <a:rPr lang="fr-FR" dirty="0" smtClean="0">
                <a:latin typeface="Microsoft YaHei UI Light" pitchFamily="34" charset="-122"/>
                <a:ea typeface="Microsoft YaHei UI Light" pitchFamily="34" charset="-122"/>
              </a:rPr>
              <a:t> ()</a:t>
            </a:r>
            <a:endParaRPr lang="fr-FR" dirty="0">
              <a:latin typeface="Microsoft YaHei UI Light" pitchFamily="34" charset="-122"/>
              <a:ea typeface="Microsoft YaHei UI Light" pitchFamily="34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2948E-6 L 0.73229 -0.0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-0.40156 -2.96296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501</Words>
  <Application>Microsoft Office PowerPoint</Application>
  <PresentationFormat>Affichage à l'écran (4:3)</PresentationFormat>
  <Paragraphs>136</Paragraphs>
  <Slides>10</Slides>
  <Notes>10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Clement</dc:creator>
  <cp:lastModifiedBy>stamegna</cp:lastModifiedBy>
  <cp:revision>167</cp:revision>
  <dcterms:created xsi:type="dcterms:W3CDTF">2018-05-22T13:17:37Z</dcterms:created>
  <dcterms:modified xsi:type="dcterms:W3CDTF">2018-05-27T18:55:11Z</dcterms:modified>
</cp:coreProperties>
</file>