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7"/>
  </p:notesMasterIdLst>
  <p:sldIdLst>
    <p:sldId id="293" r:id="rId2"/>
    <p:sldId id="571" r:id="rId3"/>
    <p:sldId id="569" r:id="rId4"/>
    <p:sldId id="570" r:id="rId5"/>
    <p:sldId id="53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347E9-8367-4B7F-8749-4F690DD1B47F}" type="datetimeFigureOut">
              <a:rPr lang="en-US" smtClean="0"/>
              <a:t>8/25/24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33055-F5CF-422D-9E69-2AD299E8F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56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49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6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4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254" y="6415873"/>
            <a:ext cx="2472271" cy="365125"/>
          </a:xfrm>
        </p:spPr>
        <p:txBody>
          <a:bodyPr/>
          <a:lstStyle/>
          <a:p>
            <a:r>
              <a:rPr lang="en-US"/>
              <a:t>Dr Daniel Lun    June 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2A61B019-0DD5-4931-9B58-90F9A03D74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4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2A61B019-0DD5-4931-9B58-90F9A03D741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24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1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4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9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Dr Daniel Lun    June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61B019-0DD5-4931-9B58-90F9A03D7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0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Dr Daniel Lun    June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61B019-0DD5-4931-9B58-90F9A03D741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ie.polyu.edu.hk/~mwmak/mypage.ht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-ethics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ehenry\Desktop\FENG-logo_Whi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081" y="3681412"/>
            <a:ext cx="1727929" cy="697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428328" y="3645254"/>
            <a:ext cx="6908177" cy="306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TW" sz="4400" b="1" dirty="0">
              <a:solidFill>
                <a:schemeClr val="bg1"/>
              </a:solidFill>
              <a:latin typeface="Arial Black" panose="020B0A04020102020204" pitchFamily="34" charset="0"/>
              <a:ea typeface="新細明體" charset="-120"/>
            </a:endParaRPr>
          </a:p>
          <a:p>
            <a:pPr algn="ctr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800" b="1" dirty="0">
                <a:solidFill>
                  <a:srgbClr val="FF0000"/>
                </a:solidFill>
                <a:latin typeface="Arial Black" panose="020B0A04020102020204" pitchFamily="34" charset="0"/>
                <a:ea typeface="新細明體" charset="-120"/>
              </a:rPr>
              <a:t>Prof. M.W. Mak</a:t>
            </a:r>
          </a:p>
          <a:p>
            <a:pPr algn="ctr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TW" sz="1800" b="1" dirty="0">
              <a:solidFill>
                <a:srgbClr val="FF0000"/>
              </a:solidFill>
              <a:latin typeface="Arial Black" panose="020B0A04020102020204" pitchFamily="34" charset="0"/>
              <a:ea typeface="新細明體" charset="-120"/>
            </a:endParaRPr>
          </a:p>
          <a:p>
            <a:pPr algn="ctr"/>
            <a:endParaRPr lang="en-US" sz="2400" i="1" dirty="0"/>
          </a:p>
          <a:p>
            <a:pPr algn="ctr"/>
            <a:r>
              <a:rPr lang="en-US" sz="2400" i="1" dirty="0"/>
              <a:t>Department of Electrical and Electronic Engineering</a:t>
            </a:r>
          </a:p>
          <a:p>
            <a:pPr marL="285750">
              <a:spcBef>
                <a:spcPts val="1800"/>
              </a:spcBef>
            </a:pPr>
            <a:r>
              <a:rPr lang="en-US" sz="2000" dirty="0"/>
              <a:t>Tel: 27666257    Email: </a:t>
            </a:r>
            <a:r>
              <a:rPr lang="en-US" sz="2000" dirty="0" err="1"/>
              <a:t>enmwmak@polyu.edu.hk</a:t>
            </a:r>
            <a:endParaRPr lang="en-US" sz="2000" dirty="0"/>
          </a:p>
          <a:p>
            <a:pPr marL="285750"/>
            <a:r>
              <a:rPr lang="en-US" sz="2000" i="1" dirty="0">
                <a:cs typeface="Arial" pitchFamily="34" charset="0"/>
                <a:hlinkClick r:id="rId3"/>
              </a:rPr>
              <a:t>https://www.eie.polyu.edu.hk/~mwmak/mypage.htm</a:t>
            </a:r>
            <a:r>
              <a:rPr lang="en-US" sz="2000" i="1" dirty="0">
                <a:cs typeface="Arial" pitchFamily="34" charset="0"/>
              </a:rPr>
              <a:t> </a:t>
            </a:r>
          </a:p>
          <a:p>
            <a:pPr algn="ctr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3200" b="1" dirty="0">
                <a:solidFill>
                  <a:schemeClr val="bg1"/>
                </a:solidFill>
                <a:latin typeface="Arial Black" panose="020B0A04020102020204" pitchFamily="34" charset="0"/>
                <a:ea typeface="新細明體" charset="-120"/>
              </a:rPr>
              <a:t>           </a:t>
            </a:r>
            <a:br>
              <a:rPr lang="en-US" altLang="zh-TW" sz="3200" dirty="0">
                <a:solidFill>
                  <a:schemeClr val="bg1"/>
                </a:solidFill>
                <a:latin typeface="Arial Black" panose="020B0A04020102020204" pitchFamily="34" charset="0"/>
                <a:ea typeface="新細明體" charset="-120"/>
              </a:rPr>
            </a:br>
            <a:endParaRPr lang="en-US" altLang="zh-TW" sz="2800" dirty="0">
              <a:solidFill>
                <a:schemeClr val="bg1"/>
              </a:solidFill>
              <a:latin typeface="Arial Black" panose="020B0A04020102020204" pitchFamily="34" charset="0"/>
              <a:ea typeface="新細明體" charset="-120"/>
            </a:endParaRP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0784DABD-F55E-7775-3F41-A43AAC71258B}"/>
              </a:ext>
            </a:extLst>
          </p:cNvPr>
          <p:cNvSpPr txBox="1">
            <a:spLocks/>
          </p:cNvSpPr>
          <p:nvPr/>
        </p:nvSpPr>
        <p:spPr>
          <a:xfrm>
            <a:off x="412586" y="-80061"/>
            <a:ext cx="10488651" cy="16861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1200"/>
              </a:spcAft>
              <a:defRPr/>
            </a:pPr>
            <a:r>
              <a:rPr lang="en-US" sz="3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EEE5R03/EEE5T03 </a:t>
            </a:r>
          </a:p>
          <a:p>
            <a:pPr marL="1771650" indent="-1771650">
              <a:lnSpc>
                <a:spcPct val="100000"/>
              </a:lnSpc>
              <a:spcAft>
                <a:spcPts val="1200"/>
              </a:spcAft>
              <a:defRPr/>
            </a:pPr>
            <a:r>
              <a:rPr lang="en-US" sz="3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Engineering Ethics and Academic Integrity</a:t>
            </a:r>
            <a:endParaRPr lang="en-US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9EFA06-46D2-90E2-70E2-09E02C39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7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F0A2-96AD-7738-9B4A-99DEC811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808143" cy="1450757"/>
          </a:xfrm>
        </p:spPr>
        <p:txBody>
          <a:bodyPr/>
          <a:lstStyle/>
          <a:p>
            <a:r>
              <a:rPr lang="en-US" dirty="0"/>
              <a:t>Subject learning outcomes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7FA8F-5819-8499-5729-E9D534F50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37533" cy="4747571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tabLst>
                <a:tab pos="-914400" algn="l"/>
                <a:tab pos="-457200" algn="l"/>
              </a:tabLst>
            </a:pPr>
            <a:r>
              <a:rPr lang="en-US" sz="2400" dirty="0">
                <a:ea typeface="PMingLiU" panose="02020500000000000000" pitchFamily="18" charset="-120"/>
              </a:rPr>
              <a:t>Demonstrate knowledge and understanding of the concepts and </a:t>
            </a:r>
            <a:r>
              <a:rPr lang="en-US" sz="2400" dirty="0">
                <a:solidFill>
                  <a:srgbClr val="FF0000"/>
                </a:solidFill>
                <a:ea typeface="PMingLiU" panose="02020500000000000000" pitchFamily="18" charset="-120"/>
              </a:rPr>
              <a:t>principles of academic integrity and ethics</a:t>
            </a:r>
            <a:r>
              <a:rPr lang="en-US" sz="2400" dirty="0">
                <a:ea typeface="PMingLiU" panose="02020500000000000000" pitchFamily="18" charset="-120"/>
              </a:rPr>
              <a:t>.</a:t>
            </a:r>
          </a:p>
          <a:p>
            <a:pPr marL="342900" lvl="0" indent="-3429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tabLst>
                <a:tab pos="-914400" algn="l"/>
                <a:tab pos="-457200" algn="l"/>
              </a:tabLst>
            </a:pPr>
            <a:r>
              <a:rPr lang="en-US" sz="2400" dirty="0">
                <a:ea typeface="PMingLiU" panose="02020500000000000000" pitchFamily="18" charset="-120"/>
              </a:rPr>
              <a:t>Demonstrate awareness and ability to </a:t>
            </a:r>
            <a:r>
              <a:rPr lang="en-US" sz="2400" dirty="0" err="1">
                <a:ea typeface="PMingLiU" panose="02020500000000000000" pitchFamily="18" charset="-120"/>
              </a:rPr>
              <a:t>analyse</a:t>
            </a:r>
            <a:r>
              <a:rPr lang="en-US" sz="2400" dirty="0">
                <a:ea typeface="PMingLiU" panose="02020500000000000000" pitchFamily="18" charset="-120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PMingLiU" panose="02020500000000000000" pitchFamily="18" charset="-120"/>
              </a:rPr>
              <a:t>academic integrity and ethical issues</a:t>
            </a:r>
            <a:r>
              <a:rPr lang="en-US" sz="2400" dirty="0">
                <a:ea typeface="PMingLiU" panose="02020500000000000000" pitchFamily="18" charset="-120"/>
              </a:rPr>
              <a:t>, such as copyright and plagiarism, and act properly to avoid academic and ethical </a:t>
            </a:r>
            <a:r>
              <a:rPr lang="en-US" sz="2400" dirty="0" err="1">
                <a:ea typeface="PMingLiU" panose="02020500000000000000" pitchFamily="18" charset="-120"/>
              </a:rPr>
              <a:t>misbehaviours</a:t>
            </a:r>
            <a:r>
              <a:rPr lang="en-US" sz="2400" dirty="0">
                <a:ea typeface="PMingLiU" panose="02020500000000000000" pitchFamily="18" charset="-120"/>
              </a:rPr>
              <a:t>.</a:t>
            </a:r>
          </a:p>
          <a:p>
            <a:pPr marL="342900" lvl="0" indent="-3429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tabLst>
                <a:tab pos="-914400" algn="l"/>
                <a:tab pos="-457200" algn="l"/>
              </a:tabLst>
            </a:pPr>
            <a:r>
              <a:rPr lang="en-US" sz="2400" dirty="0" err="1">
                <a:ea typeface="PMingLiU" panose="02020500000000000000" pitchFamily="18" charset="-120"/>
              </a:rPr>
              <a:t>Recognise</a:t>
            </a:r>
            <a:r>
              <a:rPr lang="en-US" sz="2400" dirty="0">
                <a:ea typeface="PMingLiU" panose="02020500000000000000" pitchFamily="18" charset="-120"/>
              </a:rPr>
              <a:t> important </a:t>
            </a:r>
            <a:r>
              <a:rPr lang="en-US" sz="2400" dirty="0">
                <a:solidFill>
                  <a:srgbClr val="FF0000"/>
                </a:solidFill>
                <a:ea typeface="PMingLiU" panose="02020500000000000000" pitchFamily="18" charset="-120"/>
              </a:rPr>
              <a:t>ethical issues and practices in a university context</a:t>
            </a:r>
            <a:r>
              <a:rPr lang="en-US" sz="2400" dirty="0">
                <a:ea typeface="PMingLiU" panose="02020500000000000000" pitchFamily="18" charset="-120"/>
              </a:rPr>
              <a:t>.</a:t>
            </a:r>
          </a:p>
          <a:p>
            <a:pPr marL="342900" lvl="0" indent="-3429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tabLst>
                <a:tab pos="-914400" algn="l"/>
                <a:tab pos="-457200" algn="l"/>
              </a:tabLst>
            </a:pPr>
            <a:r>
              <a:rPr lang="en-US" sz="2400" dirty="0">
                <a:ea typeface="PMingLiU" panose="02020500000000000000" pitchFamily="18" charset="-120"/>
              </a:rPr>
              <a:t>Understand the implications and concerns on </a:t>
            </a:r>
            <a:r>
              <a:rPr lang="en-US" sz="2400" dirty="0">
                <a:solidFill>
                  <a:srgbClr val="FF0000"/>
                </a:solidFill>
                <a:ea typeface="PMingLiU" panose="02020500000000000000" pitchFamily="18" charset="-120"/>
              </a:rPr>
              <a:t>academic integrity raised by the latest technology</a:t>
            </a:r>
            <a:r>
              <a:rPr lang="en-US" sz="2400" dirty="0">
                <a:ea typeface="PMingLiU" panose="02020500000000000000" pitchFamily="18" charset="-120"/>
              </a:rPr>
              <a:t>, such as </a:t>
            </a:r>
            <a:r>
              <a:rPr lang="en-US" sz="2400" dirty="0" err="1">
                <a:ea typeface="PMingLiU" panose="02020500000000000000" pitchFamily="18" charset="-120"/>
              </a:rPr>
              <a:t>ChatGPT</a:t>
            </a:r>
            <a:r>
              <a:rPr lang="en-US" sz="2400" dirty="0">
                <a:ea typeface="PMingLiU" panose="02020500000000000000" pitchFamily="18" charset="-120"/>
              </a:rPr>
              <a:t> and other Generative Artificial Intelligence (</a:t>
            </a:r>
            <a:r>
              <a:rPr lang="en-US" sz="2400" dirty="0" err="1">
                <a:ea typeface="PMingLiU" panose="02020500000000000000" pitchFamily="18" charset="-120"/>
              </a:rPr>
              <a:t>GenAI</a:t>
            </a:r>
            <a:r>
              <a:rPr lang="en-US" sz="2400" dirty="0">
                <a:ea typeface="PMingLiU" panose="02020500000000000000" pitchFamily="18" charset="-120"/>
              </a:rPr>
              <a:t>) tools.</a:t>
            </a:r>
          </a:p>
          <a:p>
            <a:pPr marL="342900" lvl="0" indent="-3429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tabLst>
                <a:tab pos="-914400" algn="l"/>
                <a:tab pos="-457200" algn="l"/>
              </a:tabLst>
            </a:pPr>
            <a:r>
              <a:rPr lang="en-US" sz="2400" dirty="0">
                <a:ea typeface="PMingLiU" panose="02020500000000000000" pitchFamily="18" charset="-120"/>
              </a:rPr>
              <a:t>Identify and deal with complex </a:t>
            </a:r>
            <a:r>
              <a:rPr lang="en-US" sz="2400" dirty="0">
                <a:solidFill>
                  <a:srgbClr val="FF0000"/>
                </a:solidFill>
                <a:ea typeface="PMingLiU" panose="02020500000000000000" pitchFamily="18" charset="-120"/>
              </a:rPr>
              <a:t>ethical and professional issues in discipline-specific settings</a:t>
            </a:r>
            <a:r>
              <a:rPr lang="en-US" sz="2400" dirty="0">
                <a:ea typeface="PMingLiU" panose="02020500000000000000" pitchFamily="18" charset="-120"/>
              </a:rPr>
              <a:t>, and be able to </a:t>
            </a:r>
            <a:r>
              <a:rPr lang="en-US" sz="2400" dirty="0">
                <a:solidFill>
                  <a:srgbClr val="FF0000"/>
                </a:solidFill>
                <a:ea typeface="PMingLiU" panose="02020500000000000000" pitchFamily="18" charset="-120"/>
              </a:rPr>
              <a:t>communicate effectively </a:t>
            </a:r>
            <a:r>
              <a:rPr lang="en-US" sz="2400" dirty="0">
                <a:ea typeface="PMingLiU" panose="02020500000000000000" pitchFamily="18" charset="-120"/>
              </a:rPr>
              <a:t>the issues to the stakeholders and the public.</a:t>
            </a:r>
          </a:p>
          <a:p>
            <a:pPr marL="342900" lvl="0" indent="-3429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tabLst>
                <a:tab pos="-914400" algn="l"/>
                <a:tab pos="-457200" algn="l"/>
              </a:tabLst>
            </a:pPr>
            <a:r>
              <a:rPr lang="en-US" sz="2400" dirty="0">
                <a:solidFill>
                  <a:srgbClr val="FF0000"/>
                </a:solidFill>
                <a:ea typeface="PMingLiU" panose="02020500000000000000" pitchFamily="18" charset="-120"/>
              </a:rPr>
              <a:t>Critically </a:t>
            </a:r>
            <a:r>
              <a:rPr lang="en-US" sz="2400" dirty="0" err="1">
                <a:solidFill>
                  <a:srgbClr val="FF0000"/>
                </a:solidFill>
                <a:ea typeface="PMingLiU" panose="02020500000000000000" pitchFamily="18" charset="-120"/>
              </a:rPr>
              <a:t>analyse</a:t>
            </a:r>
            <a:r>
              <a:rPr lang="en-US" sz="2400" dirty="0">
                <a:solidFill>
                  <a:srgbClr val="FF0000"/>
                </a:solidFill>
                <a:ea typeface="PMingLiU" panose="02020500000000000000" pitchFamily="18" charset="-120"/>
              </a:rPr>
              <a:t> and discuss problem </a:t>
            </a:r>
            <a:r>
              <a:rPr lang="en-US" sz="2400" dirty="0">
                <a:ea typeface="PMingLiU" panose="02020500000000000000" pitchFamily="18" charset="-120"/>
              </a:rPr>
              <a:t>cases related to engineering ethics and academic integrity.</a:t>
            </a:r>
            <a:endParaRPr lang="en-US" sz="2400" dirty="0">
              <a:effectLst/>
              <a:ea typeface="PMingLiU" panose="02020500000000000000" pitchFamily="18" charset="-12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39860-8A08-73ED-85B2-7BF50917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5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F0A2-96AD-7738-9B4A-99DEC811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808143" cy="1450757"/>
          </a:xfrm>
        </p:spPr>
        <p:txBody>
          <a:bodyPr/>
          <a:lstStyle/>
          <a:p>
            <a:r>
              <a:rPr lang="en-US" dirty="0"/>
              <a:t>Teaching schedule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7FA8F-5819-8499-5729-E9D534F50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032" y="2134492"/>
            <a:ext cx="10058400" cy="4023360"/>
          </a:xfrm>
        </p:spPr>
        <p:txBody>
          <a:bodyPr>
            <a:normAutofit/>
          </a:bodyPr>
          <a:lstStyle/>
          <a:p>
            <a:r>
              <a:rPr lang="en-HK" sz="2400" dirty="0"/>
              <a:t>Week 1: Engineering ethics – A focus of attention </a:t>
            </a:r>
          </a:p>
          <a:p>
            <a:r>
              <a:rPr lang="en-HK" sz="2400" dirty="0"/>
              <a:t>Week 2: Ethics – The core value of engineering</a:t>
            </a:r>
          </a:p>
          <a:p>
            <a:r>
              <a:rPr lang="en-HK" sz="2400" dirty="0"/>
              <a:t>Week 3 and 4: Making ethical decisions in engineering</a:t>
            </a:r>
          </a:p>
          <a:p>
            <a:r>
              <a:rPr lang="en-HK" sz="2400" dirty="0"/>
              <a:t>Week 5 and 6: Research ethics and misconduct </a:t>
            </a:r>
          </a:p>
          <a:p>
            <a:r>
              <a:rPr lang="en-HK" sz="2400" dirty="0"/>
              <a:t>Week 7: </a:t>
            </a:r>
            <a:r>
              <a:rPr lang="en-US" sz="2400" dirty="0"/>
              <a:t>Involving human subjects and animals</a:t>
            </a:r>
            <a:endParaRPr lang="en-HK" sz="2400" dirty="0"/>
          </a:p>
          <a:p>
            <a:r>
              <a:rPr lang="en-HK" sz="2400" dirty="0"/>
              <a:t>Week 8 and 9: </a:t>
            </a:r>
            <a:r>
              <a:rPr lang="en-US" sz="2400" dirty="0"/>
              <a:t>Rights and responsibilities regarding intellectual property</a:t>
            </a:r>
            <a:endParaRPr lang="en-HK" sz="2400" dirty="0"/>
          </a:p>
          <a:p>
            <a:r>
              <a:rPr lang="en-HK" sz="2400" dirty="0"/>
              <a:t>Week 10 to 12: Cyber ethics; e</a:t>
            </a:r>
            <a:r>
              <a:rPr lang="en-US" sz="2400" dirty="0" err="1"/>
              <a:t>thical</a:t>
            </a:r>
            <a:r>
              <a:rPr lang="en-US" sz="2400" dirty="0"/>
              <a:t> use of Generative AI</a:t>
            </a:r>
            <a:endParaRPr lang="en-HK" sz="2400" dirty="0"/>
          </a:p>
          <a:p>
            <a:r>
              <a:rPr lang="en-HK" sz="2400" dirty="0"/>
              <a:t>Week 13: Sharing of students’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39860-8A08-73ED-85B2-7BF50917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F0A2-96AD-7738-9B4A-99DEC811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808143" cy="1450757"/>
          </a:xfrm>
        </p:spPr>
        <p:txBody>
          <a:bodyPr/>
          <a:lstStyle/>
          <a:p>
            <a:r>
              <a:rPr lang="en-US" dirty="0"/>
              <a:t>Assessment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39860-8A08-73ED-85B2-7BF50917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236629"/>
              </p:ext>
            </p:extLst>
          </p:nvPr>
        </p:nvGraphicFramePr>
        <p:xfrm>
          <a:off x="1029334" y="1929124"/>
          <a:ext cx="10665359" cy="328573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{69012ECD-51FC-41F1-AA8D-1B2483CD663E}</a:tableStyleId>
              </a:tblPr>
              <a:tblGrid>
                <a:gridCol w="1708822">
                  <a:extLst>
                    <a:ext uri="{9D8B030D-6E8A-4147-A177-3AD203B41FA5}">
                      <a16:colId xmlns:a16="http://schemas.microsoft.com/office/drawing/2014/main" val="3763576733"/>
                    </a:ext>
                  </a:extLst>
                </a:gridCol>
                <a:gridCol w="1241315">
                  <a:extLst>
                    <a:ext uri="{9D8B030D-6E8A-4147-A177-3AD203B41FA5}">
                      <a16:colId xmlns:a16="http://schemas.microsoft.com/office/drawing/2014/main" val="3277718160"/>
                    </a:ext>
                  </a:extLst>
                </a:gridCol>
                <a:gridCol w="1400222">
                  <a:extLst>
                    <a:ext uri="{9D8B030D-6E8A-4147-A177-3AD203B41FA5}">
                      <a16:colId xmlns:a16="http://schemas.microsoft.com/office/drawing/2014/main" val="813430469"/>
                    </a:ext>
                  </a:extLst>
                </a:gridCol>
                <a:gridCol w="2243515">
                  <a:extLst>
                    <a:ext uri="{9D8B030D-6E8A-4147-A177-3AD203B41FA5}">
                      <a16:colId xmlns:a16="http://schemas.microsoft.com/office/drawing/2014/main" val="2315224266"/>
                    </a:ext>
                  </a:extLst>
                </a:gridCol>
                <a:gridCol w="4071485">
                  <a:extLst>
                    <a:ext uri="{9D8B030D-6E8A-4147-A177-3AD203B41FA5}">
                      <a16:colId xmlns:a16="http://schemas.microsoft.com/office/drawing/2014/main" val="136348031"/>
                    </a:ext>
                  </a:extLst>
                </a:gridCol>
              </a:tblGrid>
              <a:tr h="1242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-914400" algn="l"/>
                          <a:tab pos="-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Assessment Method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7230" marR="672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-914400" algn="l"/>
                          <a:tab pos="-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No.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7230" marR="672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-914400" algn="l"/>
                          <a:tab pos="-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Weighting (%)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7230" marR="672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-914400" algn="l"/>
                          <a:tab pos="-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Intended Subject Learning Outcomes to be Assessed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7230" marR="672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-914400" algn="l"/>
                          <a:tab pos="-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Description/Remarks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7230" marR="672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437741"/>
                  </a:ext>
                </a:extLst>
              </a:tr>
              <a:tr h="37640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-914400" algn="l"/>
                          <a:tab pos="-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Quizzes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7230" marR="672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-914400" algn="l"/>
                          <a:tab pos="-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&gt;10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7230" marR="672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-982980" algn="l"/>
                          <a:tab pos="-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20%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7230" marR="672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-982980" algn="l"/>
                          <a:tab pos="-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1, 2, 3, 4, 5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7230" marR="672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-982980" algn="l"/>
                          <a:tab pos="-457200" algn="l"/>
                        </a:tabLst>
                      </a:pPr>
                      <a:r>
                        <a:rPr lang="en-US" sz="2000" b="0" dirty="0">
                          <a:effectLst/>
                        </a:rPr>
                        <a:t>Quizzes conducted after each lecture.  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7230" marR="672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395634"/>
                  </a:ext>
                </a:extLst>
              </a:tr>
              <a:tr h="75280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-914400" algn="l"/>
                          <a:tab pos="-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Reflective writing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7230" marR="672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-914400" algn="l"/>
                          <a:tab pos="-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7230" marR="672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-914400" algn="l"/>
                          <a:tab pos="-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40%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7230" marR="672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-914400" algn="l"/>
                          <a:tab pos="-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1, 5, 6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7230" marR="672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-914400" algn="l"/>
                          <a:tab pos="-457200" algn="l"/>
                        </a:tabLst>
                      </a:pPr>
                      <a:r>
                        <a:rPr lang="en-US" sz="2000" b="0" dirty="0">
                          <a:effectLst/>
                        </a:rPr>
                        <a:t>An analysis of an ethical problem related to the research project/field of professional work of the student.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7230" marR="672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966396"/>
                  </a:ext>
                </a:extLst>
              </a:tr>
              <a:tr h="75280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-914400" algn="l"/>
                          <a:tab pos="-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Presentation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-914400" algn="l"/>
                          <a:tab pos="-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7230" marR="672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-914400" algn="l"/>
                          <a:tab pos="-457200" algn="l"/>
                        </a:tabLst>
                      </a:pPr>
                      <a:r>
                        <a:rPr lang="en-US" sz="2000" b="0" dirty="0">
                          <a:effectLst/>
                        </a:rPr>
                        <a:t>1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7230" marR="672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-914400" algn="l"/>
                          <a:tab pos="-457200" algn="l"/>
                        </a:tabLst>
                      </a:pPr>
                      <a:r>
                        <a:rPr lang="en-US" sz="2000" b="0" dirty="0">
                          <a:effectLst/>
                        </a:rPr>
                        <a:t>40%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7230" marR="672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-914400" algn="l"/>
                          <a:tab pos="-457200" algn="l"/>
                        </a:tabLst>
                      </a:pPr>
                      <a:r>
                        <a:rPr lang="en-US" sz="2000" b="0" dirty="0">
                          <a:effectLst/>
                        </a:rPr>
                        <a:t>1, 5, 6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7230" marR="672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-914400" algn="l"/>
                          <a:tab pos="-457200" algn="l"/>
                        </a:tabLst>
                      </a:pPr>
                      <a:r>
                        <a:rPr lang="en-US" sz="2000" b="0" dirty="0">
                          <a:effectLst/>
                        </a:rPr>
                        <a:t>Oral presentation of the analysis made in the reflective writing.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7230" marR="672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09744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68943" y="5356534"/>
            <a:ext cx="107257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PMingLiU" panose="02020500000000000000" pitchFamily="18" charset="-120"/>
              </a:rPr>
              <a:t>This subject will be assessed on 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pass/fail</a:t>
            </a:r>
            <a:r>
              <a:rPr lang="en-US" dirty="0">
                <a:latin typeface="Times New Roman" panose="02020603050405020304" pitchFamily="18" charset="0"/>
                <a:ea typeface="PMingLiU" panose="02020500000000000000" pitchFamily="18" charset="-120"/>
              </a:rPr>
              <a:t> grading system and will not be included in the GPA calculation. To pass the subject, students need to attend all lectures and score 50% or higher in the total marks. Besides, students need to achieve </a:t>
            </a:r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100% attendance in the lectures to pass the subject</a:t>
            </a:r>
            <a:r>
              <a:rPr lang="en-US" u="sng" dirty="0">
                <a:latin typeface="Times New Roman" panose="02020603050405020304" pitchFamily="18" charset="0"/>
                <a:ea typeface="PMingLiU" panose="02020500000000000000" pitchFamily="18" charset="-120"/>
              </a:rPr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9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7362-4250-4502-9E67-BB99D92E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HK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D60439-46E6-9A53-C581-ED951BA6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793" y="1877539"/>
            <a:ext cx="10058400" cy="4437620"/>
          </a:xfrm>
        </p:spPr>
        <p:txBody>
          <a:bodyPr>
            <a:noAutofit/>
          </a:bodyPr>
          <a:lstStyle/>
          <a:p>
            <a:pPr marL="461963" indent="-4619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2400" dirty="0"/>
              <a:t>1. 	Caroline </a:t>
            </a:r>
            <a:r>
              <a:rPr lang="en-US" sz="2400" dirty="0" err="1"/>
              <a:t>Whitbeck</a:t>
            </a:r>
            <a:r>
              <a:rPr lang="en-US" sz="2400" dirty="0"/>
              <a:t> (2011). </a:t>
            </a:r>
            <a:r>
              <a:rPr lang="en-US" sz="2400" i="1" dirty="0"/>
              <a:t>Ethics in Engineering Practice and Research</a:t>
            </a:r>
            <a:r>
              <a:rPr lang="en-US" sz="2400" dirty="0"/>
              <a:t>, Cambridge University Press.</a:t>
            </a:r>
          </a:p>
          <a:p>
            <a:pPr marL="461963" indent="-4619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it-IT" sz="2400" dirty="0"/>
              <a:t>2. 	Lance Eliot (2023). </a:t>
            </a:r>
            <a:r>
              <a:rPr lang="it-IT" sz="2400" i="1" dirty="0"/>
              <a:t>Generative AI ChatGPT And AI Ethics</a:t>
            </a:r>
            <a:r>
              <a:rPr lang="it-IT" sz="2400" dirty="0"/>
              <a:t>, </a:t>
            </a:r>
            <a:r>
              <a:rPr lang="en-US" sz="2400" dirty="0"/>
              <a:t>Lance B. Eliot.</a:t>
            </a:r>
          </a:p>
          <a:p>
            <a:pPr marL="461963" indent="-4619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2400" dirty="0"/>
              <a:t>3. 	Markus Christen, Bert </a:t>
            </a:r>
            <a:r>
              <a:rPr lang="en-US" sz="2400" dirty="0" err="1"/>
              <a:t>Gordijn</a:t>
            </a:r>
            <a:r>
              <a:rPr lang="en-US" sz="2400" dirty="0"/>
              <a:t>, and Michele </a:t>
            </a:r>
            <a:r>
              <a:rPr lang="en-US" sz="2400" dirty="0" err="1"/>
              <a:t>Loi</a:t>
            </a:r>
            <a:r>
              <a:rPr lang="en-US" sz="2400" dirty="0"/>
              <a:t> (2020). </a:t>
            </a:r>
            <a:r>
              <a:rPr lang="en-US" sz="2400" i="1" dirty="0"/>
              <a:t>The Ethics of Cybersecurity</a:t>
            </a:r>
            <a:r>
              <a:rPr lang="en-US" sz="2400" dirty="0"/>
              <a:t>, Cham : Springer.</a:t>
            </a:r>
          </a:p>
          <a:p>
            <a:pPr marL="461963" indent="-4619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2400" dirty="0"/>
              <a:t>4. 	Kristin </a:t>
            </a:r>
            <a:r>
              <a:rPr lang="en-US" sz="2400" dirty="0" err="1"/>
              <a:t>Shrader</a:t>
            </a:r>
            <a:r>
              <a:rPr lang="en-US" sz="2400" dirty="0"/>
              <a:t>-Frechette (1994). </a:t>
            </a:r>
            <a:r>
              <a:rPr lang="en-US" sz="2400" i="1" dirty="0"/>
              <a:t>Ethics of Scientific Research</a:t>
            </a:r>
            <a:r>
              <a:rPr lang="en-US" sz="2400" dirty="0"/>
              <a:t>, Lanham, Md.: </a:t>
            </a:r>
            <a:r>
              <a:rPr lang="en-US" sz="2400" dirty="0" err="1"/>
              <a:t>Rowman</a:t>
            </a:r>
            <a:r>
              <a:rPr lang="en-US" sz="2400" dirty="0"/>
              <a:t> &amp; Littlefield.</a:t>
            </a:r>
          </a:p>
          <a:p>
            <a:pPr marL="461963" indent="-4619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2400" dirty="0"/>
              <a:t>5. 	University of California, San Diego (UC San Diego). </a:t>
            </a:r>
            <a:r>
              <a:rPr lang="en-US" sz="2400" i="1" dirty="0"/>
              <a:t>Resources for Research Ethics Education</a:t>
            </a:r>
            <a:r>
              <a:rPr lang="en-US" sz="2400" dirty="0"/>
              <a:t>, </a:t>
            </a:r>
            <a:r>
              <a:rPr lang="en-US" sz="2400" dirty="0">
                <a:hlinkClick r:id="rId2"/>
              </a:rPr>
              <a:t>http://research-ethics.net</a:t>
            </a:r>
            <a:r>
              <a:rPr lang="en-US" sz="2400" dirty="0"/>
              <a:t>.</a:t>
            </a:r>
          </a:p>
          <a:p>
            <a:pPr marL="461963" indent="-4619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2400" dirty="0"/>
              <a:t>6.	Jun </a:t>
            </a:r>
            <a:r>
              <a:rPr lang="en-US" sz="2400" dirty="0" err="1"/>
              <a:t>Fudano</a:t>
            </a:r>
            <a:r>
              <a:rPr lang="en-US" sz="2400" dirty="0"/>
              <a:t>, Daniel Schwarz, and John </a:t>
            </a:r>
            <a:r>
              <a:rPr lang="en-US" sz="2400" dirty="0" err="1"/>
              <a:t>Gayed</a:t>
            </a:r>
            <a:r>
              <a:rPr lang="en-US" sz="2400" dirty="0"/>
              <a:t>, </a:t>
            </a:r>
            <a:r>
              <a:rPr lang="en-US" sz="2400" i="1" dirty="0" err="1"/>
              <a:t>TokyoTechX</a:t>
            </a:r>
            <a:r>
              <a:rPr lang="en-US" sz="2400" i="1" dirty="0"/>
              <a:t>: Science, Engineering, AI &amp; Data Ethics</a:t>
            </a:r>
            <a:r>
              <a:rPr lang="en-US" sz="2400" dirty="0"/>
              <a:t>, </a:t>
            </a:r>
            <a:r>
              <a:rPr lang="en-US" sz="2400" dirty="0" err="1"/>
              <a:t>edX</a:t>
            </a:r>
            <a:r>
              <a:rPr lang="en-US" sz="2400" dirty="0"/>
              <a:t> Online course.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517CB4-FC9C-4CF4-0453-6B5DBBB9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30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44947</TotalTime>
  <Words>579</Words>
  <Application>Microsoft Macintosh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PMingLiU</vt:lpstr>
      <vt:lpstr>Arial</vt:lpstr>
      <vt:lpstr>Arial Black</vt:lpstr>
      <vt:lpstr>Calibri</vt:lpstr>
      <vt:lpstr>Calibri Light</vt:lpstr>
      <vt:lpstr>Times New Roman</vt:lpstr>
      <vt:lpstr>Retrospect</vt:lpstr>
      <vt:lpstr>PowerPoint Presentation</vt:lpstr>
      <vt:lpstr>Subject learning outcomes</vt:lpstr>
      <vt:lpstr>Teaching schedule</vt:lpstr>
      <vt:lpstr>Assessment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of EIE</dc:title>
  <dc:creator>Lun, Pak Kong [EIE]</dc:creator>
  <cp:lastModifiedBy>Mak, Man Wai [EEE]</cp:lastModifiedBy>
  <cp:revision>444</cp:revision>
  <dcterms:created xsi:type="dcterms:W3CDTF">2017-01-25T02:50:45Z</dcterms:created>
  <dcterms:modified xsi:type="dcterms:W3CDTF">2024-08-25T04:57:13Z</dcterms:modified>
</cp:coreProperties>
</file>