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2" r:id="rId1"/>
  </p:sldMasterIdLst>
  <p:notesMasterIdLst>
    <p:notesMasterId r:id="rId7"/>
  </p:notesMasterIdLst>
  <p:sldIdLst>
    <p:sldId id="256" r:id="rId2"/>
    <p:sldId id="280" r:id="rId3"/>
    <p:sldId id="290" r:id="rId4"/>
    <p:sldId id="270" r:id="rId5"/>
    <p:sldId id="27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fSfgCuftyKxv2tVGrv4lS9nV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E40B3-D1F2-4FFA-B0E8-6480F34BBD31}" v="1241" dt="2024-02-25T13:22:21.690"/>
  </p1510:revLst>
</p1510:revInfo>
</file>

<file path=ppt/tableStyles.xml><?xml version="1.0" encoding="utf-8"?>
<a:tblStyleLst xmlns:a="http://schemas.openxmlformats.org/drawingml/2006/main" def="{900F8E3A-A530-4746-8867-D34F162E12D6}">
  <a:tblStyle styleId="{900F8E3A-A530-4746-8867-D34F162E1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1F318B-18E6-4338-B422-322DF4EE07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21"/>
  </p:normalViewPr>
  <p:slideViewPr>
    <p:cSldViewPr snapToGrid="0">
      <p:cViewPr varScale="1">
        <p:scale>
          <a:sx n="108" d="100"/>
          <a:sy n="108" d="100"/>
        </p:scale>
        <p:origin x="8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4" Type="http://schemas.openxmlformats.org/officeDocument/2006/relationships/slide" Target="slides/slide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5072d59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5072d59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d5072d593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0d5072d593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18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5072d59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5072d59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8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d5072d5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0d5072d5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5072d59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0d5072d59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8FB6-F27F-FF38-813E-4695F21F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B7804-5C62-3452-9182-63636BA2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E99D-EE57-3CE9-8DA4-0312CD22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20AB3-BAE7-0013-9E89-A36F7E1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5B07D-105B-D1F8-6BD6-DEB715F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263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87CE-19F4-D0E0-A429-6CF3E2BC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B3B31-8002-1449-883D-0FE40EB1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F696A-1129-5857-D91D-11AAFD2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CD433-D140-E149-74C4-067A7D3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407D3-B6C7-3480-23ED-0996CE6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28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6D246-5BFF-29C9-8677-78A5A76B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84A33-211C-E07B-E2CF-598BC79E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1F5A2-735F-E270-1EF9-E647166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EBB11-2ED2-A383-CADE-59405E38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B4611-A38F-54E1-BAE8-449EE18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06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g10d5072d593_0_325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E89055D5-A8D3-9541-B3F4-0DF17C51B93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27025" y="228600"/>
            <a:ext cx="18669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5E730-F37E-C444-B1A6-738B73C6F4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344902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66DC57-B640-0730-4C6A-2FE8659CD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9289" y="143164"/>
            <a:ext cx="1998813" cy="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6B579-A105-A8E7-6400-CC7BE00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92057-2498-DD05-8DBB-9E59F6B3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2666B-D58A-2936-1A35-201A81DA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E55A-D6EC-8C3E-DB1A-B93D4641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E657E-3255-EBFD-7EDB-E918342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85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E307E-1EFA-C412-567E-F5B402C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AFD0F-23B5-7BA6-3E21-1AD7AA04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0E839-FD05-AC84-B0EC-BEBEB412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787CE-B27E-D530-B256-42810353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9CAC5-1633-AFD5-56B6-F7341EB2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69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D78D-237B-FDBF-9B25-EBBE2718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DAC39-52A6-9F3F-E97B-4EEF9789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77E87-C979-1809-4697-196ACE7A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3F00A-B21E-78D8-B64F-BF74259F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4F207C-0138-662D-8784-5CEEB986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2B47C-FEC3-303B-C2D0-83A0CC3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6DF-E47E-3159-3E62-4ACC504D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2C687-3709-291E-6A9D-D4A1B4F7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EB845-7AC3-138B-B3B2-DA97E36F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8B15AD-B6FD-7ED1-F0FC-36C1C038B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E2FA0A-ACED-D658-69C6-D8372B349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CD1EEC-FCF4-7522-04A9-6E95E10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0D84D-8255-A714-D41B-C355FFAB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F36DD-788E-AC43-D533-656A06C0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48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31D4A-18A9-F6A5-496B-8922AAD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189AFE-2D91-EC08-15C0-D93850B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8AAE2-8DD1-73BA-569D-9334E583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4BA338-45DE-C9C4-052B-3D96B1C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1433F0-DBA6-686F-C609-7D0F5760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AF6372-4D7D-D716-E1D1-3AA2DEDE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72014-2A97-D3C0-CE0B-97FAA0B5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5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8B3F-ECDA-688F-E962-B97BEF2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FB3E7-19FA-CD40-C60A-6205E972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25C76-0D2F-FD7B-D306-1BDFA920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213169-12B8-B756-6FDB-287A201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3ACE1-FD6E-4A65-7DF1-60C9501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B78E97-4485-4666-1999-0318ECE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9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2A17F-3777-1832-F999-3E6ED6E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6E7404-2228-BBA9-52D0-E4D5DFB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4797E-8CA2-15EB-124C-29E754EC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C0714-FD4E-6574-9F57-90DD8BB5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D42DB-5F3D-7A31-0181-6489130F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9D4B4-8A62-7956-8391-3D74B43E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6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4AA2-216D-7FBD-1627-75A1450E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B8800-DBDA-223E-8DE0-85104C57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1467-E91B-D29E-03E6-813F9AF4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9799B-3FC5-E946-8C2D-0FAE6A757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C8C54-16A2-B317-2D54-09053F4A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5072d593_0_325"/>
          <p:cNvSpPr txBox="1"/>
          <p:nvPr/>
        </p:nvSpPr>
        <p:spPr>
          <a:xfrm>
            <a:off x="2120325" y="1736750"/>
            <a:ext cx="829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Задание «Образ продукта»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10d5072d593_0_325"/>
          <p:cNvSpPr txBox="1"/>
          <p:nvPr/>
        </p:nvSpPr>
        <p:spPr>
          <a:xfrm>
            <a:off x="1566189" y="3228900"/>
            <a:ext cx="94014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Название команды: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Водолазы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Проект: ID-24-6033 Разработка робота для взятия проб воды и донного грунта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g10d5072d593_0_316"/>
          <p:cNvGraphicFramePr/>
          <p:nvPr>
            <p:extLst>
              <p:ext uri="{D42A27DB-BD31-4B8C-83A1-F6EECF244321}">
                <p14:modId xmlns:p14="http://schemas.microsoft.com/office/powerpoint/2010/main" val="3010496547"/>
              </p:ext>
            </p:extLst>
          </p:nvPr>
        </p:nvGraphicFramePr>
        <p:xfrm>
          <a:off x="200416" y="1073214"/>
          <a:ext cx="11759937" cy="5456713"/>
        </p:xfrm>
        <a:graphic>
          <a:graphicData uri="http://schemas.openxmlformats.org/drawingml/2006/table">
            <a:tbl>
              <a:tblPr>
                <a:noFill/>
                <a:tableStyleId>{FB1F318B-18E6-4338-B422-322DF4EE0728}</a:tableStyleId>
              </a:tblPr>
              <a:tblGrid>
                <a:gridCol w="391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978">
                  <a:extLst>
                    <a:ext uri="{9D8B030D-6E8A-4147-A177-3AD203B41FA5}">
                      <a16:colId xmlns:a16="http://schemas.microsoft.com/office/drawing/2014/main" val="3521178305"/>
                    </a:ext>
                  </a:extLst>
                </a:gridCol>
                <a:gridCol w="979996">
                  <a:extLst>
                    <a:ext uri="{9D8B030D-6E8A-4147-A177-3AD203B41FA5}">
                      <a16:colId xmlns:a16="http://schemas.microsoft.com/office/drawing/2014/main" val="2936118204"/>
                    </a:ext>
                  </a:extLst>
                </a:gridCol>
                <a:gridCol w="293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913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Проект:</a:t>
                      </a:r>
                      <a:r>
                        <a:rPr lang="en-US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ID-24-6033 Разработка робота для взятия проб воды и донного грунта</a:t>
                      </a:r>
                      <a:endParaRPr sz="12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Дата составления: </a:t>
                      </a:r>
                      <a:r>
                        <a:rPr lang="ru-RU" sz="120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__.__.2024</a:t>
                      </a:r>
                      <a:endParaRPr sz="120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9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Обоснование проекта: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Arial"/>
                        </a:rPr>
                        <a:t> Улучшение эффективности процесса взятия проб воды и донного грунта, сокращение времени и ресурсов, повышение точности и безопасности исследований.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Цель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Целевая аудитория / боли: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5379"/>
                  </a:ext>
                </a:extLst>
              </a:tr>
              <a:tr h="19829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Продукт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Times New Roman"/>
                        </a:rPr>
                        <a:t> Макет, рабочий прототип серийного робота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Аналоги / конкуренты продукта: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Blueye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Robotics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PowerDolphin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Aquabotix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Endura,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OpenROV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Trident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Результаты: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Разработка рабочего прототипа робота для погружения на дно, взятия проб воды и грунта с разной глубины.  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56338"/>
                  </a:ext>
                </a:extLst>
              </a:tr>
              <a:tr h="1027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Срок проекта:  </a:t>
                      </a:r>
                      <a:r>
                        <a:rPr lang="ru-RU" sz="12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2-3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месяца (недель)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Необходимые ресурсы: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Одноплатный компьютер, видеокамеры, сервоприводы, 3</a:t>
                      </a: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 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принтер, пластик для печати, водные насосы или помпы, трубки, провода</a:t>
                      </a:r>
                      <a:endParaRPr lang="ru-RU" dirty="0">
                        <a:latin typeface="+mn-lt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26102"/>
                  </a:ext>
                </a:extLst>
              </a:tr>
            </a:tbl>
          </a:graphicData>
        </a:graphic>
      </p:graphicFrame>
      <p:sp>
        <p:nvSpPr>
          <p:cNvPr id="3" name="Google Shape;380;g10d5072d593_0_316">
            <a:extLst>
              <a:ext uri="{FF2B5EF4-FFF2-40B4-BE49-F238E27FC236}">
                <a16:creationId xmlns:a16="http://schemas.microsoft.com/office/drawing/2014/main" id="{A3D677AA-8C37-0541-B639-83060C6FC9CE}"/>
              </a:ext>
            </a:extLst>
          </p:cNvPr>
          <p:cNvSpPr txBox="1"/>
          <p:nvPr/>
        </p:nvSpPr>
        <p:spPr>
          <a:xfrm>
            <a:off x="4211651" y="292100"/>
            <a:ext cx="40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Образ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50BE15-E826-FD49-A9AA-533E78B1A0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1887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2;g10d5072d593_0_200">
            <a:extLst>
              <a:ext uri="{FF2B5EF4-FFF2-40B4-BE49-F238E27FC236}">
                <a16:creationId xmlns:a16="http://schemas.microsoft.com/office/drawing/2014/main" id="{C8B9B31E-76AA-8845-B7E2-682FA7629CFE}"/>
              </a:ext>
            </a:extLst>
          </p:cNvPr>
          <p:cNvSpPr/>
          <p:nvPr/>
        </p:nvSpPr>
        <p:spPr>
          <a:xfrm>
            <a:off x="2249637" y="1584950"/>
            <a:ext cx="1403400" cy="55240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Род деятельности: ученый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8" name="Google Shape;193;g10d5072d593_0_200">
            <a:extLst>
              <a:ext uri="{FF2B5EF4-FFF2-40B4-BE49-F238E27FC236}">
                <a16:creationId xmlns:a16="http://schemas.microsoft.com/office/drawing/2014/main" id="{185CD28D-E42C-9D46-8FA1-1AECBA171526}"/>
              </a:ext>
            </a:extLst>
          </p:cNvPr>
          <p:cNvSpPr/>
          <p:nvPr/>
        </p:nvSpPr>
        <p:spPr>
          <a:xfrm>
            <a:off x="4086316" y="1584949"/>
            <a:ext cx="1403400" cy="1005434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Владение технологиями: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Компьютер, доска с маркером, книжки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0" name="Google Shape;195;g10d5072d593_0_200">
            <a:extLst>
              <a:ext uri="{FF2B5EF4-FFF2-40B4-BE49-F238E27FC236}">
                <a16:creationId xmlns:a16="http://schemas.microsoft.com/office/drawing/2014/main" id="{3300E767-34CF-4848-98C6-91312565CABE}"/>
              </a:ext>
            </a:extLst>
          </p:cNvPr>
          <p:cNvSpPr/>
          <p:nvPr/>
        </p:nvSpPr>
        <p:spPr>
          <a:xfrm>
            <a:off x="5953437" y="1584949"/>
            <a:ext cx="1403400" cy="236601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Мотиваторы к использованию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Возможность исследование новых мест, куда ученый не может добраться лично</a:t>
            </a:r>
            <a:r>
              <a:rPr lang="en-US" sz="1200" dirty="0">
                <a:solidFill>
                  <a:schemeClr val="lt1"/>
                </a:solidFill>
              </a:rPr>
              <a:t>; </a:t>
            </a:r>
            <a:r>
              <a:rPr lang="ru-RU" sz="1200" dirty="0">
                <a:solidFill>
                  <a:schemeClr val="lt1"/>
                </a:solidFill>
              </a:rPr>
              <a:t>более подробные исследования мест с видео фиксацией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1" name="Google Shape;196;g10d5072d593_0_200">
            <a:extLst>
              <a:ext uri="{FF2B5EF4-FFF2-40B4-BE49-F238E27FC236}">
                <a16:creationId xmlns:a16="http://schemas.microsoft.com/office/drawing/2014/main" id="{A9CEB064-4F37-3847-869E-C18AF93DD476}"/>
              </a:ext>
            </a:extLst>
          </p:cNvPr>
          <p:cNvSpPr/>
          <p:nvPr/>
        </p:nvSpPr>
        <p:spPr>
          <a:xfrm>
            <a:off x="4086316" y="2763917"/>
            <a:ext cx="1403395" cy="118300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Кол-во времени на использование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 зависимости от потребностей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2" name="Google Shape;198;g10d5072d593_0_200">
            <a:extLst>
              <a:ext uri="{FF2B5EF4-FFF2-40B4-BE49-F238E27FC236}">
                <a16:creationId xmlns:a16="http://schemas.microsoft.com/office/drawing/2014/main" id="{5D0A1609-B063-5D4C-A684-54AE937A43FA}"/>
              </a:ext>
            </a:extLst>
          </p:cNvPr>
          <p:cNvSpPr/>
          <p:nvPr/>
        </p:nvSpPr>
        <p:spPr>
          <a:xfrm>
            <a:off x="7837074" y="1584949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Место работы/ учебы: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Лаборатория, ВУЗ, школа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3" name="Google Shape;199;g10d5072d593_0_200">
            <a:extLst>
              <a:ext uri="{FF2B5EF4-FFF2-40B4-BE49-F238E27FC236}">
                <a16:creationId xmlns:a16="http://schemas.microsoft.com/office/drawing/2014/main" id="{799B3794-294F-F744-A2E9-DB8DCD44E5D6}"/>
              </a:ext>
            </a:extLst>
          </p:cNvPr>
          <p:cNvSpPr/>
          <p:nvPr/>
        </p:nvSpPr>
        <p:spPr>
          <a:xfrm>
            <a:off x="2245288" y="2288528"/>
            <a:ext cx="1403395" cy="1662437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Хобби, интересы: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Управление дронами, изучение подводного мира, изучение экологических проблем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7" name="Google Shape;206;g10d5072d593_0_200">
            <a:extLst>
              <a:ext uri="{FF2B5EF4-FFF2-40B4-BE49-F238E27FC236}">
                <a16:creationId xmlns:a16="http://schemas.microsoft.com/office/drawing/2014/main" id="{C2194704-8157-5840-BCB0-8017BB28D584}"/>
              </a:ext>
            </a:extLst>
          </p:cNvPr>
          <p:cNvSpPr txBox="1"/>
          <p:nvPr/>
        </p:nvSpPr>
        <p:spPr>
          <a:xfrm>
            <a:off x="158825" y="3242547"/>
            <a:ext cx="1635300" cy="2814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Ученый Семён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07;g10d5072d593_0_200">
            <a:extLst>
              <a:ext uri="{FF2B5EF4-FFF2-40B4-BE49-F238E27FC236}">
                <a16:creationId xmlns:a16="http://schemas.microsoft.com/office/drawing/2014/main" id="{978A965B-85A4-B84A-A701-68D076BACF60}"/>
              </a:ext>
            </a:extLst>
          </p:cNvPr>
          <p:cNvSpPr txBox="1"/>
          <p:nvPr/>
        </p:nvSpPr>
        <p:spPr>
          <a:xfrm>
            <a:off x="134100" y="3950966"/>
            <a:ext cx="1635300" cy="31948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Научный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" name="Google Shape;208;g10d5072d593_0_200">
            <a:extLst>
              <a:ext uri="{FF2B5EF4-FFF2-40B4-BE49-F238E27FC236}">
                <a16:creationId xmlns:a16="http://schemas.microsoft.com/office/drawing/2014/main" id="{89F67912-6462-1949-B65F-099BD617B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87419"/>
              </p:ext>
            </p:extLst>
          </p:nvPr>
        </p:nvGraphicFramePr>
        <p:xfrm>
          <a:off x="103200" y="4720648"/>
          <a:ext cx="5696275" cy="2011500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27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Боли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Решение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i="0" dirty="0"/>
                        <a:t>Глубоко</a:t>
                      </a:r>
                      <a:endParaRPr sz="100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 умеет плавать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Требуется длительное погружение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 удается зафиксировать все нужное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Нужны исследовательские материалы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Google Shape;198;g10d5072d593_0_200">
            <a:extLst>
              <a:ext uri="{FF2B5EF4-FFF2-40B4-BE49-F238E27FC236}">
                <a16:creationId xmlns:a16="http://schemas.microsoft.com/office/drawing/2014/main" id="{F99C2843-E2D6-408E-8587-87C6CBCEA975}"/>
              </a:ext>
            </a:extLst>
          </p:cNvPr>
          <p:cNvSpPr/>
          <p:nvPr/>
        </p:nvSpPr>
        <p:spPr>
          <a:xfrm>
            <a:off x="7841619" y="2945531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Возраст: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Не имеет значения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C5136-E24B-484A-B16B-9518F2BB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9"/>
          <a:stretch/>
        </p:blipFill>
        <p:spPr bwMode="auto">
          <a:xfrm>
            <a:off x="103200" y="1163631"/>
            <a:ext cx="1628491" cy="17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Presenting the Blueye Pioneer Underwater Drone - YouTube">
            <a:extLst>
              <a:ext uri="{FF2B5EF4-FFF2-40B4-BE49-F238E27FC236}">
                <a16:creationId xmlns:a16="http://schemas.microsoft.com/office/drawing/2014/main" id="{69F5250F-8961-6139-A214-4203C2B8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818" y="4779501"/>
            <a:ext cx="2916820" cy="1639505"/>
          </a:xfrm>
          <a:prstGeom prst="rect">
            <a:avLst/>
          </a:prstGeom>
        </p:spPr>
      </p:pic>
      <p:pic>
        <p:nvPicPr>
          <p:cNvPr id="3" name="Рисунок 2" descr="ТНПА для наблюдения - Endura - Aquabotix">
            <a:extLst>
              <a:ext uri="{FF2B5EF4-FFF2-40B4-BE49-F238E27FC236}">
                <a16:creationId xmlns:a16="http://schemas.microsoft.com/office/drawing/2014/main" id="{370103B9-780B-F27B-4345-56C3EBA1C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413" y="4782756"/>
            <a:ext cx="2183757" cy="1632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5D9C3-E57A-B693-1B2C-BE326D0D8CA8}"/>
              </a:ext>
            </a:extLst>
          </p:cNvPr>
          <p:cNvSpPr txBox="1"/>
          <p:nvPr/>
        </p:nvSpPr>
        <p:spPr>
          <a:xfrm>
            <a:off x="6624577" y="6508830"/>
            <a:ext cx="20969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Blueye Robotics PowerDolphin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4D548-7B48-22B5-929B-1CEF1EDDDD94}"/>
              </a:ext>
            </a:extLst>
          </p:cNvPr>
          <p:cNvSpPr txBox="1"/>
          <p:nvPr/>
        </p:nvSpPr>
        <p:spPr>
          <a:xfrm>
            <a:off x="10029463" y="6508830"/>
            <a:ext cx="13253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Aquabotix Endura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5072d593_0_53"/>
          <p:cNvSpPr txBox="1"/>
          <p:nvPr/>
        </p:nvSpPr>
        <p:spPr>
          <a:xfrm>
            <a:off x="3860800" y="293827"/>
            <a:ext cx="44703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Google Shape;317;g10d5072d593_0_53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Анализ конкурентов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Google Shape;318;g10d5072d593_0_53"/>
          <p:cNvSpPr/>
          <p:nvPr/>
        </p:nvSpPr>
        <p:spPr>
          <a:xfrm>
            <a:off x="328907" y="1587175"/>
            <a:ext cx="11536200" cy="476917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319" name="Google Shape;319;g10d5072d593_0_53"/>
          <p:cNvGraphicFramePr/>
          <p:nvPr>
            <p:extLst>
              <p:ext uri="{D42A27DB-BD31-4B8C-83A1-F6EECF244321}">
                <p14:modId xmlns:p14="http://schemas.microsoft.com/office/powerpoint/2010/main" val="1806864388"/>
              </p:ext>
            </p:extLst>
          </p:nvPr>
        </p:nvGraphicFramePr>
        <p:xfrm>
          <a:off x="409650" y="1678001"/>
          <a:ext cx="11373075" cy="3613504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3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lt1"/>
                          </a:solidFill>
                        </a:rPr>
                        <a:t>№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Название/ссылка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Прямой/косвенный аналог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Ценовое соотношение продукта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Преимущества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Недостатки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Какие удачные идеи можно заимствовать?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Blueye Robotics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PowerDolphin</a:t>
                      </a:r>
                      <a:endParaRPr dirty="0" err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От 5600$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Система управления судном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Aquabotix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Endura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От 4000</a:t>
                      </a:r>
                      <a:r>
                        <a:rPr lang="ru-RU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€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Малая автономность и 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OpenROV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Trident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Косвенный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1200$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Легкость и 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Нельзя устанавливать дополнительные модули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Корпус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85C952-2361-A142-8602-524346C73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5072d593_0_68"/>
          <p:cNvSpPr txBox="1"/>
          <p:nvPr/>
        </p:nvSpPr>
        <p:spPr>
          <a:xfrm>
            <a:off x="3438144" y="292100"/>
            <a:ext cx="51755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– для </a:t>
            </a:r>
            <a:r>
              <a:rPr lang="en-US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</a:t>
            </a: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Google Shape;331;g10d5072d593_0_68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Составление продуктового видения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g10d5072d593_0_68"/>
          <p:cNvSpPr/>
          <p:nvPr/>
        </p:nvSpPr>
        <p:spPr>
          <a:xfrm>
            <a:off x="2459800" y="1562775"/>
            <a:ext cx="7504800" cy="4915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33" name="Google Shape;333;g10d5072d593_0_68"/>
          <p:cNvSpPr txBox="1"/>
          <p:nvPr/>
        </p:nvSpPr>
        <p:spPr>
          <a:xfrm>
            <a:off x="2459800" y="2758650"/>
            <a:ext cx="7504800" cy="229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07916"/>
              </a:lnSpc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Для                             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ученых</a:t>
            </a: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endParaRPr sz="1500" dirty="0">
              <a:solidFill>
                <a:srgbClr val="5260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который                    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изучают океан</a:t>
            </a: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500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наш                            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дрон</a:t>
            </a:r>
            <a:endParaRPr sz="1500" b="1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будет                         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помогать изучать дно океана и воду на различной глубине</a:t>
            </a: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endParaRPr sz="1500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и в отличие от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         конкурентов </a:t>
            </a:r>
            <a:endParaRPr sz="1500" b="1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будет            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             дешевым и модульным</a:t>
            </a:r>
            <a:endParaRPr lang="ru-RU" sz="1500" b="1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B9ECD7-F8C3-C142-A072-8DC562C66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388</Words>
  <Application>Microsoft Office PowerPoint</Application>
  <PresentationFormat>Широкоэкранный</PresentationFormat>
  <Paragraphs>66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Nadezhda Tsvetkova SPbSTU</dc:creator>
  <cp:keywords/>
  <dc:description/>
  <cp:lastModifiedBy>Auditorium 305</cp:lastModifiedBy>
  <cp:revision>204</cp:revision>
  <dcterms:created xsi:type="dcterms:W3CDTF">2021-01-21T19:23:47Z</dcterms:created>
  <dcterms:modified xsi:type="dcterms:W3CDTF">2024-02-25T13:22:42Z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Издатель">
    <vt:lpwstr>Цветкова НА</vt:lpwstr>
  </property>
</Properties>
</file>