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335" r:id="rId2"/>
    <p:sldId id="357" r:id="rId3"/>
    <p:sldId id="356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58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35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ya Georgieva" initials="AG" lastIdx="15" clrIdx="0">
    <p:extLst>
      <p:ext uri="{19B8F6BF-5375-455C-9EA6-DF929625EA0E}">
        <p15:presenceInfo xmlns:p15="http://schemas.microsoft.com/office/powerpoint/2012/main" userId="S-1-5-21-239875337-4187812437-941522809-1392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7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2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B08E2B-E143-48A0-851B-749BC0A49ECB}" type="datetimeFigureOut">
              <a:rPr lang="en-US" smtClean="0"/>
              <a:pPr/>
              <a:t>5/22/2013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118E0-41BB-4AA7-A959-EC463FF25E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98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118E0-41BB-4AA7-A959-EC463FF25E4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695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r>
              <a:rPr lang="en-US" baseline="0" dirty="0" smtClean="0"/>
              <a:t> from the course?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50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r>
              <a:rPr lang="en-US" baseline="0" dirty="0" smtClean="0"/>
              <a:t> from the course?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50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r>
              <a:rPr lang="en-US" baseline="0" dirty="0" smtClean="0"/>
              <a:t> from the course?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50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r>
              <a:rPr lang="en-US" baseline="0" dirty="0" smtClean="0"/>
              <a:t> from the course?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541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r>
              <a:rPr lang="en-US" baseline="0" dirty="0" smtClean="0"/>
              <a:t> from the course?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508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r>
              <a:rPr lang="en-US" baseline="0" dirty="0" smtClean="0"/>
              <a:t> from the course?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508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r>
              <a:rPr lang="en-US" baseline="0" dirty="0" smtClean="0"/>
              <a:t> from the course?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508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r>
              <a:rPr lang="en-US" baseline="0" dirty="0" smtClean="0"/>
              <a:t> from the course?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508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r>
              <a:rPr lang="en-US" baseline="0" dirty="0" smtClean="0"/>
              <a:t> from the course?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508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r>
              <a:rPr lang="en-US" baseline="0" dirty="0" smtClean="0"/>
              <a:t> from the course?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50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r>
              <a:rPr lang="en-US" baseline="0" dirty="0" smtClean="0"/>
              <a:t> from the course?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7326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r>
              <a:rPr lang="en-US" baseline="0" dirty="0" smtClean="0"/>
              <a:t> from the course?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50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r>
              <a:rPr lang="en-US" baseline="0" dirty="0" smtClean="0"/>
              <a:t> from the course?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895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r>
              <a:rPr lang="en-US" baseline="0" dirty="0" smtClean="0"/>
              <a:t> from the course?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50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r>
              <a:rPr lang="en-US" baseline="0" dirty="0" smtClean="0"/>
              <a:t> from the course?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50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r>
              <a:rPr lang="en-US" baseline="0" dirty="0" smtClean="0"/>
              <a:t> from the course?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50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r>
              <a:rPr lang="en-US" baseline="0" dirty="0" smtClean="0"/>
              <a:t> from the course?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50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r>
              <a:rPr lang="en-US" baseline="0" dirty="0" smtClean="0"/>
              <a:t> from the course?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50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r>
              <a:rPr lang="en-US" baseline="0" dirty="0" smtClean="0"/>
              <a:t> from the course?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50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984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55666FFB-C643-4C50-8E91-4E7483914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52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55666FFB-C643-4C50-8E91-4E7483914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02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782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256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431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9946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student-courses/quality-assurance/qa-and-test-automat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3100" y="3122811"/>
            <a:ext cx="8229600" cy="711200"/>
          </a:xfrm>
        </p:spPr>
        <p:txBody>
          <a:bodyPr/>
          <a:lstStyle/>
          <a:p>
            <a:r>
              <a:rPr lang="en-US" dirty="0" smtClean="0"/>
              <a:t>Do not report such bugs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/>
        </p:nvSpPr>
        <p:spPr>
          <a:xfrm>
            <a:off x="3752166" y="6224899"/>
            <a:ext cx="2191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3"/>
              </a:rPr>
              <a:t>Telerik QA Academy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/>
        </p:nvSpPr>
        <p:spPr>
          <a:xfrm>
            <a:off x="469900" y="5084802"/>
            <a:ext cx="3352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9088" lvl="1" indent="-319088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dirty="0" smtClean="0">
                <a:latin typeface="Corbel" pitchFamily="34" charset="0"/>
              </a:rPr>
              <a:t> 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6" name="Text Placeholder 8"/>
          <p:cNvSpPr>
            <a:spLocks noGrp="1"/>
          </p:cNvSpPr>
          <p:nvPr/>
        </p:nvSpPr>
        <p:spPr>
          <a:xfrm>
            <a:off x="6527800" y="4399917"/>
            <a:ext cx="2463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Dimo Mitev</a:t>
            </a:r>
          </a:p>
        </p:txBody>
      </p:sp>
      <p:sp>
        <p:nvSpPr>
          <p:cNvPr id="7" name="Text Placeholder 11"/>
          <p:cNvSpPr>
            <a:spLocks noGrp="1"/>
          </p:cNvSpPr>
          <p:nvPr/>
        </p:nvSpPr>
        <p:spPr>
          <a:xfrm>
            <a:off x="4572000" y="4857117"/>
            <a:ext cx="44196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Senior QA Engineer, Team Lead</a:t>
            </a:r>
          </a:p>
        </p:txBody>
      </p:sp>
      <p:sp>
        <p:nvSpPr>
          <p:cNvPr id="8" name="Text Placeholder 12"/>
          <p:cNvSpPr>
            <a:spLocks noGrp="1"/>
          </p:cNvSpPr>
          <p:nvPr/>
        </p:nvSpPr>
        <p:spPr>
          <a:xfrm>
            <a:off x="5651500" y="5233652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noProof="1" smtClean="0"/>
              <a:t>System Integration Team</a:t>
            </a:r>
            <a:endParaRPr lang="en-US" noProof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35049">
            <a:off x="4908548" y="565497"/>
            <a:ext cx="2070100" cy="2310448"/>
          </a:xfrm>
          <a:prstGeom prst="roundRect">
            <a:avLst>
              <a:gd name="adj" fmla="val 8234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08" y="3426943"/>
            <a:ext cx="963560" cy="963560"/>
          </a:xfrm>
          <a:prstGeom prst="roundRect">
            <a:avLst>
              <a:gd name="adj" fmla="val 8234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  <p:sp>
        <p:nvSpPr>
          <p:cNvPr id="10" name="Text Placeholder 8"/>
          <p:cNvSpPr>
            <a:spLocks noGrp="1"/>
          </p:cNvSpPr>
          <p:nvPr/>
        </p:nvSpPr>
        <p:spPr>
          <a:xfrm>
            <a:off x="454152" y="4401979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Lora Borisova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/>
        </p:nvSpPr>
        <p:spPr>
          <a:xfrm>
            <a:off x="466852" y="4859179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QA Engineer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/>
        </p:nvSpPr>
        <p:spPr>
          <a:xfrm>
            <a:off x="466852" y="5235714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Web &amp; Creative Assets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92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Bug Report Example (9)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639" y="1151068"/>
            <a:ext cx="8721762" cy="5554532"/>
          </a:xfr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marL="361950" indent="-361950" algn="ctr">
              <a:lnSpc>
                <a:spcPts val="3600"/>
              </a:lnSpc>
              <a:buNone/>
              <a:tabLst/>
            </a:pPr>
            <a:endParaRPr lang="en-US" dirty="0" smtClean="0"/>
          </a:p>
          <a:p>
            <a:pPr marL="361950" indent="-361950" algn="ctr">
              <a:lnSpc>
                <a:spcPts val="3600"/>
              </a:lnSpc>
              <a:buNone/>
              <a:tabLst/>
            </a:pPr>
            <a:endParaRPr lang="en-US" sz="4400" dirty="0"/>
          </a:p>
          <a:p>
            <a:pPr marL="361950" indent="-361950" algn="ctr">
              <a:lnSpc>
                <a:spcPts val="3600"/>
              </a:lnSpc>
              <a:buNone/>
              <a:tabLst/>
            </a:pPr>
            <a:endParaRPr lang="en-US" dirty="0" smtClean="0"/>
          </a:p>
          <a:p>
            <a:pPr marL="361950" indent="-361950" algn="ctr">
              <a:lnSpc>
                <a:spcPts val="3600"/>
              </a:lnSpc>
              <a:buNone/>
              <a:tabLst/>
            </a:pPr>
            <a:r>
              <a:rPr lang="en-US" dirty="0" smtClean="0"/>
              <a:t> </a:t>
            </a:r>
          </a:p>
          <a:p>
            <a:pPr marL="361950" indent="-361950">
              <a:lnSpc>
                <a:spcPts val="3600"/>
              </a:lnSpc>
              <a:buNone/>
              <a:tabLst/>
            </a:pPr>
            <a:endParaRPr lang="en-US" dirty="0" smtClean="0"/>
          </a:p>
          <a:p>
            <a:pPr marL="361950" indent="-361950">
              <a:lnSpc>
                <a:spcPts val="3600"/>
              </a:lnSpc>
              <a:buNone/>
              <a:tabLst/>
            </a:pP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74" y="1380066"/>
            <a:ext cx="2049691" cy="2049691"/>
          </a:xfrm>
          <a:prstGeom prst="roundRect">
            <a:avLst>
              <a:gd name="adj" fmla="val 8234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09600" y="4060145"/>
            <a:ext cx="7924800" cy="6858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 marL="361950" indent="-361950" algn="ctr">
              <a:lnSpc>
                <a:spcPts val="3600"/>
              </a:lnSpc>
              <a:buNone/>
              <a:tabLst/>
            </a:pPr>
            <a:r>
              <a:rPr lang="en-US" sz="4400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The </a:t>
            </a:r>
            <a:r>
              <a:rPr lang="en-US" sz="4400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"Best One"</a:t>
            </a:r>
            <a:endParaRPr lang="en-US" sz="4400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51677">
            <a:off x="7476066" y="5334000"/>
            <a:ext cx="457200" cy="457200"/>
          </a:xfrm>
          <a:prstGeom prst="roundRect">
            <a:avLst>
              <a:gd name="adj" fmla="val 8234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49097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Bug Report Example (10)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639" y="1151068"/>
            <a:ext cx="8721762" cy="5554532"/>
          </a:xfrm>
        </p:spPr>
        <p:txBody>
          <a:bodyPr/>
          <a:lstStyle/>
          <a:p>
            <a:pPr marL="361950" indent="-361950" algn="ctr">
              <a:lnSpc>
                <a:spcPts val="3600"/>
              </a:lnSpc>
              <a:buNone/>
              <a:tabLst/>
            </a:pPr>
            <a:endParaRPr lang="en-US" dirty="0" smtClean="0"/>
          </a:p>
          <a:p>
            <a:pPr marL="361950" indent="-361950" algn="ctr">
              <a:lnSpc>
                <a:spcPts val="3600"/>
              </a:lnSpc>
              <a:buNone/>
              <a:tabLst/>
            </a:pPr>
            <a:endParaRPr lang="en-US" dirty="0" smtClean="0"/>
          </a:p>
          <a:p>
            <a:pPr marL="361950" indent="-361950" algn="ctr">
              <a:lnSpc>
                <a:spcPts val="3600"/>
              </a:lnSpc>
              <a:buNone/>
              <a:tabLst/>
            </a:pPr>
            <a:r>
              <a:rPr lang="en-US" sz="3600" i="1" dirty="0" smtClean="0"/>
              <a:t>Description: </a:t>
            </a:r>
          </a:p>
          <a:p>
            <a:pPr marL="361950" indent="-361950" algn="ctr">
              <a:lnSpc>
                <a:spcPts val="3600"/>
              </a:lnSpc>
              <a:buNone/>
              <a:tabLst/>
            </a:pPr>
            <a:endParaRPr lang="en-US" dirty="0" smtClean="0"/>
          </a:p>
          <a:p>
            <a:pPr marL="361950" indent="-361950" algn="ctr">
              <a:lnSpc>
                <a:spcPts val="3600"/>
              </a:lnSpc>
              <a:buNone/>
              <a:tabLst/>
            </a:pPr>
            <a:r>
              <a:rPr lang="en-US" dirty="0" smtClean="0"/>
              <a:t> Error message is stupid.</a:t>
            </a:r>
          </a:p>
          <a:p>
            <a:pPr marL="361950" indent="-361950">
              <a:lnSpc>
                <a:spcPts val="3600"/>
              </a:lnSpc>
              <a:buNone/>
              <a:tabLst/>
            </a:pPr>
            <a:endParaRPr lang="en-US" dirty="0" smtClean="0"/>
          </a:p>
          <a:p>
            <a:pPr marL="361950" indent="-361950">
              <a:lnSpc>
                <a:spcPts val="3600"/>
              </a:lnSpc>
              <a:buNone/>
              <a:tabLst/>
            </a:pPr>
            <a:endParaRPr lang="en-US" dirty="0" smtClean="0"/>
          </a:p>
          <a:p>
            <a:pPr marL="361950" indent="-361950">
              <a:lnSpc>
                <a:spcPts val="3600"/>
              </a:lnSpc>
              <a:buNone/>
              <a:tabLst/>
            </a:pP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09865">
            <a:off x="6460066" y="4914900"/>
            <a:ext cx="1219200" cy="12192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49097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Bug Report Example (11)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639" y="1151068"/>
            <a:ext cx="8721762" cy="5554532"/>
          </a:xfrm>
        </p:spPr>
        <p:txBody>
          <a:bodyPr/>
          <a:lstStyle/>
          <a:p>
            <a:pPr marL="361950" indent="-361950" algn="ctr">
              <a:lnSpc>
                <a:spcPts val="3600"/>
              </a:lnSpc>
              <a:buNone/>
              <a:tabLst/>
            </a:pPr>
            <a:endParaRPr lang="en-US" dirty="0" smtClean="0"/>
          </a:p>
          <a:p>
            <a:pPr marL="361950" indent="-361950" algn="ctr">
              <a:lnSpc>
                <a:spcPts val="3600"/>
              </a:lnSpc>
              <a:buNone/>
              <a:tabLst/>
            </a:pPr>
            <a:endParaRPr lang="en-US" dirty="0" smtClean="0"/>
          </a:p>
          <a:p>
            <a:pPr marL="361950" indent="-361950" algn="ctr">
              <a:lnSpc>
                <a:spcPts val="3600"/>
              </a:lnSpc>
              <a:buNone/>
              <a:tabLst/>
            </a:pPr>
            <a:r>
              <a:rPr lang="en-US" sz="3600" i="1" dirty="0" smtClean="0"/>
              <a:t>Expected result: </a:t>
            </a:r>
          </a:p>
          <a:p>
            <a:pPr marL="361950" indent="-361950" algn="ctr">
              <a:lnSpc>
                <a:spcPts val="3600"/>
              </a:lnSpc>
              <a:buNone/>
              <a:tabLst/>
            </a:pPr>
            <a:endParaRPr lang="en-US" dirty="0" smtClean="0"/>
          </a:p>
          <a:p>
            <a:pPr marL="361950" indent="-361950" algn="ctr">
              <a:lnSpc>
                <a:spcPts val="3600"/>
              </a:lnSpc>
              <a:buNone/>
              <a:tabLst/>
            </a:pPr>
            <a:r>
              <a:rPr lang="en-US" dirty="0" smtClean="0"/>
              <a:t> Error message is less stupid.</a:t>
            </a:r>
          </a:p>
          <a:p>
            <a:pPr marL="361950" indent="-361950">
              <a:lnSpc>
                <a:spcPts val="3600"/>
              </a:lnSpc>
              <a:buNone/>
              <a:tabLst/>
            </a:pPr>
            <a:endParaRPr lang="en-US" dirty="0" smtClean="0"/>
          </a:p>
          <a:p>
            <a:pPr marL="361950" indent="-361950">
              <a:lnSpc>
                <a:spcPts val="3600"/>
              </a:lnSpc>
              <a:buNone/>
              <a:tabLst/>
            </a:pPr>
            <a:endParaRPr lang="en-US" dirty="0" smtClean="0"/>
          </a:p>
          <a:p>
            <a:pPr marL="361950" indent="-361950">
              <a:lnSpc>
                <a:spcPts val="3600"/>
              </a:lnSpc>
              <a:buNone/>
              <a:tabLst/>
            </a:pP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60308">
            <a:off x="1913467" y="4699000"/>
            <a:ext cx="1219200" cy="12192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49097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3301" y="142875"/>
            <a:ext cx="5372100" cy="838200"/>
          </a:xfrm>
        </p:spPr>
        <p:txBody>
          <a:bodyPr/>
          <a:lstStyle/>
          <a:p>
            <a:r>
              <a:rPr lang="en-US" dirty="0" smtClean="0"/>
              <a:t>Key points for good bug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639" y="1151068"/>
            <a:ext cx="8721762" cy="5554532"/>
          </a:xfrm>
        </p:spPr>
        <p:txBody>
          <a:bodyPr/>
          <a:lstStyle/>
          <a:p>
            <a:pPr marL="361950" indent="-361950" algn="ctr">
              <a:lnSpc>
                <a:spcPts val="3600"/>
              </a:lnSpc>
              <a:buNone/>
              <a:tabLst/>
            </a:pPr>
            <a:endParaRPr lang="en-US" dirty="0" smtClean="0"/>
          </a:p>
          <a:p>
            <a:pPr marL="361950" indent="-361950" algn="ctr">
              <a:lnSpc>
                <a:spcPts val="3600"/>
              </a:lnSpc>
              <a:buNone/>
              <a:tabLst/>
            </a:pPr>
            <a:endParaRPr lang="en-US" dirty="0" smtClean="0"/>
          </a:p>
          <a:p>
            <a:pPr marL="361950" indent="-361950" algn="ctr">
              <a:lnSpc>
                <a:spcPts val="3600"/>
              </a:lnSpc>
              <a:buNone/>
              <a:tabLst/>
            </a:pPr>
            <a:r>
              <a:rPr lang="en-US" sz="3600" i="1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Clear and succinct title</a:t>
            </a:r>
          </a:p>
          <a:p>
            <a:pPr marL="361950" indent="-361950" algn="ctr">
              <a:lnSpc>
                <a:spcPts val="3600"/>
              </a:lnSpc>
              <a:buNone/>
              <a:tabLst/>
            </a:pPr>
            <a:endParaRPr lang="en-US" dirty="0"/>
          </a:p>
          <a:p>
            <a:pPr lvl="0">
              <a:lnSpc>
                <a:spcPct val="100000"/>
              </a:lnSpc>
              <a:buClr>
                <a:srgbClr val="46A6BD">
                  <a:lumMod val="40000"/>
                  <a:lumOff val="60000"/>
                </a:srgbClr>
              </a:buClr>
            </a:pPr>
            <a:r>
              <a:rPr lang="en-US" dirty="0"/>
              <a:t>Bad: Browser crashed</a:t>
            </a:r>
          </a:p>
          <a:p>
            <a:pPr>
              <a:lnSpc>
                <a:spcPct val="100000"/>
              </a:lnSpc>
              <a:buClr>
                <a:srgbClr val="46A6BD">
                  <a:lumMod val="40000"/>
                  <a:lumOff val="60000"/>
                </a:srgbClr>
              </a:buClr>
            </a:pPr>
            <a:r>
              <a:rPr lang="en-US" dirty="0"/>
              <a:t>Good: Error 404: Page not found when clicking the Export button</a:t>
            </a:r>
          </a:p>
          <a:p>
            <a:pPr marL="361950" indent="-361950">
              <a:lnSpc>
                <a:spcPts val="3600"/>
              </a:lnSpc>
              <a:buNone/>
              <a:tabLst/>
            </a:pPr>
            <a:r>
              <a:rPr lang="en-US" dirty="0" smtClean="0"/>
              <a:t> </a:t>
            </a:r>
          </a:p>
          <a:p>
            <a:pPr marL="361950" indent="-361950">
              <a:lnSpc>
                <a:spcPts val="3600"/>
              </a:lnSpc>
              <a:buNone/>
              <a:tabLst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81" y="1628653"/>
            <a:ext cx="1443986" cy="114239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49735">
            <a:off x="6900333" y="5469468"/>
            <a:ext cx="304800" cy="3048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102895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3301" y="142875"/>
            <a:ext cx="5372100" cy="838200"/>
          </a:xfrm>
        </p:spPr>
        <p:txBody>
          <a:bodyPr/>
          <a:lstStyle/>
          <a:p>
            <a:r>
              <a:rPr lang="en-US" dirty="0" smtClean="0"/>
              <a:t>Key points for good bug report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639" y="1151068"/>
            <a:ext cx="8721762" cy="5554532"/>
          </a:xfrm>
        </p:spPr>
        <p:txBody>
          <a:bodyPr/>
          <a:lstStyle/>
          <a:p>
            <a:pPr marL="361950" indent="-361950" algn="ctr">
              <a:lnSpc>
                <a:spcPts val="3600"/>
              </a:lnSpc>
              <a:buNone/>
              <a:tabLst/>
            </a:pPr>
            <a:endParaRPr lang="en-US" dirty="0" smtClean="0"/>
          </a:p>
          <a:p>
            <a:pPr marL="361950" indent="-361950" algn="ctr">
              <a:lnSpc>
                <a:spcPts val="3600"/>
              </a:lnSpc>
              <a:buNone/>
              <a:tabLst/>
            </a:pPr>
            <a:endParaRPr lang="en-US" dirty="0" smtClean="0"/>
          </a:p>
          <a:p>
            <a:pPr marL="361950" indent="-361950" algn="ctr">
              <a:lnSpc>
                <a:spcPts val="3600"/>
              </a:lnSpc>
              <a:buNone/>
              <a:tabLst/>
            </a:pPr>
            <a:r>
              <a:rPr lang="en-US" sz="3600" i="1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Is it Reproducible?</a:t>
            </a:r>
          </a:p>
          <a:p>
            <a:pPr marL="361950" indent="-361950" algn="ctr">
              <a:lnSpc>
                <a:spcPts val="3600"/>
              </a:lnSpc>
              <a:buNone/>
              <a:tabLst/>
            </a:pPr>
            <a:endParaRPr lang="en-US" dirty="0" smtClean="0"/>
          </a:p>
          <a:p>
            <a:pPr lvl="0">
              <a:lnSpc>
                <a:spcPct val="100000"/>
              </a:lnSpc>
              <a:buClr>
                <a:srgbClr val="46A6BD">
                  <a:lumMod val="40000"/>
                  <a:lumOff val="60000"/>
                </a:srgbClr>
              </a:buClr>
            </a:pPr>
            <a:r>
              <a:rPr lang="en-US" dirty="0"/>
              <a:t>Bad: Leave it blank</a:t>
            </a:r>
          </a:p>
          <a:p>
            <a:pPr>
              <a:lnSpc>
                <a:spcPct val="100000"/>
              </a:lnSpc>
              <a:buClr>
                <a:srgbClr val="46A6BD">
                  <a:lumMod val="40000"/>
                  <a:lumOff val="60000"/>
                </a:srgbClr>
              </a:buClr>
            </a:pPr>
            <a:r>
              <a:rPr lang="en-US" dirty="0"/>
              <a:t>Good: </a:t>
            </a:r>
            <a:r>
              <a:rPr lang="en-US" dirty="0" smtClean="0"/>
              <a:t>"Every time</a:t>
            </a:r>
            <a:r>
              <a:rPr lang="en-US" dirty="0"/>
              <a:t>", "</a:t>
            </a:r>
            <a:r>
              <a:rPr lang="en-US" dirty="0" smtClean="0"/>
              <a:t>Occasionally</a:t>
            </a:r>
            <a:r>
              <a:rPr lang="en-US" dirty="0"/>
              <a:t>", "Unable to Reproduce"</a:t>
            </a:r>
          </a:p>
          <a:p>
            <a:pPr marL="361950" indent="-361950">
              <a:lnSpc>
                <a:spcPts val="3600"/>
              </a:lnSpc>
              <a:buNone/>
              <a:tabLst/>
            </a:pPr>
            <a:r>
              <a:rPr lang="en-US" dirty="0" smtClean="0"/>
              <a:t> </a:t>
            </a:r>
          </a:p>
          <a:p>
            <a:pPr marL="361950" indent="-361950">
              <a:lnSpc>
                <a:spcPts val="3600"/>
              </a:lnSpc>
              <a:buNone/>
              <a:tabLst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679" y="5025495"/>
            <a:ext cx="1213196" cy="1231371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21887">
            <a:off x="1261535" y="1972733"/>
            <a:ext cx="304800" cy="3048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49097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1" y="123825"/>
            <a:ext cx="5029200" cy="838200"/>
          </a:xfrm>
        </p:spPr>
        <p:txBody>
          <a:bodyPr/>
          <a:lstStyle/>
          <a:p>
            <a:r>
              <a:rPr lang="en-US" dirty="0" smtClean="0"/>
              <a:t>Key points for good bug report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639" y="1151068"/>
            <a:ext cx="8721762" cy="5554532"/>
          </a:xfrm>
        </p:spPr>
        <p:txBody>
          <a:bodyPr/>
          <a:lstStyle/>
          <a:p>
            <a:pPr marL="361950" indent="-361950" algn="ctr">
              <a:lnSpc>
                <a:spcPts val="3600"/>
              </a:lnSpc>
              <a:buNone/>
              <a:tabLst/>
            </a:pPr>
            <a:endParaRPr lang="en-US" dirty="0" smtClean="0"/>
          </a:p>
          <a:p>
            <a:pPr marL="361950" indent="-361950" algn="ctr">
              <a:lnSpc>
                <a:spcPts val="3600"/>
              </a:lnSpc>
              <a:buNone/>
              <a:tabLst/>
            </a:pPr>
            <a:endParaRPr lang="en-US" dirty="0" smtClean="0"/>
          </a:p>
          <a:p>
            <a:pPr marL="361950" indent="-361950" algn="ctr">
              <a:lnSpc>
                <a:spcPts val="3600"/>
              </a:lnSpc>
              <a:buNone/>
              <a:tabLst/>
            </a:pPr>
            <a:r>
              <a:rPr lang="en-US" sz="3600" i="1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Description</a:t>
            </a:r>
          </a:p>
          <a:p>
            <a:pPr marL="361950" indent="-361950" algn="ctr">
              <a:lnSpc>
                <a:spcPts val="3600"/>
              </a:lnSpc>
              <a:buNone/>
              <a:tabLst/>
            </a:pPr>
            <a:endParaRPr lang="en-US" i="1" dirty="0" smtClean="0"/>
          </a:p>
          <a:p>
            <a:pPr lvl="0">
              <a:lnSpc>
                <a:spcPct val="100000"/>
              </a:lnSpc>
              <a:buClr>
                <a:srgbClr val="46A6BD">
                  <a:lumMod val="40000"/>
                  <a:lumOff val="60000"/>
                </a:srgbClr>
              </a:buClr>
            </a:pPr>
            <a:r>
              <a:rPr lang="en-US" dirty="0"/>
              <a:t>Summary – short </a:t>
            </a:r>
            <a:r>
              <a:rPr lang="en-US" dirty="0" smtClean="0"/>
              <a:t>overview</a:t>
            </a:r>
            <a:endParaRPr lang="en-US" dirty="0"/>
          </a:p>
          <a:p>
            <a:pPr>
              <a:lnSpc>
                <a:spcPct val="100000"/>
              </a:lnSpc>
              <a:buClr>
                <a:srgbClr val="46A6BD">
                  <a:lumMod val="40000"/>
                  <a:lumOff val="60000"/>
                </a:srgbClr>
              </a:buClr>
            </a:pPr>
            <a:r>
              <a:rPr lang="en-US" dirty="0"/>
              <a:t>What happened – step by step</a:t>
            </a:r>
          </a:p>
          <a:p>
            <a:pPr marL="361950" indent="-361950">
              <a:lnSpc>
                <a:spcPts val="3600"/>
              </a:lnSpc>
              <a:buNone/>
              <a:tabLst/>
            </a:pPr>
            <a:endParaRPr lang="en-US" dirty="0" smtClean="0"/>
          </a:p>
          <a:p>
            <a:pPr marL="361950" indent="-361950">
              <a:lnSpc>
                <a:spcPts val="3600"/>
              </a:lnSpc>
              <a:buNone/>
              <a:tabLst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1651">
            <a:off x="6794501" y="4549246"/>
            <a:ext cx="1464733" cy="1464733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52856">
            <a:off x="1193802" y="1998134"/>
            <a:ext cx="457200" cy="4572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49097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639" y="1151068"/>
            <a:ext cx="8721762" cy="5554532"/>
          </a:xfrm>
        </p:spPr>
        <p:txBody>
          <a:bodyPr/>
          <a:lstStyle/>
          <a:p>
            <a:pPr marL="361950" indent="-361950" algn="ctr">
              <a:lnSpc>
                <a:spcPts val="3600"/>
              </a:lnSpc>
              <a:buNone/>
              <a:tabLst/>
            </a:pPr>
            <a:endParaRPr lang="en-US" dirty="0" smtClean="0"/>
          </a:p>
          <a:p>
            <a:pPr marL="361950" indent="-361950" algn="ctr">
              <a:lnSpc>
                <a:spcPts val="3600"/>
              </a:lnSpc>
              <a:buNone/>
              <a:tabLst/>
            </a:pPr>
            <a:endParaRPr lang="en-US" dirty="0" smtClean="0"/>
          </a:p>
          <a:p>
            <a:pPr marL="361950" indent="-361950" algn="ctr">
              <a:lnSpc>
                <a:spcPts val="3600"/>
              </a:lnSpc>
              <a:buNone/>
              <a:tabLst/>
            </a:pPr>
            <a:r>
              <a:rPr lang="en-US" sz="3600" i="1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Supporting information?</a:t>
            </a:r>
          </a:p>
          <a:p>
            <a:pPr marL="361950" indent="-361950" algn="ctr">
              <a:lnSpc>
                <a:spcPts val="3600"/>
              </a:lnSpc>
              <a:buNone/>
              <a:tabLst/>
            </a:pPr>
            <a:endParaRPr lang="en-US" dirty="0" smtClean="0"/>
          </a:p>
          <a:p>
            <a:pPr lvl="0">
              <a:lnSpc>
                <a:spcPct val="100000"/>
              </a:lnSpc>
              <a:buClr>
                <a:srgbClr val="46A6BD">
                  <a:lumMod val="40000"/>
                  <a:lumOff val="60000"/>
                </a:srgbClr>
              </a:buClr>
            </a:pPr>
            <a:r>
              <a:rPr lang="en-US" dirty="0"/>
              <a:t>Bad: Leave it blank</a:t>
            </a:r>
          </a:p>
          <a:p>
            <a:pPr>
              <a:lnSpc>
                <a:spcPct val="100000"/>
              </a:lnSpc>
              <a:buClr>
                <a:srgbClr val="46A6BD">
                  <a:lumMod val="40000"/>
                  <a:lumOff val="60000"/>
                </a:srgbClr>
              </a:buClr>
            </a:pPr>
            <a:r>
              <a:rPr lang="en-US" dirty="0"/>
              <a:t>Good: "This error happens for all event records that are fees, but works for event records that are campaigns"</a:t>
            </a:r>
          </a:p>
          <a:p>
            <a:pPr marL="361950" indent="-361950">
              <a:lnSpc>
                <a:spcPts val="3600"/>
              </a:lnSpc>
              <a:buNone/>
              <a:tabLst/>
            </a:pPr>
            <a:r>
              <a:rPr lang="en-US" dirty="0" smtClean="0"/>
              <a:t> </a:t>
            </a:r>
          </a:p>
          <a:p>
            <a:pPr marL="361950" indent="-361950">
              <a:lnSpc>
                <a:spcPts val="3600"/>
              </a:lnSpc>
              <a:buNone/>
              <a:tabLst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86201" y="123825"/>
            <a:ext cx="5029200" cy="838200"/>
          </a:xfrm>
        </p:spPr>
        <p:txBody>
          <a:bodyPr/>
          <a:lstStyle/>
          <a:p>
            <a:r>
              <a:rPr lang="en-US" dirty="0" smtClean="0"/>
              <a:t>Key points for good bug report (4)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16293">
            <a:off x="1325406" y="1679972"/>
            <a:ext cx="362931" cy="362931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49097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639" y="1151068"/>
            <a:ext cx="8721762" cy="5554532"/>
          </a:xfrm>
        </p:spPr>
        <p:txBody>
          <a:bodyPr/>
          <a:lstStyle/>
          <a:p>
            <a:pPr marL="361950" indent="-361950" algn="ctr">
              <a:lnSpc>
                <a:spcPts val="3600"/>
              </a:lnSpc>
              <a:buNone/>
              <a:tabLst/>
            </a:pPr>
            <a:endParaRPr lang="en-US" dirty="0" smtClean="0"/>
          </a:p>
          <a:p>
            <a:pPr marL="361950" indent="-361950" algn="ctr">
              <a:lnSpc>
                <a:spcPts val="3600"/>
              </a:lnSpc>
              <a:buNone/>
              <a:tabLst/>
            </a:pPr>
            <a:endParaRPr lang="en-US" dirty="0" smtClean="0"/>
          </a:p>
          <a:p>
            <a:pPr marL="361950" indent="-361950" algn="ctr">
              <a:lnSpc>
                <a:spcPts val="3600"/>
              </a:lnSpc>
              <a:buNone/>
              <a:tabLst/>
            </a:pPr>
            <a:r>
              <a:rPr lang="en-US" sz="3600" i="1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Actual results?</a:t>
            </a:r>
          </a:p>
          <a:p>
            <a:pPr marL="361950" indent="-361950" algn="ctr">
              <a:lnSpc>
                <a:spcPts val="3600"/>
              </a:lnSpc>
              <a:buNone/>
              <a:tabLst/>
            </a:pPr>
            <a:endParaRPr lang="en-US" dirty="0" smtClean="0"/>
          </a:p>
          <a:p>
            <a:pPr lvl="0">
              <a:lnSpc>
                <a:spcPct val="100000"/>
              </a:lnSpc>
              <a:buClr>
                <a:srgbClr val="46A6BD">
                  <a:lumMod val="40000"/>
                  <a:lumOff val="60000"/>
                </a:srgbClr>
              </a:buClr>
            </a:pPr>
            <a:r>
              <a:rPr lang="en-US" dirty="0"/>
              <a:t>Bad: "It did not work"</a:t>
            </a:r>
          </a:p>
          <a:p>
            <a:pPr>
              <a:lnSpc>
                <a:spcPct val="100000"/>
              </a:lnSpc>
              <a:buClr>
                <a:srgbClr val="46A6BD">
                  <a:lumMod val="40000"/>
                  <a:lumOff val="60000"/>
                </a:srgbClr>
              </a:buClr>
            </a:pPr>
            <a:r>
              <a:rPr lang="en-US" dirty="0"/>
              <a:t>Good: "Error 404: Access denied"</a:t>
            </a:r>
          </a:p>
          <a:p>
            <a:pPr marL="361950" indent="-361950">
              <a:lnSpc>
                <a:spcPts val="3600"/>
              </a:lnSpc>
              <a:buNone/>
              <a:tabLst/>
            </a:pPr>
            <a:r>
              <a:rPr lang="en-US" dirty="0" smtClean="0"/>
              <a:t> </a:t>
            </a:r>
          </a:p>
          <a:p>
            <a:pPr marL="361950" indent="-361950">
              <a:lnSpc>
                <a:spcPts val="3600"/>
              </a:lnSpc>
              <a:buNone/>
              <a:tabLst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86201" y="123825"/>
            <a:ext cx="5029200" cy="838200"/>
          </a:xfrm>
        </p:spPr>
        <p:txBody>
          <a:bodyPr/>
          <a:lstStyle/>
          <a:p>
            <a:r>
              <a:rPr lang="en-US" dirty="0" smtClean="0"/>
              <a:t>Key points for good bug report (5)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96923">
            <a:off x="6796129" y="2462369"/>
            <a:ext cx="1219200" cy="12192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49097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639" y="1151068"/>
            <a:ext cx="8721762" cy="5554532"/>
          </a:xfrm>
        </p:spPr>
        <p:txBody>
          <a:bodyPr/>
          <a:lstStyle/>
          <a:p>
            <a:pPr marL="361950" indent="-361950" algn="ctr">
              <a:lnSpc>
                <a:spcPts val="3600"/>
              </a:lnSpc>
              <a:buNone/>
              <a:tabLst/>
            </a:pPr>
            <a:endParaRPr lang="en-US" dirty="0" smtClean="0"/>
          </a:p>
          <a:p>
            <a:pPr marL="361950" indent="-361950" algn="ctr">
              <a:lnSpc>
                <a:spcPts val="3600"/>
              </a:lnSpc>
              <a:buNone/>
              <a:tabLst/>
            </a:pPr>
            <a:endParaRPr lang="en-US" dirty="0" smtClean="0"/>
          </a:p>
          <a:p>
            <a:pPr marL="361950" indent="-361950" algn="ctr">
              <a:lnSpc>
                <a:spcPts val="3600"/>
              </a:lnSpc>
              <a:buNone/>
              <a:tabLst/>
            </a:pPr>
            <a:r>
              <a:rPr lang="en-US" sz="3600" i="1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Expected results?</a:t>
            </a:r>
          </a:p>
          <a:p>
            <a:pPr marL="361950" indent="-361950" algn="ctr">
              <a:lnSpc>
                <a:spcPts val="3600"/>
              </a:lnSpc>
              <a:buNone/>
              <a:tabLst/>
            </a:pPr>
            <a:endParaRPr lang="en-US" dirty="0" smtClean="0"/>
          </a:p>
          <a:p>
            <a:pPr lvl="0">
              <a:lnSpc>
                <a:spcPct val="100000"/>
              </a:lnSpc>
              <a:buClr>
                <a:srgbClr val="46A6BD">
                  <a:lumMod val="40000"/>
                  <a:lumOff val="60000"/>
                </a:srgbClr>
              </a:buClr>
            </a:pPr>
            <a:r>
              <a:rPr lang="en-US" dirty="0" smtClean="0"/>
              <a:t>Bad: </a:t>
            </a:r>
            <a:r>
              <a:rPr lang="en-US" dirty="0"/>
              <a:t>"I expected it to work"</a:t>
            </a:r>
          </a:p>
          <a:p>
            <a:pPr>
              <a:lnSpc>
                <a:spcPct val="100000"/>
              </a:lnSpc>
              <a:buClr>
                <a:srgbClr val="46A6BD">
                  <a:lumMod val="40000"/>
                  <a:lumOff val="60000"/>
                </a:srgbClr>
              </a:buClr>
            </a:pPr>
            <a:r>
              <a:rPr lang="en-US" dirty="0" smtClean="0"/>
              <a:t>Good: </a:t>
            </a:r>
            <a:r>
              <a:rPr lang="en-US" dirty="0"/>
              <a:t>"I expected to see a popup after clicking the Run button"</a:t>
            </a:r>
          </a:p>
          <a:p>
            <a:pPr marL="361950" indent="-361950">
              <a:lnSpc>
                <a:spcPts val="3600"/>
              </a:lnSpc>
              <a:buNone/>
              <a:tabLst/>
            </a:pP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86201" y="123825"/>
            <a:ext cx="5029200" cy="838200"/>
          </a:xfrm>
        </p:spPr>
        <p:txBody>
          <a:bodyPr/>
          <a:lstStyle/>
          <a:p>
            <a:r>
              <a:rPr lang="en-US" dirty="0" smtClean="0"/>
              <a:t>Key points for good bug report (6)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10229">
            <a:off x="855134" y="1464732"/>
            <a:ext cx="1219200" cy="12192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49097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639" y="1151068"/>
            <a:ext cx="8721762" cy="5554532"/>
          </a:xfrm>
        </p:spPr>
        <p:txBody>
          <a:bodyPr/>
          <a:lstStyle/>
          <a:p>
            <a:pPr marL="361950" indent="-361950" algn="ctr">
              <a:lnSpc>
                <a:spcPts val="3600"/>
              </a:lnSpc>
              <a:buNone/>
              <a:tabLst/>
            </a:pPr>
            <a:endParaRPr lang="en-US" dirty="0" smtClean="0"/>
          </a:p>
          <a:p>
            <a:pPr marL="361950" indent="-361950" algn="ctr">
              <a:lnSpc>
                <a:spcPts val="3600"/>
              </a:lnSpc>
              <a:buNone/>
              <a:tabLst/>
            </a:pPr>
            <a:endParaRPr lang="en-US" dirty="0" smtClean="0"/>
          </a:p>
          <a:p>
            <a:pPr marL="361950" indent="-361950" algn="ctr">
              <a:lnSpc>
                <a:spcPts val="3600"/>
              </a:lnSpc>
              <a:buNone/>
              <a:tabLst/>
            </a:pPr>
            <a:r>
              <a:rPr lang="en-US" sz="3600" i="1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Platform</a:t>
            </a:r>
          </a:p>
          <a:p>
            <a:pPr marL="361950" indent="-361950" algn="ctr">
              <a:lnSpc>
                <a:spcPts val="3600"/>
              </a:lnSpc>
              <a:buNone/>
              <a:tabLst/>
            </a:pPr>
            <a:endParaRPr lang="en-US" dirty="0" smtClean="0"/>
          </a:p>
          <a:p>
            <a:pPr lvl="0">
              <a:lnSpc>
                <a:spcPct val="100000"/>
              </a:lnSpc>
              <a:buClr>
                <a:srgbClr val="46A6BD">
                  <a:lumMod val="40000"/>
                  <a:lumOff val="60000"/>
                </a:srgbClr>
              </a:buClr>
            </a:pPr>
            <a:r>
              <a:rPr lang="en-US" dirty="0"/>
              <a:t>Bad: "</a:t>
            </a:r>
            <a:r>
              <a:rPr lang="en-US" dirty="0" smtClean="0"/>
              <a:t>Windows</a:t>
            </a:r>
            <a:r>
              <a:rPr lang="en-US" dirty="0"/>
              <a:t>"</a:t>
            </a:r>
          </a:p>
          <a:p>
            <a:pPr>
              <a:lnSpc>
                <a:spcPct val="100000"/>
              </a:lnSpc>
              <a:buClr>
                <a:srgbClr val="46A6BD">
                  <a:lumMod val="40000"/>
                  <a:lumOff val="60000"/>
                </a:srgbClr>
              </a:buClr>
            </a:pPr>
            <a:r>
              <a:rPr lang="en-US" dirty="0"/>
              <a:t>Good: "</a:t>
            </a:r>
            <a:r>
              <a:rPr lang="en-US" dirty="0" smtClean="0"/>
              <a:t>Windows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dirty="0"/>
              <a:t>, Google Chrome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20.0.1132.47</a:t>
            </a:r>
            <a:r>
              <a:rPr lang="en-US" dirty="0" smtClean="0"/>
              <a:t>m</a:t>
            </a:r>
            <a:r>
              <a:rPr lang="en-US" dirty="0"/>
              <a:t>"</a:t>
            </a:r>
          </a:p>
          <a:p>
            <a:pPr marL="361950" indent="-361950">
              <a:lnSpc>
                <a:spcPts val="3600"/>
              </a:lnSpc>
              <a:buNone/>
              <a:tabLst/>
            </a:pPr>
            <a:r>
              <a:rPr lang="en-US" dirty="0" smtClean="0"/>
              <a:t> </a:t>
            </a:r>
          </a:p>
          <a:p>
            <a:pPr marL="361950" indent="-361950">
              <a:lnSpc>
                <a:spcPts val="3600"/>
              </a:lnSpc>
              <a:buNone/>
              <a:tabLst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86201" y="123825"/>
            <a:ext cx="5029200" cy="838200"/>
          </a:xfrm>
        </p:spPr>
        <p:txBody>
          <a:bodyPr/>
          <a:lstStyle/>
          <a:p>
            <a:r>
              <a:rPr lang="en-US" dirty="0" smtClean="0"/>
              <a:t>Key points for good bug report (7)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1" y="3073400"/>
            <a:ext cx="1286932" cy="1286932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87312">
            <a:off x="1439334" y="1481668"/>
            <a:ext cx="457200" cy="4572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49097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Bug Report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639" y="1151068"/>
            <a:ext cx="8721762" cy="5554532"/>
          </a:xfrm>
        </p:spPr>
        <p:txBody>
          <a:bodyPr/>
          <a:lstStyle/>
          <a:p>
            <a:pPr lvl="0">
              <a:lnSpc>
                <a:spcPct val="100000"/>
              </a:lnSpc>
              <a:buClr>
                <a:srgbClr val="46A6BD">
                  <a:lumMod val="40000"/>
                  <a:lumOff val="60000"/>
                </a:srgbClr>
              </a:buClr>
            </a:pPr>
            <a:r>
              <a:rPr lang="en-US" dirty="0"/>
              <a:t>Vague ones which just report the symptom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"I just clicked and it crashes"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168" y="3928334"/>
            <a:ext cx="4200525" cy="1724025"/>
          </a:xfrm>
          <a:prstGeom prst="roundRect">
            <a:avLst>
              <a:gd name="adj" fmla="val 8234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73281">
            <a:off x="1007533" y="5960533"/>
            <a:ext cx="304800" cy="304800"/>
          </a:xfrm>
          <a:prstGeom prst="roundRect">
            <a:avLst>
              <a:gd name="adj" fmla="val 8234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303028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639" y="1151068"/>
            <a:ext cx="8721762" cy="5554532"/>
          </a:xfrm>
        </p:spPr>
        <p:txBody>
          <a:bodyPr/>
          <a:lstStyle/>
          <a:p>
            <a:pPr marL="361950" indent="-361950" algn="ctr">
              <a:lnSpc>
                <a:spcPts val="3600"/>
              </a:lnSpc>
              <a:buNone/>
              <a:tabLst/>
            </a:pPr>
            <a:endParaRPr lang="en-US" dirty="0" smtClean="0"/>
          </a:p>
          <a:p>
            <a:pPr marL="361950" indent="-361950" algn="ctr">
              <a:lnSpc>
                <a:spcPts val="3600"/>
              </a:lnSpc>
              <a:buNone/>
              <a:tabLst/>
            </a:pPr>
            <a:endParaRPr lang="en-US" dirty="0" smtClean="0"/>
          </a:p>
          <a:p>
            <a:pPr marL="361950" indent="-361950" algn="ctr">
              <a:lnSpc>
                <a:spcPts val="3600"/>
              </a:lnSpc>
              <a:buNone/>
              <a:tabLst/>
            </a:pPr>
            <a:r>
              <a:rPr lang="en-US" sz="3600" i="1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Include the Screenshots/Attachments!!!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86201" y="123825"/>
            <a:ext cx="5029200" cy="838200"/>
          </a:xfrm>
        </p:spPr>
        <p:txBody>
          <a:bodyPr/>
          <a:lstStyle/>
          <a:p>
            <a:r>
              <a:rPr lang="en-US" dirty="0" smtClean="0"/>
              <a:t>Key points for good bug report (8)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434" y="3758999"/>
            <a:ext cx="1541133" cy="1541133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92237">
            <a:off x="2404534" y="1210733"/>
            <a:ext cx="609600" cy="6096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49097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81200" y="152400"/>
            <a:ext cx="6983413" cy="766763"/>
          </a:xfrm>
          <a:prstGeom prst="rect">
            <a:avLst/>
          </a:prstGeom>
        </p:spPr>
        <p:txBody>
          <a:bodyPr/>
          <a:lstStyle/>
          <a:p>
            <a:pPr lvl="0" algn="r" eaLnBrk="0" hangingPunct="0">
              <a:lnSpc>
                <a:spcPts val="4400"/>
              </a:lnSpc>
              <a:defRPr/>
            </a:pPr>
            <a:r>
              <a:rPr lang="en-US" sz="4000" b="1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rPr>
              <a:t>Do not report such bugs</a:t>
            </a:r>
            <a:endParaRPr kumimoji="0" lang="bg-BG" sz="4000" b="1" i="0" u="none" strike="noStrike" kern="1200" cap="none" spc="0" normalizeH="0" baseline="0" noProof="0" dirty="0">
              <a:ln w="500"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316" y="1130231"/>
            <a:ext cx="1782297" cy="2022544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244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Bug Report Example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639" y="1151068"/>
            <a:ext cx="8721762" cy="5554532"/>
          </a:xfrm>
        </p:spPr>
        <p:txBody>
          <a:bodyPr/>
          <a:lstStyle/>
          <a:p>
            <a:pPr>
              <a:lnSpc>
                <a:spcPct val="100000"/>
              </a:lnSpc>
              <a:buClr>
                <a:srgbClr val="46A6BD">
                  <a:lumMod val="40000"/>
                  <a:lumOff val="60000"/>
                </a:srgbClr>
              </a:buClr>
            </a:pPr>
            <a:r>
              <a:rPr lang="en-US" dirty="0"/>
              <a:t>Ones which just use adjectives instead of numbers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"System is really slow"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13" y="3957638"/>
            <a:ext cx="2466975" cy="1857375"/>
          </a:xfrm>
          <a:prstGeom prst="roundRect">
            <a:avLst>
              <a:gd name="adj" fmla="val 8234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80639">
            <a:off x="715704" y="5045917"/>
            <a:ext cx="1126847" cy="1126847"/>
          </a:xfrm>
          <a:prstGeom prst="roundRect">
            <a:avLst>
              <a:gd name="adj" fmla="val 8234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399347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Bug Report Example(3)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639" y="1151068"/>
            <a:ext cx="8721762" cy="5554532"/>
          </a:xfrm>
        </p:spPr>
        <p:txBody>
          <a:bodyPr/>
          <a:lstStyle/>
          <a:p>
            <a:pPr lvl="0">
              <a:lnSpc>
                <a:spcPct val="100000"/>
              </a:lnSpc>
              <a:buClr>
                <a:srgbClr val="46A6BD">
                  <a:lumMod val="40000"/>
                  <a:lumOff val="60000"/>
                </a:srgbClr>
              </a:buClr>
            </a:pPr>
            <a:r>
              <a:rPr lang="en-US" dirty="0"/>
              <a:t>Lack of legacy behavioral, baseline comparisons </a:t>
            </a:r>
            <a:r>
              <a:rPr lang="en-US" dirty="0" smtClean="0"/>
              <a:t>etc.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"it </a:t>
            </a:r>
            <a:r>
              <a:rPr lang="en-US" dirty="0"/>
              <a:t>used to work </a:t>
            </a:r>
            <a:r>
              <a:rPr lang="en-US" dirty="0" smtClean="0"/>
              <a:t>..."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 "system </a:t>
            </a:r>
            <a:r>
              <a:rPr lang="en-US" dirty="0"/>
              <a:t>is slower ( than</a:t>
            </a:r>
            <a:r>
              <a:rPr lang="en-US" dirty="0" smtClean="0"/>
              <a:t>???)"</a:t>
            </a:r>
            <a:endParaRPr lang="en-US" dirty="0"/>
          </a:p>
          <a:p>
            <a:pPr marL="361950" indent="-361950">
              <a:lnSpc>
                <a:spcPts val="3600"/>
              </a:lnSpc>
              <a:buNone/>
              <a:tabLst/>
            </a:pPr>
            <a:endParaRPr lang="en-US" dirty="0" smtClean="0"/>
          </a:p>
          <a:p>
            <a:pPr marL="361950" indent="-361950">
              <a:lnSpc>
                <a:spcPts val="3600"/>
              </a:lnSpc>
              <a:buNone/>
              <a:tabLst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368" y="4154012"/>
            <a:ext cx="2831264" cy="1910609"/>
          </a:xfrm>
          <a:prstGeom prst="roundRect">
            <a:avLst>
              <a:gd name="adj" fmla="val 8234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32658">
            <a:off x="7152324" y="2286126"/>
            <a:ext cx="865609" cy="852785"/>
          </a:xfrm>
          <a:prstGeom prst="roundRect">
            <a:avLst>
              <a:gd name="adj" fmla="val 8234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49097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Bug Report Example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639" y="1151068"/>
            <a:ext cx="8721762" cy="5554532"/>
          </a:xfrm>
        </p:spPr>
        <p:txBody>
          <a:bodyPr/>
          <a:lstStyle/>
          <a:p>
            <a:pPr lvl="0">
              <a:lnSpc>
                <a:spcPct val="100000"/>
              </a:lnSpc>
              <a:buClr>
                <a:srgbClr val="46A6BD">
                  <a:lumMod val="40000"/>
                  <a:lumOff val="60000"/>
                </a:srgbClr>
              </a:buClr>
            </a:pPr>
            <a:r>
              <a:rPr lang="en-US" dirty="0" smtClean="0"/>
              <a:t>Bugs in which there is no effort to zero in on the root cause. No effort on removing the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255" y="3671759"/>
            <a:ext cx="2724530" cy="1838582"/>
          </a:xfrm>
          <a:prstGeom prst="roundRect">
            <a:avLst>
              <a:gd name="adj" fmla="val 8234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49097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Bug Report Example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639" y="1151068"/>
            <a:ext cx="8721762" cy="5554532"/>
          </a:xfrm>
        </p:spPr>
        <p:txBody>
          <a:bodyPr/>
          <a:lstStyle/>
          <a:p>
            <a:pPr lvl="0">
              <a:lnSpc>
                <a:spcPct val="100000"/>
              </a:lnSpc>
              <a:buClr>
                <a:srgbClr val="46A6BD">
                  <a:lumMod val="40000"/>
                  <a:lumOff val="60000"/>
                </a:srgbClr>
              </a:buClr>
            </a:pPr>
            <a:r>
              <a:rPr lang="en-US" dirty="0"/>
              <a:t>Bugs which do not mention the user </a:t>
            </a:r>
            <a:r>
              <a:rPr lang="en-US" dirty="0" smtClean="0"/>
              <a:t>impact, </a:t>
            </a:r>
            <a:r>
              <a:rPr lang="en-US" dirty="0"/>
              <a:t>yes includes too techie bugs :)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"we </a:t>
            </a:r>
            <a:r>
              <a:rPr lang="en-US" dirty="0"/>
              <a:t>are using uninitialized variables </a:t>
            </a:r>
            <a:r>
              <a:rPr lang="en-US" dirty="0" smtClean="0"/>
              <a:t>here… here… and </a:t>
            </a:r>
            <a:r>
              <a:rPr lang="en-US" dirty="0" smtClean="0"/>
              <a:t>here…"</a:t>
            </a:r>
            <a:endParaRPr lang="en-US" dirty="0"/>
          </a:p>
          <a:p>
            <a:pPr marL="361950" indent="-361950">
              <a:lnSpc>
                <a:spcPts val="3600"/>
              </a:lnSpc>
              <a:buNone/>
              <a:tabLst/>
            </a:pPr>
            <a:endParaRPr lang="en-US" dirty="0" smtClean="0"/>
          </a:p>
          <a:p>
            <a:pPr marL="361950" indent="-361950">
              <a:lnSpc>
                <a:spcPts val="3600"/>
              </a:lnSpc>
              <a:buNone/>
              <a:tabLst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149" y="4267215"/>
            <a:ext cx="1253052" cy="1253052"/>
          </a:xfrm>
          <a:prstGeom prst="roundRect">
            <a:avLst>
              <a:gd name="adj" fmla="val 8234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49097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Bug Report Example 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639" y="1151068"/>
            <a:ext cx="8721762" cy="5554532"/>
          </a:xfrm>
        </p:spPr>
        <p:txBody>
          <a:bodyPr/>
          <a:lstStyle/>
          <a:p>
            <a:pPr lvl="0">
              <a:lnSpc>
                <a:spcPct val="100000"/>
              </a:lnSpc>
              <a:buClr>
                <a:srgbClr val="46A6BD">
                  <a:lumMod val="40000"/>
                  <a:lumOff val="60000"/>
                </a:srgbClr>
              </a:buClr>
            </a:pPr>
            <a:r>
              <a:rPr lang="en-US" dirty="0"/>
              <a:t>Bugs with poor reproducibility information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"happens sometimes"</a:t>
            </a:r>
          </a:p>
          <a:p>
            <a:pPr marL="361950" indent="-361950">
              <a:lnSpc>
                <a:spcPts val="3600"/>
              </a:lnSpc>
              <a:buNone/>
              <a:tabLst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11" b="100000" l="9778" r="89778">
                        <a14:foregroundMark x1="56444" y1="13333" x2="56444" y2="13333"/>
                        <a14:backgroundMark x1="49778" y1="44444" x2="49778" y2="44444"/>
                        <a14:backgroundMark x1="48444" y1="59111" x2="48444" y2="59111"/>
                        <a14:backgroundMark x1="47556" y1="79556" x2="47556" y2="79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804" y="3529013"/>
            <a:ext cx="2143125" cy="2143125"/>
          </a:xfrm>
          <a:prstGeom prst="roundRect">
            <a:avLst>
              <a:gd name="adj" fmla="val 8234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47853">
            <a:off x="1219200" y="4784358"/>
            <a:ext cx="1219200" cy="1219200"/>
          </a:xfrm>
          <a:prstGeom prst="roundRect">
            <a:avLst>
              <a:gd name="adj" fmla="val 8234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49097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Bug Report Example (7)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639" y="1151068"/>
            <a:ext cx="8721762" cy="5554532"/>
          </a:xfrm>
        </p:spPr>
        <p:txBody>
          <a:bodyPr/>
          <a:lstStyle/>
          <a:p>
            <a:pPr lvl="0">
              <a:lnSpc>
                <a:spcPct val="100000"/>
              </a:lnSpc>
              <a:buClr>
                <a:srgbClr val="46A6BD">
                  <a:lumMod val="40000"/>
                  <a:lumOff val="60000"/>
                </a:srgbClr>
              </a:buClr>
            </a:pPr>
            <a:r>
              <a:rPr lang="en-US" dirty="0"/>
              <a:t>Bugs which just report the problems </a:t>
            </a:r>
            <a:r>
              <a:rPr lang="en-US" dirty="0" smtClean="0"/>
              <a:t>(and </a:t>
            </a:r>
            <a:r>
              <a:rPr lang="en-US" dirty="0"/>
              <a:t>not the steps to reproduce or the manifestation/symptoms of the </a:t>
            </a:r>
            <a:r>
              <a:rPr lang="en-US" dirty="0" smtClean="0"/>
              <a:t>problems)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"feature send mail is </a:t>
            </a:r>
            <a:r>
              <a:rPr lang="en-US" dirty="0" smtClean="0"/>
              <a:t>broken"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6" b="93621" l="9877" r="89918">
                        <a14:foregroundMark x1="30247" y1="18313" x2="30247" y2="18313"/>
                        <a14:foregroundMark x1="38272" y1="73663" x2="38272" y2="73663"/>
                        <a14:backgroundMark x1="62551" y1="82716" x2="62551" y2="82716"/>
                        <a14:backgroundMark x1="64815" y1="89095" x2="64815" y2="89095"/>
                        <a14:backgroundMark x1="63374" y1="79012" x2="63374" y2="790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826" y="4076699"/>
            <a:ext cx="2019300" cy="2019300"/>
          </a:xfrm>
          <a:prstGeom prst="roundRect">
            <a:avLst>
              <a:gd name="adj" fmla="val 8234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29974">
            <a:off x="7526866" y="5562600"/>
            <a:ext cx="304800" cy="304800"/>
          </a:xfrm>
          <a:prstGeom prst="roundRect">
            <a:avLst>
              <a:gd name="adj" fmla="val 8234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49097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Bug Report Example (8)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639" y="1151068"/>
            <a:ext cx="8721762" cy="5554532"/>
          </a:xfrm>
        </p:spPr>
        <p:txBody>
          <a:bodyPr/>
          <a:lstStyle/>
          <a:p>
            <a:pPr lvl="0">
              <a:lnSpc>
                <a:spcPct val="100000"/>
              </a:lnSpc>
              <a:buClr>
                <a:srgbClr val="46A6BD">
                  <a:lumMod val="40000"/>
                  <a:lumOff val="60000"/>
                </a:srgbClr>
              </a:buClr>
            </a:pPr>
            <a:r>
              <a:rPr lang="en-US" dirty="0"/>
              <a:t>The usual deficient in information ones </a:t>
            </a:r>
            <a:r>
              <a:rPr lang="en-US" dirty="0" smtClean="0"/>
              <a:t>e.g. </a:t>
            </a:r>
            <a:r>
              <a:rPr lang="en-US" dirty="0"/>
              <a:t>with no </a:t>
            </a:r>
            <a:r>
              <a:rPr lang="en-US" dirty="0" smtClean="0"/>
              <a:t>logs, </a:t>
            </a:r>
            <a:r>
              <a:rPr lang="en-US" dirty="0"/>
              <a:t>no customer data </a:t>
            </a:r>
            <a:r>
              <a:rPr lang="en-US" dirty="0" smtClean="0"/>
              <a:t>info, </a:t>
            </a:r>
            <a:r>
              <a:rPr lang="en-US" dirty="0"/>
              <a:t>no platform </a:t>
            </a:r>
            <a:r>
              <a:rPr lang="en-US" dirty="0" smtClean="0"/>
              <a:t>info, </a:t>
            </a:r>
            <a:r>
              <a:rPr lang="en-US" dirty="0"/>
              <a:t>no SW/HW info </a:t>
            </a:r>
            <a:r>
              <a:rPr lang="en-US" dirty="0" smtClean="0"/>
              <a:t>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466" y="3318734"/>
            <a:ext cx="1219200" cy="1219200"/>
          </a:xfrm>
          <a:prstGeom prst="roundRect">
            <a:avLst>
              <a:gd name="adj" fmla="val 8234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60444">
            <a:off x="1716184" y="4340905"/>
            <a:ext cx="1300593" cy="1300593"/>
          </a:xfrm>
          <a:prstGeom prst="roundRect">
            <a:avLst>
              <a:gd name="adj" fmla="val 8234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49097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CC62B882-3A46-4F72-8436-1D7407ADFF02}" vid="{92E024D1-C2BF-4AF7-8ED1-5C666C82BD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4904</TotalTime>
  <Words>658</Words>
  <Application>Microsoft Office PowerPoint</Application>
  <PresentationFormat>On-screen Show (4:3)</PresentationFormat>
  <Paragraphs>181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Cambria</vt:lpstr>
      <vt:lpstr>Consolas</vt:lpstr>
      <vt:lpstr>Corbel</vt:lpstr>
      <vt:lpstr>Wingdings 2</vt:lpstr>
      <vt:lpstr>Telerik Academy Theme</vt:lpstr>
      <vt:lpstr>Do not report such bugs</vt:lpstr>
      <vt:lpstr>Bad Bug Report Example</vt:lpstr>
      <vt:lpstr>Bad Bug Report Example (2)</vt:lpstr>
      <vt:lpstr>Bad Bug Report Example(3)</vt:lpstr>
      <vt:lpstr>Bad Bug Report Example (4)</vt:lpstr>
      <vt:lpstr>Bad Bug Report Example (5)</vt:lpstr>
      <vt:lpstr>Bad Bug Report Example (6)</vt:lpstr>
      <vt:lpstr>Bad Bug Report Example (7)</vt:lpstr>
      <vt:lpstr>Bad Bug Report Example (8)</vt:lpstr>
      <vt:lpstr>Bad Bug Report Example (9)</vt:lpstr>
      <vt:lpstr>Bad Bug Report Example (10)</vt:lpstr>
      <vt:lpstr>Bad Bug Report Example (11)</vt:lpstr>
      <vt:lpstr>Key points for good bug report</vt:lpstr>
      <vt:lpstr>Key points for good bug report (2)</vt:lpstr>
      <vt:lpstr>Key points for good bug report (3)</vt:lpstr>
      <vt:lpstr>Key points for good bug report (4)</vt:lpstr>
      <vt:lpstr>Key points for good bug report (5)</vt:lpstr>
      <vt:lpstr>Key points for good bug report (6)</vt:lpstr>
      <vt:lpstr>Key points for good bug report (7)</vt:lpstr>
      <vt:lpstr>Key points for good bug report (8)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Quality Assurance and  Test Automation</dc:title>
  <dc:creator>Asya Georgieva</dc:creator>
  <cp:lastModifiedBy>Asya Georgieva</cp:lastModifiedBy>
  <cp:revision>156</cp:revision>
  <dcterms:created xsi:type="dcterms:W3CDTF">2013-01-28T08:45:40Z</dcterms:created>
  <dcterms:modified xsi:type="dcterms:W3CDTF">2013-05-22T15:18:18Z</dcterms:modified>
</cp:coreProperties>
</file>