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16" r:id="rId50"/>
    <p:sldId id="308" r:id="rId51"/>
    <p:sldId id="309" r:id="rId52"/>
    <p:sldId id="310" r:id="rId53"/>
    <p:sldId id="311" r:id="rId54"/>
    <p:sldId id="314" r:id="rId55"/>
    <p:sldId id="315" r:id="rId56"/>
    <p:sldId id="312" r:id="rId57"/>
    <p:sldId id="31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8" autoAdjust="0"/>
  </p:normalViewPr>
  <p:slideViewPr>
    <p:cSldViewPr snapToGrid="0">
      <p:cViewPr varScale="1">
        <p:scale>
          <a:sx n="64" d="100"/>
          <a:sy n="64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95154-0BAF-433F-A3AE-E0634FAFB60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E83C0-F769-4B31-9398-D8E5A8EA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wp-content/qa/uploads/2007/09/bug-life-cycle1.jpg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forsys.com/tutorials/testing/bug-life-cycle-guidelines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nologika.com/blog/software-development-metrics-defect-trackin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Foundations of Software Testing ISTQB Certification - 5.6 INCIDENT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 source: Foundations of Software Testing ISTQB Certification - 5.6 INCIDENT MANAGEMENT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</a:t>
            </a:r>
            <a:r>
              <a:rPr lang="en-US" baseline="0" dirty="0" smtClean="0"/>
              <a:t> another bug lifecycle state transition graph here: </a:t>
            </a:r>
            <a:r>
              <a:rPr lang="en-US" dirty="0" smtClean="0">
                <a:hlinkClick r:id="rId3"/>
              </a:rPr>
              <a:t>http://www.softwaretestinghelp.com/wp-content/qa/uploads/2007/09/bug-life-cycle1.jpg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http://www.exforsys.com/tutorials/testing/bug-life-cycle-guidelines.html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ISTQB - Advanced Level Syllabus [2007]:</a:t>
            </a:r>
          </a:p>
          <a:p>
            <a:r>
              <a:rPr lang="en-US" dirty="0" smtClean="0"/>
              <a:t>Defect information needs to include enough information to assist in test progress monitoring, defect </a:t>
            </a:r>
          </a:p>
          <a:p>
            <a:r>
              <a:rPr lang="en-US" dirty="0" smtClean="0"/>
              <a:t>density analysis, found vs. fixed metrics and convergence metrics (open vs. closed). In addition, </a:t>
            </a:r>
          </a:p>
          <a:p>
            <a:r>
              <a:rPr lang="en-US" dirty="0" smtClean="0"/>
              <a:t>defect information needs to support process improvement initiatives by tracking phase containment </a:t>
            </a:r>
          </a:p>
          <a:p>
            <a:r>
              <a:rPr lang="en-US" dirty="0" smtClean="0"/>
              <a:t>information, root cause analysis and identifying defect trends to be used as input to strategic risk </a:t>
            </a:r>
          </a:p>
          <a:p>
            <a:r>
              <a:rPr lang="en-US" dirty="0" smtClean="0"/>
              <a:t>mitigation adjustments.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http://www.teknologika.com/blog/software-development-metrics-defect-tracking/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http://qaacademy2013.sandbox.sitefinity.com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E83C0-F769-4B31-9398-D8E5A8EA750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7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9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 smtClean="0"/>
          </a:p>
          <a:p>
            <a:r>
              <a:rPr lang="en-US" dirty="0" smtClean="0"/>
              <a:t>To be precise, we sometimes draw a distinction between incidents on the one </a:t>
            </a:r>
          </a:p>
          <a:p>
            <a:r>
              <a:rPr lang="en-US" dirty="0" smtClean="0"/>
              <a:t>hand and defects or bugs on the other. An incident is any situation where the </a:t>
            </a:r>
          </a:p>
          <a:p>
            <a:r>
              <a:rPr lang="en-US" dirty="0" smtClean="0"/>
              <a:t>system exhibits questionable behavior, but often we refer to an incident as a </a:t>
            </a:r>
          </a:p>
          <a:p>
            <a:r>
              <a:rPr lang="en-US" dirty="0" smtClean="0"/>
              <a:t>defect only when the root cause is some problem in the item we're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1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Advanced Software Testing - Vol. 1 -chapter 3.9. Risk-Based Testing - Chapter 7. Incident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3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Advanced Software Testing - Vol. 1 -chapter 3.9. Risk-Based Testing - Chapter 7.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5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This is a sample classification for bug severity. Different teams and organizations may use different classifications.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9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7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3DBE61-B62B-4599-B02A-9B7EC97F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3DBE61-B62B-4599-B02A-9B7EC97F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8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21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769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20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9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student-courses/quality-assurance/qa-and-test-automation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qaacademy2013.sandbox.sitefinity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atlassian.com/software/jira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bugzilla.org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Incident Management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26712">
            <a:off x="7429499" y="203719"/>
            <a:ext cx="1524000" cy="12133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" y="2948940"/>
            <a:ext cx="1326889" cy="1143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itleader.ca/wp/wp-content/bar-ch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63" y="914400"/>
            <a:ext cx="2652875" cy="1760261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8"/>
          <p:cNvSpPr>
            <a:spLocks noGrp="1"/>
          </p:cNvSpPr>
          <p:nvPr/>
        </p:nvSpPr>
        <p:spPr>
          <a:xfrm>
            <a:off x="454152" y="4401979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Lora Borisova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466852" y="485917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QA Engineer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/>
        </p:nvSpPr>
        <p:spPr>
          <a:xfrm>
            <a:off x="466852" y="5235714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&amp; Creative Assets Team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/>
        </p:nvSpPr>
        <p:spPr>
          <a:xfrm>
            <a:off x="5421884" y="4401979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Dimo Mitev</a:t>
            </a:r>
          </a:p>
        </p:txBody>
      </p:sp>
      <p:sp>
        <p:nvSpPr>
          <p:cNvPr id="18" name="Text Placeholder 11"/>
          <p:cNvSpPr>
            <a:spLocks noGrp="1"/>
          </p:cNvSpPr>
          <p:nvPr/>
        </p:nvSpPr>
        <p:spPr>
          <a:xfrm>
            <a:off x="4410635" y="4859179"/>
            <a:ext cx="43767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Senior QA </a:t>
            </a:r>
            <a:r>
              <a:rPr lang="en-US" dirty="0" smtClean="0"/>
              <a:t>Engineer, Team </a:t>
            </a:r>
            <a:r>
              <a:rPr lang="en-US" dirty="0"/>
              <a:t>Lead</a:t>
            </a:r>
          </a:p>
        </p:txBody>
      </p:sp>
      <p:sp>
        <p:nvSpPr>
          <p:cNvPr id="19" name="Text Placeholder 12"/>
          <p:cNvSpPr>
            <a:spLocks noGrp="1"/>
          </p:cNvSpPr>
          <p:nvPr/>
        </p:nvSpPr>
        <p:spPr>
          <a:xfrm>
            <a:off x="5434584" y="5235714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noProof="1" smtClean="0"/>
              <a:t>System Integration Team</a:t>
            </a:r>
            <a:endParaRPr lang="en-US" noProof="1"/>
          </a:p>
        </p:txBody>
      </p:sp>
      <p:sp>
        <p:nvSpPr>
          <p:cNvPr id="16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event occurring that requires </a:t>
            </a:r>
            <a:r>
              <a:rPr lang="en-US" dirty="0" smtClean="0"/>
              <a:t>investigation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Occurs anytime the </a:t>
            </a:r>
            <a:r>
              <a:rPr lang="en-US" dirty="0"/>
              <a:t>actual results of a test and the expected results of that test </a:t>
            </a:r>
            <a:r>
              <a:rPr lang="en-US" dirty="0" smtClean="0"/>
              <a:t>differ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 logging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Recording </a:t>
            </a:r>
            <a:r>
              <a:rPr lang="en-US" dirty="0"/>
              <a:t>the details of any incident that </a:t>
            </a:r>
            <a:r>
              <a:rPr lang="en-US" dirty="0" smtClean="0"/>
              <a:t>occurred (e.g</a:t>
            </a:r>
            <a:r>
              <a:rPr lang="en-US" dirty="0"/>
              <a:t>., during </a:t>
            </a:r>
            <a:r>
              <a:rPr lang="en-US" dirty="0" smtClean="0"/>
              <a:t>testing)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Root cause 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analysis technique aimed at identifying the root causes of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Incident Reporting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048000"/>
            <a:ext cx="2962275" cy="27527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Defects found can reach count that is hard to manage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</a:t>
            </a:r>
            <a:r>
              <a:rPr lang="en-US" dirty="0" smtClean="0"/>
              <a:t>for handling defects </a:t>
            </a:r>
            <a:r>
              <a:rPr lang="en-US" dirty="0"/>
              <a:t>from discovery to final </a:t>
            </a:r>
            <a:r>
              <a:rPr lang="en-US" dirty="0" smtClean="0"/>
              <a:t>resolution is needed</a:t>
            </a:r>
          </a:p>
          <a:p>
            <a:pPr lvl="1"/>
            <a:r>
              <a:rPr lang="en-US" dirty="0" smtClean="0"/>
              <a:t>Should include reporting</a:t>
            </a:r>
            <a:r>
              <a:rPr lang="en-US" dirty="0"/>
              <a:t>, classifying, assigning and </a:t>
            </a:r>
            <a:r>
              <a:rPr lang="en-US" dirty="0" smtClean="0"/>
              <a:t>managing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 descr="http://img.ehowcdn.com/article-page-main/ehow/images/a08/3r/up/recognize-exponential-relationship-graph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2143125" cy="20955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central database for each project should be established</a:t>
            </a:r>
          </a:p>
          <a:p>
            <a:pPr lvl="1"/>
            <a:r>
              <a:rPr lang="en-US" dirty="0" smtClean="0"/>
              <a:t>All incidents </a:t>
            </a:r>
            <a:r>
              <a:rPr lang="en-US" dirty="0"/>
              <a:t>and </a:t>
            </a:r>
            <a:r>
              <a:rPr lang="en-US" dirty="0" smtClean="0"/>
              <a:t>failures </a:t>
            </a:r>
            <a:r>
              <a:rPr lang="en-US" dirty="0"/>
              <a:t>discovered during </a:t>
            </a:r>
            <a:r>
              <a:rPr lang="en-US" dirty="0" smtClean="0"/>
              <a:t>testing are registered and administered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evelopers, QAs and stakeholders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3314" name="Picture 2" descr="http://www.agsupport.co.nz/images/databa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1676400" cy="1676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Goes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</a:t>
            </a:r>
            <a:r>
              <a:rPr lang="en-US" dirty="0" smtClean="0"/>
              <a:t>Incident Report?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An incident report usually includes: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teps </a:t>
            </a:r>
            <a:r>
              <a:rPr lang="en-US" dirty="0"/>
              <a:t>to </a:t>
            </a:r>
            <a:r>
              <a:rPr lang="en-US" dirty="0" smtClean="0"/>
              <a:t>reproduce</a:t>
            </a:r>
          </a:p>
          <a:p>
            <a:pPr lvl="2"/>
            <a:r>
              <a:rPr lang="en-US" dirty="0" smtClean="0"/>
              <a:t>Including inputs given and outputs observed</a:t>
            </a:r>
          </a:p>
          <a:p>
            <a:pPr lvl="1"/>
            <a:r>
              <a:rPr lang="en-US" dirty="0" smtClean="0"/>
              <a:t>Isolation </a:t>
            </a:r>
            <a:r>
              <a:rPr lang="en-US" dirty="0"/>
              <a:t>steps </a:t>
            </a:r>
            <a:r>
              <a:rPr lang="en-US" dirty="0" smtClean="0"/>
              <a:t>tried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of 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Expected and actual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Goes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</a:t>
            </a:r>
            <a:r>
              <a:rPr lang="en-US" dirty="0" smtClean="0"/>
              <a:t>Incident Report?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An incident report usually includes:</a:t>
            </a:r>
          </a:p>
          <a:p>
            <a:pPr lvl="1"/>
            <a:r>
              <a:rPr lang="en-US" dirty="0" smtClean="0"/>
              <a:t>Date and time of the failure</a:t>
            </a:r>
          </a:p>
          <a:p>
            <a:pPr lvl="1"/>
            <a:r>
              <a:rPr lang="en-US" dirty="0" smtClean="0"/>
              <a:t>Phase of the project </a:t>
            </a:r>
          </a:p>
          <a:p>
            <a:pPr lvl="1"/>
            <a:r>
              <a:rPr lang="en-US" dirty="0" smtClean="0"/>
              <a:t>Test case that produced the incident</a:t>
            </a:r>
          </a:p>
          <a:p>
            <a:pPr lvl="1"/>
            <a:r>
              <a:rPr lang="en-US" dirty="0" smtClean="0"/>
              <a:t>Name of the tester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73023"/>
            <a:ext cx="2629231" cy="211441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6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/>
              <a:t>References to external sources</a:t>
            </a:r>
          </a:p>
          <a:p>
            <a:pPr lvl="1"/>
            <a:r>
              <a:rPr lang="en-US" dirty="0" smtClean="0"/>
              <a:t>Specification documents</a:t>
            </a:r>
          </a:p>
          <a:p>
            <a:pPr lvl="1"/>
            <a:r>
              <a:rPr lang="en-US" dirty="0" smtClean="0"/>
              <a:t>Various work items</a:t>
            </a:r>
          </a:p>
          <a:p>
            <a:r>
              <a:rPr lang="en-US" dirty="0" smtClean="0"/>
              <a:t>Attachments</a:t>
            </a:r>
          </a:p>
          <a:p>
            <a:pPr lvl="1"/>
            <a:r>
              <a:rPr lang="en-US" dirty="0" smtClean="0"/>
              <a:t>Videos and screenshots</a:t>
            </a:r>
          </a:p>
          <a:p>
            <a:r>
              <a:rPr lang="en-US" dirty="0" smtClean="0"/>
              <a:t>Any </a:t>
            </a:r>
            <a:r>
              <a:rPr lang="en-US" dirty="0"/>
              <a:t>additional information about the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5362" name="Picture 2" descr="http://cdn1.iconfinder.com/data/icons/Primo_Icons/PNG/128x128/attach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06040"/>
            <a:ext cx="1752599" cy="17526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(4)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/>
              <a:t>Root cause of the defect</a:t>
            </a:r>
          </a:p>
          <a:p>
            <a:pPr lvl="1"/>
            <a:r>
              <a:rPr lang="en-US" dirty="0" smtClean="0"/>
              <a:t>Usually set by the programmer, when fixing the defect</a:t>
            </a:r>
          </a:p>
          <a:p>
            <a:r>
              <a:rPr lang="en-US" dirty="0" smtClean="0"/>
              <a:t>Status </a:t>
            </a:r>
            <a:r>
              <a:rPr lang="en-US" dirty="0"/>
              <a:t>and </a:t>
            </a:r>
            <a:r>
              <a:rPr lang="en-US" dirty="0" smtClean="0"/>
              <a:t>history information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Final conclusions </a:t>
            </a:r>
            <a:r>
              <a:rPr lang="en-US" dirty="0"/>
              <a:t>and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979" y="5029200"/>
            <a:ext cx="1838042" cy="15144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9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Severity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/>
              <a:t> of the </a:t>
            </a:r>
            <a:r>
              <a:rPr lang="en-US" dirty="0" smtClean="0"/>
              <a:t>defect</a:t>
            </a:r>
          </a:p>
          <a:p>
            <a:pPr lvl="1"/>
            <a:r>
              <a:rPr lang="en-US" dirty="0" smtClean="0"/>
              <a:t>Sometimes classified by testers</a:t>
            </a:r>
          </a:p>
          <a:p>
            <a:pPr lvl="1"/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 triage committee </a:t>
            </a:r>
            <a:r>
              <a:rPr lang="en-US" dirty="0" smtClean="0"/>
              <a:t>is responsible for that</a:t>
            </a:r>
          </a:p>
          <a:p>
            <a:pPr lvl="2"/>
            <a:r>
              <a:rPr lang="en-US" dirty="0" smtClean="0"/>
              <a:t>Determines also the risks</a:t>
            </a:r>
            <a:r>
              <a:rPr lang="en-US" dirty="0"/>
              <a:t>, costs, opportunities and benefits associated with fixing or </a:t>
            </a:r>
            <a:r>
              <a:rPr lang="en-US" dirty="0" smtClean="0"/>
              <a:t>not </a:t>
            </a:r>
            <a:r>
              <a:rPr lang="en-US" dirty="0"/>
              <a:t>fixing the </a:t>
            </a:r>
            <a:r>
              <a:rPr lang="en-US" dirty="0" smtClean="0"/>
              <a:t>defect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defect "severity"?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degree of </a:t>
            </a:r>
            <a:r>
              <a:rPr lang="en-US" dirty="0" smtClean="0"/>
              <a:t>impact </a:t>
            </a:r>
            <a:r>
              <a:rPr lang="en-US" dirty="0"/>
              <a:t>on the operation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Possible severity classification could be:</a:t>
            </a:r>
          </a:p>
          <a:p>
            <a:pPr lvl="1"/>
            <a:r>
              <a:rPr lang="en-US" dirty="0"/>
              <a:t>1 – Blocking</a:t>
            </a:r>
          </a:p>
          <a:p>
            <a:pPr lvl="1"/>
            <a:r>
              <a:rPr lang="en-US" dirty="0"/>
              <a:t>2 –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– High</a:t>
            </a:r>
          </a:p>
          <a:p>
            <a:pPr lvl="1"/>
            <a:r>
              <a:rPr lang="en-US" dirty="0"/>
              <a:t>4 – Medium</a:t>
            </a:r>
          </a:p>
          <a:p>
            <a:pPr lvl="1"/>
            <a:r>
              <a:rPr lang="en-US" dirty="0"/>
              <a:t>5 –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3657600"/>
            <a:ext cx="1924050" cy="2667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9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</a:t>
            </a:r>
            <a:r>
              <a:rPr lang="en-US" dirty="0" smtClean="0"/>
              <a:t>Management – Main Concepts</a:t>
            </a:r>
          </a:p>
          <a:p>
            <a:r>
              <a:rPr lang="en-US" dirty="0"/>
              <a:t>Incident </a:t>
            </a:r>
            <a:r>
              <a:rPr lang="en-US" dirty="0" smtClean="0"/>
              <a:t>Reporting</a:t>
            </a:r>
          </a:p>
          <a:p>
            <a:r>
              <a:rPr lang="en-US" dirty="0"/>
              <a:t>Defect Lifecycle</a:t>
            </a: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Metrics and Incident </a:t>
            </a:r>
            <a:r>
              <a:rPr lang="en-US" sz="3200" dirty="0" smtClean="0">
                <a:solidFill>
                  <a:srgbClr val="EBFFD2"/>
                </a:solidFill>
              </a:rPr>
              <a:t>Management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Some Golden Rules for Incident Reporting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Incident Management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507968" cy="1562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2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Stops the user from using the feature as it is meant to be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reasonable </a:t>
            </a:r>
            <a:r>
              <a:rPr lang="en-US" dirty="0" smtClean="0"/>
              <a:t>workaround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Critical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</a:t>
            </a:r>
            <a:r>
              <a:rPr lang="en-US" dirty="0" smtClean="0"/>
              <a:t>orruption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</a:t>
            </a:r>
            <a:r>
              <a:rPr lang="en-US" dirty="0"/>
              <a:t>and repeatably throws an </a:t>
            </a:r>
            <a:r>
              <a:rPr lang="en-US" dirty="0" smtClean="0"/>
              <a:t>exception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r</a:t>
            </a:r>
            <a:r>
              <a:rPr lang="en-US" dirty="0" smtClean="0"/>
              <a:t>easonable workaround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Feature </a:t>
            </a:r>
            <a:r>
              <a:rPr lang="en-US" dirty="0"/>
              <a:t>does not work as </a:t>
            </a:r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Throws an exception when not following the happy path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Confusing UI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Has a reasonable </a:t>
            </a:r>
            <a:r>
              <a:rPr lang="en-US" dirty="0" smtClean="0"/>
              <a:t>workaround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Medium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Feature works off the happy path with minor </a:t>
            </a:r>
            <a:r>
              <a:rPr lang="en-US" dirty="0" smtClean="0"/>
              <a:t>issues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Small </a:t>
            </a:r>
            <a:r>
              <a:rPr lang="en-US" dirty="0"/>
              <a:t>UI </a:t>
            </a:r>
            <a:r>
              <a:rPr lang="en-US" dirty="0" smtClean="0"/>
              <a:t>issues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One or more reasonable </a:t>
            </a:r>
            <a:r>
              <a:rPr lang="en-US" dirty="0" smtClean="0"/>
              <a:t>workarounds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Cosmetic </a:t>
            </a:r>
            <a:r>
              <a:rPr lang="en-US" dirty="0" smtClean="0"/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 </a:t>
            </a:r>
            <a:r>
              <a:rPr lang="en-US" dirty="0"/>
              <a:t>visibility to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76600"/>
            <a:ext cx="2278893" cy="2819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defect </a:t>
            </a:r>
            <a:r>
              <a:rPr lang="en-US" dirty="0" smtClean="0"/>
              <a:t>"priority"?</a:t>
            </a:r>
            <a:endParaRPr lang="en-US" dirty="0"/>
          </a:p>
          <a:p>
            <a:pPr lvl="1"/>
            <a:r>
              <a:rPr lang="en-US" dirty="0" smtClean="0"/>
              <a:t>Indicates how quickly </a:t>
            </a:r>
            <a:r>
              <a:rPr lang="en-US" dirty="0"/>
              <a:t>the particular problem should be </a:t>
            </a:r>
            <a:r>
              <a:rPr lang="en-US" dirty="0" smtClean="0"/>
              <a:t>corrected</a:t>
            </a:r>
          </a:p>
          <a:p>
            <a:r>
              <a:rPr lang="en-US" dirty="0"/>
              <a:t>Possible </a:t>
            </a:r>
            <a:r>
              <a:rPr lang="en-US" dirty="0" smtClean="0"/>
              <a:t>priority classification </a:t>
            </a:r>
            <a:r>
              <a:rPr lang="en-US" dirty="0"/>
              <a:t>could be:</a:t>
            </a:r>
          </a:p>
          <a:p>
            <a:pPr lvl="1"/>
            <a:r>
              <a:rPr lang="en-US" dirty="0" smtClean="0"/>
              <a:t>1 – Immediate</a:t>
            </a:r>
          </a:p>
          <a:p>
            <a:pPr lvl="1"/>
            <a:r>
              <a:rPr lang="en-US" dirty="0" smtClean="0"/>
              <a:t>2 – Next Release</a:t>
            </a:r>
          </a:p>
          <a:p>
            <a:pPr lvl="1"/>
            <a:r>
              <a:rPr lang="en-US" dirty="0" smtClean="0"/>
              <a:t>3 – On Occasion</a:t>
            </a:r>
          </a:p>
          <a:p>
            <a:pPr lvl="1"/>
            <a:r>
              <a:rPr lang="en-US" dirty="0" smtClean="0"/>
              <a:t>4 – Open (not planned for now)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14800"/>
            <a:ext cx="1685925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9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Covey's </a:t>
            </a:r>
            <a:r>
              <a:rPr lang="en-US" dirty="0" smtClean="0"/>
              <a:t>Quadrants</a:t>
            </a:r>
          </a:p>
          <a:p>
            <a:pPr lvl="1"/>
            <a:r>
              <a:rPr lang="en-US" dirty="0" smtClean="0"/>
              <a:t>Defects are </a:t>
            </a:r>
            <a:r>
              <a:rPr lang="en-US" dirty="0"/>
              <a:t>categorized by four quadrants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QI - Important and Urgent</a:t>
            </a:r>
          </a:p>
          <a:p>
            <a:pPr lvl="2"/>
            <a:r>
              <a:rPr lang="en-US" dirty="0"/>
              <a:t>QII - Important but Not Urgent</a:t>
            </a:r>
          </a:p>
          <a:p>
            <a:pPr lvl="2"/>
            <a:r>
              <a:rPr lang="en-US" dirty="0"/>
              <a:t>QIII - Not Important but Urgent</a:t>
            </a:r>
          </a:p>
          <a:p>
            <a:pPr lvl="2"/>
            <a:r>
              <a:rPr lang="en-US" dirty="0"/>
              <a:t>QIV - Not Important and Not Urgent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85" y="4800600"/>
            <a:ext cx="1937564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ABC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A = vital </a:t>
            </a:r>
          </a:p>
          <a:p>
            <a:pPr lvl="1"/>
            <a:r>
              <a:rPr lang="en-US" dirty="0"/>
              <a:t>B = important </a:t>
            </a:r>
          </a:p>
          <a:p>
            <a:pPr lvl="1"/>
            <a:r>
              <a:rPr lang="en-US" dirty="0"/>
              <a:t>C = nice </a:t>
            </a:r>
          </a:p>
          <a:p>
            <a:pPr lvl="1"/>
            <a:r>
              <a:rPr lang="en-US" dirty="0"/>
              <a:t>Then </a:t>
            </a:r>
            <a:r>
              <a:rPr lang="en-US" dirty="0" smtClean="0"/>
              <a:t>these </a:t>
            </a:r>
            <a:r>
              <a:rPr lang="en-US" dirty="0"/>
              <a:t>categories </a:t>
            </a:r>
            <a:r>
              <a:rPr lang="en-US" dirty="0" smtClean="0"/>
              <a:t>are subdivided into </a:t>
            </a:r>
            <a:r>
              <a:rPr lang="en-US" dirty="0"/>
              <a:t>A1, A2, A3, ..., B1, B2, ... and so forth</a:t>
            </a:r>
          </a:p>
          <a:p>
            <a:r>
              <a:rPr lang="en-US" dirty="0"/>
              <a:t>The Payoff versus Time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each </a:t>
            </a:r>
            <a:r>
              <a:rPr lang="en-US" dirty="0" smtClean="0"/>
              <a:t>defect by </a:t>
            </a:r>
            <a:r>
              <a:rPr lang="en-US" dirty="0"/>
              <a:t>the payoff </a:t>
            </a:r>
            <a:r>
              <a:rPr lang="en-US" dirty="0" smtClean="0"/>
              <a:t>expected </a:t>
            </a:r>
            <a:r>
              <a:rPr lang="en-US" dirty="0"/>
              <a:t>from it versus the time it takes to </a:t>
            </a:r>
            <a:r>
              <a:rPr lang="en-US" dirty="0" smtClean="0"/>
              <a:t>be done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1252514" cy="121807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2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Paired Comparison</a:t>
            </a:r>
          </a:p>
          <a:p>
            <a:pPr lvl="1"/>
            <a:r>
              <a:rPr lang="en-US" sz="2800" dirty="0"/>
              <a:t>U</a:t>
            </a:r>
            <a:r>
              <a:rPr lang="en-US" sz="2800" dirty="0" smtClean="0"/>
              <a:t>ses </a:t>
            </a:r>
            <a:r>
              <a:rPr lang="en-US" sz="2800" dirty="0"/>
              <a:t>a simple scoring system for comparing </a:t>
            </a:r>
            <a:r>
              <a:rPr lang="en-US" sz="2800" dirty="0" smtClean="0"/>
              <a:t>activities</a:t>
            </a:r>
          </a:p>
          <a:p>
            <a:pPr lvl="1"/>
            <a:r>
              <a:rPr lang="en-US" sz="2800" dirty="0"/>
              <a:t>1 = slightly </a:t>
            </a:r>
            <a:r>
              <a:rPr lang="en-US" sz="2800" dirty="0" smtClean="0"/>
              <a:t>prefer </a:t>
            </a:r>
            <a:r>
              <a:rPr lang="en-US" sz="2800" dirty="0"/>
              <a:t>2 = moderately prefer </a:t>
            </a:r>
            <a:r>
              <a:rPr lang="en-US" dirty="0"/>
              <a:t>3 = greatly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93" y="5409795"/>
            <a:ext cx="1565987" cy="106487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16780"/>
              </p:ext>
            </p:extLst>
          </p:nvPr>
        </p:nvGraphicFramePr>
        <p:xfrm>
          <a:off x="2141375" y="3480318"/>
          <a:ext cx="5257800" cy="1838664"/>
        </p:xfrm>
        <a:graphic>
          <a:graphicData uri="http://schemas.openxmlformats.org/drawingml/2006/table">
            <a:tbl>
              <a:tblPr firstRow="1" bandRow="1"/>
              <a:tblGrid>
                <a:gridCol w="1051560"/>
                <a:gridCol w="1051560"/>
                <a:gridCol w="1051560"/>
                <a:gridCol w="1051560"/>
                <a:gridCol w="1051560"/>
              </a:tblGrid>
              <a:tr h="3756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Option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B: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D: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B: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D: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7849" y="5318982"/>
            <a:ext cx="259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A=1+1=2</a:t>
            </a:r>
          </a:p>
          <a:p>
            <a:r>
              <a:rPr lang="en-US" dirty="0" smtClean="0"/>
              <a:t>B=0</a:t>
            </a:r>
          </a:p>
          <a:p>
            <a:r>
              <a:rPr lang="en-US" dirty="0" smtClean="0"/>
              <a:t>C=2+2+2=6</a:t>
            </a:r>
          </a:p>
          <a:p>
            <a:r>
              <a:rPr lang="en-US" dirty="0" smtClean="0"/>
              <a:t>D=2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76600" y="5501908"/>
            <a:ext cx="1066800" cy="53340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81804" y="5318982"/>
            <a:ext cx="2819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option with highest result has the highest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Defect Lifecycle</a:t>
            </a:r>
            <a:endParaRPr lang="en-US" dirty="0"/>
          </a:p>
        </p:txBody>
      </p:sp>
      <p:pic>
        <p:nvPicPr>
          <p:cNvPr id="20482" name="Picture 2" descr="http://aux3.iconpedia.net/uploads/57550069320467089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 lifecycles are </a:t>
            </a:r>
            <a:r>
              <a:rPr lang="en-US" dirty="0"/>
              <a:t>usually shown as state transition </a:t>
            </a:r>
            <a:r>
              <a:rPr lang="en-US" dirty="0" smtClean="0"/>
              <a:t>diagrams</a:t>
            </a:r>
          </a:p>
          <a:p>
            <a:r>
              <a:rPr lang="en-US" dirty="0"/>
              <a:t>Different defect-tracking </a:t>
            </a:r>
            <a:r>
              <a:rPr lang="en-US" dirty="0" smtClean="0"/>
              <a:t>systems may use different defect lifecycles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08" y="3352800"/>
            <a:ext cx="2688584" cy="31384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7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Lifecycle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defect lifecycle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62" y="1828800"/>
            <a:ext cx="6752277" cy="380523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6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Concepts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"/>
            <a:ext cx="1098423" cy="1181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http://www.ohatoday.com/HealthyWorkplace/PublishingImages/Education-03102011-IMS-Incident-Management-Systems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581400"/>
            <a:ext cx="4953000" cy="27432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Lifecycle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is posted for the first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is not yet </a:t>
            </a:r>
            <a:r>
              <a:rPr lang="en-US" dirty="0" smtClean="0"/>
              <a:t>approved</a:t>
            </a: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</a:t>
            </a:r>
          </a:p>
          <a:p>
            <a:pPr lvl="1"/>
            <a:r>
              <a:rPr lang="en-US" dirty="0" smtClean="0"/>
              <a:t>The test lead </a:t>
            </a:r>
            <a:r>
              <a:rPr lang="en-US" dirty="0"/>
              <a:t>approves that the bug is </a:t>
            </a:r>
            <a:r>
              <a:rPr lang="en-US" dirty="0" smtClean="0"/>
              <a:t>genuine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the state as “OPEN</a:t>
            </a:r>
            <a:r>
              <a:rPr lang="en-US" dirty="0" smtClean="0"/>
              <a:t>”.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Assign </a:t>
            </a:r>
          </a:p>
          <a:p>
            <a:pPr lvl="1"/>
            <a:r>
              <a:rPr lang="en-US" dirty="0" smtClean="0"/>
              <a:t>The bug is assigned to </a:t>
            </a:r>
            <a:r>
              <a:rPr lang="en-US" dirty="0"/>
              <a:t>corresponding developer or developer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has been fixed and is released to testing </a:t>
            </a:r>
            <a:r>
              <a:rPr lang="en-US" dirty="0" smtClean="0"/>
              <a:t>team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Rejected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developer feels that the bug is not genuine, he rejects the </a:t>
            </a:r>
            <a:r>
              <a:rPr lang="en-US" dirty="0" smtClean="0"/>
              <a:t>bug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repeated twice </a:t>
            </a:r>
            <a:r>
              <a:rPr lang="en-US" dirty="0"/>
              <a:t>or the two bugs mention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concept </a:t>
            </a:r>
            <a:r>
              <a:rPr lang="en-US" dirty="0"/>
              <a:t>of the </a:t>
            </a:r>
            <a:r>
              <a:rPr lang="en-US" dirty="0" smtClean="0"/>
              <a:t>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Deferred</a:t>
            </a:r>
          </a:p>
          <a:p>
            <a:pPr lvl="1"/>
            <a:r>
              <a:rPr lang="en-US" dirty="0"/>
              <a:t>The bug is expected to be fixed in next releases</a:t>
            </a:r>
          </a:p>
          <a:p>
            <a:pPr lvl="1"/>
            <a:r>
              <a:rPr lang="en-US" dirty="0"/>
              <a:t>Reasons for changing the bug to this status may have many factors:</a:t>
            </a:r>
          </a:p>
          <a:p>
            <a:pPr lvl="2"/>
            <a:r>
              <a:rPr lang="en-US" dirty="0"/>
              <a:t>Bug may be low</a:t>
            </a:r>
          </a:p>
          <a:p>
            <a:pPr lvl="2"/>
            <a:r>
              <a:rPr lang="en-US" dirty="0"/>
              <a:t>Lack of time for the release</a:t>
            </a:r>
          </a:p>
          <a:p>
            <a:pPr lvl="2"/>
            <a:r>
              <a:rPr lang="en-US" dirty="0"/>
              <a:t>the bug may not have major effect on the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Verified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 bug is fixed and the status is changed to “TEST”, the tester tests the </a:t>
            </a:r>
            <a:r>
              <a:rPr lang="en-US" dirty="0" smtClean="0"/>
              <a:t>bug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bug is not present in the software, he approves that the bug is </a:t>
            </a:r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2530" name="Picture 2" descr="http://cdn1.iconfinder.com/data/icons/DarkGlass_Reworked/128x128/actions/camera_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419600"/>
            <a:ext cx="2057400" cy="205740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Reopened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still exists even after the bug is fixed by the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traverses the life cycle once </a:t>
            </a:r>
            <a:r>
              <a:rPr lang="en-US" dirty="0" smtClean="0"/>
              <a:t>again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Closed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is fixed, tested and </a:t>
            </a:r>
            <a:r>
              <a:rPr lang="en-US" dirty="0" smtClean="0"/>
              <a:t>approved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3554" name="Picture 2" descr="http://www.dmtc.com/silks/store_clos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4953000"/>
            <a:ext cx="2035175" cy="1523056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1142999"/>
          </a:xfrm>
        </p:spPr>
        <p:txBody>
          <a:bodyPr/>
          <a:lstStyle/>
          <a:p>
            <a:r>
              <a:rPr lang="en-US" dirty="0"/>
              <a:t>Metrics and Incident Management</a:t>
            </a:r>
          </a:p>
        </p:txBody>
      </p:sp>
      <p:pic>
        <p:nvPicPr>
          <p:cNvPr id="24578" name="Picture 2" descr="http://www.itleader.ca/wp/wp-content/bar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333749"/>
            <a:ext cx="4048125" cy="2686051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metrics can be used for defect management during </a:t>
            </a:r>
            <a:r>
              <a:rPr lang="en-US" dirty="0"/>
              <a:t>a project </a:t>
            </a:r>
            <a:endParaRPr lang="en-US" dirty="0" smtClean="0"/>
          </a:p>
          <a:p>
            <a:pPr lvl="1"/>
            <a:r>
              <a:rPr lang="en-US" dirty="0" smtClean="0"/>
              <a:t>Helps managing </a:t>
            </a:r>
            <a:r>
              <a:rPr lang="en-US" dirty="0"/>
              <a:t>defect trends </a:t>
            </a:r>
            <a:endParaRPr lang="en-US" dirty="0" smtClean="0"/>
          </a:p>
          <a:p>
            <a:pPr lvl="1"/>
            <a:r>
              <a:rPr lang="en-US" dirty="0" smtClean="0"/>
              <a:t>Helps determining readiness </a:t>
            </a:r>
            <a:r>
              <a:rPr lang="en-US" dirty="0"/>
              <a:t>for </a:t>
            </a:r>
            <a:r>
              <a:rPr lang="en-US" dirty="0" smtClean="0"/>
              <a:t>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85" y="3810000"/>
            <a:ext cx="3446231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3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</a:t>
            </a:r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number of bugs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open (active) bugs/tasks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resolved </a:t>
            </a:r>
            <a:r>
              <a:rPr lang="en-US" dirty="0" smtClean="0"/>
              <a:t>bugs/tasks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20340"/>
            <a:ext cx="3200400" cy="2232660"/>
          </a:xfrm>
          <a:prstGeom prst="roundRect">
            <a:avLst>
              <a:gd name="adj" fmla="val 410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Metrics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per </a:t>
            </a:r>
            <a:r>
              <a:rPr lang="en-US" dirty="0" smtClean="0"/>
              <a:t>category</a:t>
            </a:r>
            <a:endParaRPr lang="en-US" dirty="0"/>
          </a:p>
          <a:p>
            <a:r>
              <a:rPr lang="en-US" dirty="0" smtClean="0"/>
              <a:t>Bug </a:t>
            </a:r>
            <a:r>
              <a:rPr lang="en-US" dirty="0"/>
              <a:t>cluster </a:t>
            </a:r>
            <a:r>
              <a:rPr lang="en-US" dirty="0" smtClean="0"/>
              <a:t>analysis</a:t>
            </a:r>
          </a:p>
          <a:p>
            <a:r>
              <a:rPr lang="en-US" dirty="0"/>
              <a:t>D</a:t>
            </a:r>
            <a:r>
              <a:rPr lang="en-US" dirty="0" smtClean="0"/>
              <a:t>efect </a:t>
            </a:r>
            <a:r>
              <a:rPr lang="en-US" dirty="0"/>
              <a:t>density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Number </a:t>
            </a:r>
            <a:r>
              <a:rPr lang="en-US" dirty="0"/>
              <a:t>of defects discovered </a:t>
            </a:r>
            <a:r>
              <a:rPr lang="en-US" dirty="0" smtClean="0"/>
              <a:t>on </a:t>
            </a:r>
            <a:r>
              <a:rPr lang="en-US" dirty="0"/>
              <a:t>a time 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week, testing iteration, etc</a:t>
            </a:r>
            <a:r>
              <a:rPr lang="en-US" dirty="0" smtClean="0"/>
              <a:t>.	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95800"/>
            <a:ext cx="2133600" cy="17050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7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Metrics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ean-time </a:t>
            </a:r>
            <a:r>
              <a:rPr lang="en-US" dirty="0"/>
              <a:t>to fix a </a:t>
            </a:r>
            <a:r>
              <a:rPr lang="en-US" dirty="0" smtClean="0"/>
              <a:t>defect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time between reporting and fixing/closing the </a:t>
            </a:r>
            <a:r>
              <a:rPr lang="en-US" dirty="0" smtClean="0"/>
              <a:t>bug</a:t>
            </a:r>
          </a:p>
          <a:p>
            <a:r>
              <a:rPr lang="en-US" dirty="0" smtClean="0"/>
              <a:t>Time </a:t>
            </a:r>
            <a:r>
              <a:rPr lang="en-US" dirty="0"/>
              <a:t>estimates versus actual time </a:t>
            </a:r>
            <a:r>
              <a:rPr lang="en-US" dirty="0" smtClean="0"/>
              <a:t>spent comparison</a:t>
            </a:r>
          </a:p>
          <a:p>
            <a:pPr lvl="2"/>
            <a:r>
              <a:rPr lang="en-US" dirty="0" smtClean="0"/>
              <a:t>Gives </a:t>
            </a:r>
            <a:r>
              <a:rPr lang="en-US" dirty="0"/>
              <a:t>confidence in the estimates given by </a:t>
            </a:r>
            <a:r>
              <a:rPr lang="en-US" dirty="0" smtClean="0"/>
              <a:t>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4759365"/>
            <a:ext cx="1798320" cy="17938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2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</a:t>
            </a:r>
            <a:r>
              <a:rPr lang="en-US" dirty="0" smtClean="0"/>
              <a:t>re Incidents?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often leads to observing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deviations from expected results</a:t>
            </a:r>
          </a:p>
          <a:p>
            <a:pPr lvl="1"/>
            <a:r>
              <a:rPr lang="en-US" dirty="0" smtClean="0"/>
              <a:t>Different names are used for that: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ncidents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ugs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efects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roblems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75960"/>
            <a:ext cx="2286000" cy="201528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2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</a:t>
            </a:r>
            <a:r>
              <a:rPr lang="en-US" dirty="0" smtClean="0"/>
              <a:t>Convergence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open/closed charts</a:t>
            </a:r>
          </a:p>
          <a:p>
            <a:pPr lvl="1"/>
            <a:r>
              <a:rPr lang="en-US" dirty="0"/>
              <a:t>The point at which the rate of fixed bugs exceeds the rate of found bugs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visible indication that the team is making progress against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active </a:t>
            </a:r>
            <a:r>
              <a:rPr lang="en-US" dirty="0"/>
              <a:t>bug </a:t>
            </a:r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sign that the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</a:t>
            </a:r>
            <a:r>
              <a:rPr lang="en-US" dirty="0"/>
              <a:t>is within </a:t>
            </a:r>
            <a:r>
              <a:rPr lang="en-US" dirty="0" smtClean="0"/>
              <a:t>reach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4098" name="Picture 2" descr="http://technet.microsoft.com/en-us/library/Bb497042.ump0502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3239101" cy="2333625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6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Detection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measure of testing effectiveness</a:t>
            </a:r>
          </a:p>
          <a:p>
            <a:r>
              <a:rPr lang="en-US" dirty="0"/>
              <a:t>Some defects are found prior to release while others - after deployment of the system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detection percentage (DDP) </a:t>
            </a:r>
            <a:r>
              <a:rPr lang="en-US" dirty="0"/>
              <a:t>compares field defects with test defects, also called escaped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09700" y="4687872"/>
            <a:ext cx="6324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 smtClean="0">
              <a:solidFill>
                <a:srgbClr val="CCFF66">
                  <a:lumMod val="40000"/>
                  <a:lumOff val="60000"/>
                </a:srgbClr>
              </a:solidFill>
              <a:cs typeface="Consolas" pitchFamily="49" charset="0"/>
            </a:endParaRPr>
          </a:p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 smtClean="0">
              <a:solidFill>
                <a:srgbClr val="46A6BD">
                  <a:lumMod val="20000"/>
                  <a:lumOff val="80000"/>
                </a:srgbClr>
              </a:solidFill>
              <a:cs typeface="Consolas" pitchFamily="49" charset="0"/>
            </a:endParaRPr>
          </a:p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>
              <a:solidFill>
                <a:srgbClr val="46A6BD">
                  <a:lumMod val="20000"/>
                  <a:lumOff val="80000"/>
                </a:srgbClr>
              </a:solidFill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5307881"/>
            <a:ext cx="43434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481662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defects (testers)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535573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defects (testers) + defects (field)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8300" y="5084902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DDP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50849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=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1219199"/>
          </a:xfrm>
        </p:spPr>
        <p:txBody>
          <a:bodyPr/>
          <a:lstStyle/>
          <a:p>
            <a:r>
              <a:rPr lang="en-US" dirty="0" smtClean="0"/>
              <a:t>Some Golden Rules for Incident Reporting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581400"/>
            <a:ext cx="3486150" cy="22669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Golden Rules for Bug Reporting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your tests</a:t>
            </a:r>
          </a:p>
          <a:p>
            <a:pPr lvl="1"/>
            <a:r>
              <a:rPr lang="en-US" dirty="0" smtClean="0"/>
              <a:t>Run your tests with care and attention</a:t>
            </a:r>
          </a:p>
          <a:p>
            <a:pPr lvl="1"/>
            <a:r>
              <a:rPr lang="en-US" dirty="0"/>
              <a:t>You never </a:t>
            </a:r>
            <a:r>
              <a:rPr lang="en-US" dirty="0" smtClean="0"/>
              <a:t>know </a:t>
            </a:r>
            <a:r>
              <a:rPr lang="en-US" dirty="0"/>
              <a:t>when you're going to find a </a:t>
            </a:r>
            <a:r>
              <a:rPr lang="en-US" dirty="0" smtClean="0"/>
              <a:t>problem</a:t>
            </a:r>
          </a:p>
          <a:p>
            <a:r>
              <a:rPr lang="en-US" dirty="0"/>
              <a:t>Reporting </a:t>
            </a:r>
            <a:r>
              <a:rPr lang="en-US" dirty="0" smtClean="0"/>
              <a:t>intermittent </a:t>
            </a:r>
            <a:r>
              <a:rPr lang="en-US" dirty="0"/>
              <a:t>or sporadic </a:t>
            </a:r>
            <a:r>
              <a:rPr lang="en-US" dirty="0" smtClean="0"/>
              <a:t>symptoms</a:t>
            </a:r>
          </a:p>
          <a:p>
            <a:pPr lvl="1"/>
            <a:r>
              <a:rPr lang="en-US" dirty="0" smtClean="0"/>
              <a:t>Some defects cannot be reproduced always</a:t>
            </a:r>
          </a:p>
          <a:p>
            <a:pPr lvl="1"/>
            <a:r>
              <a:rPr lang="en-US" dirty="0" smtClean="0"/>
              <a:t>Report how </a:t>
            </a:r>
            <a:r>
              <a:rPr lang="en-US" dirty="0"/>
              <a:t>many times you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tried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reproduce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it</a:t>
            </a:r>
            <a:r>
              <a:rPr lang="en-US" dirty="0" smtClean="0"/>
              <a:t> </a:t>
            </a:r>
            <a:r>
              <a:rPr lang="en-US" dirty="0"/>
              <a:t>and how many times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 did in fact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CFF33"/>
                </a:solidFill>
              </a:rPr>
              <a:t>Golden Rules for Bug Reporting </a:t>
            </a:r>
            <a:r>
              <a:rPr lang="en-US" sz="3600" dirty="0" smtClean="0">
                <a:solidFill>
                  <a:srgbClr val="CCFF33"/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the defect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carefully chosen </a:t>
            </a:r>
            <a:r>
              <a:rPr lang="en-US" dirty="0" smtClean="0"/>
              <a:t>changes to </a:t>
            </a:r>
            <a:r>
              <a:rPr lang="en-US" dirty="0"/>
              <a:t>the steps used to reproduce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Move from boundary values to more  generalized conditions</a:t>
            </a:r>
          </a:p>
          <a:p>
            <a:r>
              <a:rPr lang="en-US" dirty="0" smtClean="0"/>
              <a:t>Provide information on the defect's impact</a:t>
            </a:r>
          </a:p>
          <a:p>
            <a:pPr lvl="1"/>
            <a:r>
              <a:rPr lang="en-US" dirty="0" smtClean="0"/>
              <a:t>Makes setting priority and severity easier and more accurate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CFF33"/>
                </a:solidFill>
              </a:rPr>
              <a:t>Golden Rules for Bug Reporting </a:t>
            </a:r>
            <a:r>
              <a:rPr lang="en-US" sz="3600" dirty="0" smtClean="0">
                <a:solidFill>
                  <a:srgbClr val="CCFF33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Mind your language</a:t>
            </a:r>
          </a:p>
          <a:p>
            <a:pPr lvl="1"/>
            <a:r>
              <a:rPr lang="en-US" dirty="0" smtClean="0"/>
              <a:t>Choose the right words in your report</a:t>
            </a:r>
          </a:p>
          <a:p>
            <a:pPr lvl="1"/>
            <a:r>
              <a:rPr lang="en-US" dirty="0" smtClean="0"/>
              <a:t>Be clear </a:t>
            </a:r>
            <a:r>
              <a:rPr lang="en-US" dirty="0"/>
              <a:t>and </a:t>
            </a:r>
            <a:r>
              <a:rPr lang="en-US" dirty="0" smtClean="0"/>
              <a:t>unambiguous, neutral</a:t>
            </a:r>
            <a:r>
              <a:rPr lang="en-US" dirty="0"/>
              <a:t>, </a:t>
            </a:r>
            <a:r>
              <a:rPr lang="en-US" dirty="0" smtClean="0"/>
              <a:t>fact-focused </a:t>
            </a:r>
            <a:r>
              <a:rPr lang="en-US" dirty="0"/>
              <a:t>and </a:t>
            </a:r>
            <a:r>
              <a:rPr lang="en-US" dirty="0" smtClean="0"/>
              <a:t>impartial</a:t>
            </a:r>
          </a:p>
          <a:p>
            <a:pPr lvl="1"/>
            <a:r>
              <a:rPr lang="en-US" dirty="0" smtClean="0"/>
              <a:t>Be concise – avoid useless detailes</a:t>
            </a:r>
          </a:p>
          <a:p>
            <a:r>
              <a:rPr lang="en-US" dirty="0" smtClean="0"/>
              <a:t>Make reviews of bug reports</a:t>
            </a:r>
          </a:p>
          <a:p>
            <a:pPr lvl="1"/>
            <a:r>
              <a:rPr lang="en-US" dirty="0" smtClean="0"/>
              <a:t>Make an experienced tester take a look a your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Incident Management Tools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8080" y="3124200"/>
            <a:ext cx="7626938" cy="3200400"/>
            <a:chOff x="688080" y="3124200"/>
            <a:chExt cx="7626938" cy="3200400"/>
          </a:xfrm>
          <a:effectLst>
            <a:glow rad="101600">
              <a:schemeClr val="tx1">
                <a:alpha val="40000"/>
              </a:schemeClr>
            </a:glow>
          </a:effectLst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022" y="3124200"/>
              <a:ext cx="2561996" cy="205740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 descr="http://lpsolit.files.wordpress.com/2009/04/logged_in_front_pa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080" y="3124200"/>
              <a:ext cx="3259773" cy="2120860"/>
            </a:xfrm>
            <a:prstGeom prst="rect">
              <a:avLst/>
            </a:prstGeom>
            <a:noFill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koleva\Desktop\1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419600"/>
              <a:ext cx="300149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38" y="274320"/>
            <a:ext cx="1433462" cy="125320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722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TeamPulse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TeamPulse is </a:t>
            </a:r>
            <a:r>
              <a:rPr lang="en-US" dirty="0" smtClean="0"/>
              <a:t>an agile </a:t>
            </a:r>
            <a:r>
              <a:rPr lang="en-US" dirty="0"/>
              <a:t>project management </a:t>
            </a:r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dirty="0"/>
              <a:t>Requirements Management</a:t>
            </a:r>
          </a:p>
          <a:p>
            <a:pPr lvl="1"/>
            <a:r>
              <a:rPr lang="en-US" dirty="0"/>
              <a:t>Bug Management</a:t>
            </a:r>
          </a:p>
          <a:p>
            <a:pPr lvl="1"/>
            <a:r>
              <a:rPr lang="en-US" dirty="0"/>
              <a:t>Planning and Scheduling</a:t>
            </a:r>
          </a:p>
          <a:p>
            <a:pPr lvl="1"/>
            <a:r>
              <a:rPr lang="en-US" dirty="0" smtClean="0"/>
              <a:t>Time Tracking</a:t>
            </a:r>
            <a:endParaRPr lang="en-US" dirty="0"/>
          </a:p>
          <a:p>
            <a:pPr lvl="1"/>
            <a:r>
              <a:rPr lang="en-US" dirty="0"/>
              <a:t>Ideas and Feedback Management</a:t>
            </a:r>
          </a:p>
          <a:p>
            <a:pPr lvl="1"/>
            <a:r>
              <a:rPr lang="en-US" dirty="0" smtClean="0"/>
              <a:t>Filtering</a:t>
            </a:r>
            <a:endParaRPr lang="en-US" dirty="0"/>
          </a:p>
          <a:p>
            <a:pPr lvl="1"/>
            <a:r>
              <a:rPr lang="en-US" dirty="0" smtClean="0"/>
              <a:t>Reporting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TeamPulse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Setup </a:t>
            </a:r>
            <a:r>
              <a:rPr lang="en-US" dirty="0"/>
              <a:t>a new Project</a:t>
            </a:r>
          </a:p>
          <a:p>
            <a:pPr>
              <a:lnSpc>
                <a:spcPct val="100000"/>
              </a:lnSpc>
            </a:pPr>
            <a:r>
              <a:rPr lang="en-US" dirty="0"/>
              <a:t>Enter a new </a:t>
            </a:r>
            <a:r>
              <a:rPr lang="en-US" dirty="0" smtClean="0"/>
              <a:t>work item (Story/Task, Bug, Issue, Risk, Feedback)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Manage work items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Resolve and Close</a:t>
            </a:r>
          </a:p>
          <a:p>
            <a:pPr>
              <a:lnSpc>
                <a:spcPct val="100000"/>
              </a:lnSpc>
            </a:pPr>
            <a:r>
              <a:rPr lang="en-US" dirty="0"/>
              <a:t>Search, Reports, </a:t>
            </a:r>
            <a:r>
              <a:rPr lang="en-US" dirty="0" smtClean="0"/>
              <a:t>Email notifications, </a:t>
            </a: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67" y="2997856"/>
            <a:ext cx="1433462" cy="125320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7974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32504"/>
            <a:ext cx="7924800" cy="685800"/>
          </a:xfrm>
        </p:spPr>
        <p:txBody>
          <a:bodyPr/>
          <a:lstStyle/>
          <a:p>
            <a:pPr>
              <a:tabLst>
                <a:tab pos="282575" algn="l"/>
                <a:tab pos="287338" algn="l"/>
              </a:tabLst>
            </a:pPr>
            <a:r>
              <a:rPr lang="en-US" dirty="0"/>
              <a:t>Sitefinity 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94504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03" y="978798"/>
            <a:ext cx="3848245" cy="305370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58844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Incident vs. Bug – </a:t>
            </a:r>
            <a:br>
              <a:rPr lang="en-US" dirty="0" smtClean="0"/>
            </a:br>
            <a:r>
              <a:rPr lang="en-US" dirty="0" smtClean="0"/>
              <a:t>A Matter of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Sometimes a distinction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bugs (defects) </a:t>
            </a:r>
            <a:r>
              <a:rPr lang="en-US" dirty="0" smtClean="0"/>
              <a:t>is made</a:t>
            </a:r>
          </a:p>
          <a:p>
            <a:pPr lvl="1"/>
            <a:r>
              <a:rPr lang="en-US" dirty="0" smtClean="0"/>
              <a:t>Incident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situation where the </a:t>
            </a:r>
            <a:r>
              <a:rPr lang="en-US" dirty="0" smtClean="0"/>
              <a:t>system </a:t>
            </a:r>
            <a:r>
              <a:rPr lang="en-US" dirty="0"/>
              <a:t>exhibits questionable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Bug</a:t>
            </a:r>
          </a:p>
          <a:p>
            <a:pPr lvl="2"/>
            <a:r>
              <a:rPr lang="en-US" dirty="0" smtClean="0"/>
              <a:t>An incident is referred to as a bug (defect) </a:t>
            </a:r>
            <a:r>
              <a:rPr lang="en-US" dirty="0"/>
              <a:t>when the root cause is some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 in the item </a:t>
            </a:r>
            <a:r>
              <a:rPr lang="en-US" dirty="0"/>
              <a:t>we're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JIRA?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proprietary issue tracking product,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by </a:t>
            </a:r>
            <a:r>
              <a:rPr lang="en-US" dirty="0" smtClean="0"/>
              <a:t>Atlassian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</a:t>
            </a:r>
            <a:endParaRPr lang="en-US" dirty="0" smtClean="0"/>
          </a:p>
          <a:p>
            <a:pPr lvl="2"/>
            <a:r>
              <a:rPr lang="en-US" dirty="0"/>
              <a:t>B</a:t>
            </a:r>
            <a:r>
              <a:rPr lang="en-US" dirty="0" smtClean="0"/>
              <a:t>ug tracking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ssue tracking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management</a:t>
            </a:r>
          </a:p>
          <a:p>
            <a:pPr lvl="1"/>
            <a:r>
              <a:rPr lang="en-US" dirty="0">
                <a:hlinkClick r:id="rId2"/>
              </a:rPr>
              <a:t>http://www.atlassian.com/software/jira/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3247401" cy="144581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3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85800"/>
            <a:ext cx="3352800" cy="914400"/>
          </a:xfrm>
        </p:spPr>
        <p:txBody>
          <a:bodyPr/>
          <a:lstStyle/>
          <a:p>
            <a:r>
              <a:rPr lang="en-US" dirty="0" smtClean="0"/>
              <a:t>JIRA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7244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Login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Manage Dashboard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new Project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new Component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Defect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Manage Defect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Resolve and Close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Search, Reports, Email, </a:t>
            </a:r>
            <a:r>
              <a:rPr lang="en-US" sz="2800" dirty="0" smtClean="0"/>
              <a:t>etc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3510884" cy="2819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ugzilla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Bugzilla?</a:t>
            </a:r>
          </a:p>
          <a:p>
            <a:pPr lvl="1"/>
            <a:r>
              <a:rPr lang="en-US" dirty="0" smtClean="0"/>
              <a:t>Web-based bugtracker</a:t>
            </a:r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developed and used by the Mozilla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>
                <a:hlinkClick r:id="rId2"/>
              </a:rPr>
              <a:t>http://www.bugzilla.org/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49" y="4267200"/>
            <a:ext cx="2339502" cy="2228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3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Bugzilla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1746" name="Picture 2" descr="http://lpsolit.files.wordpress.com/2009/04/logged_in_front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28" y="3429000"/>
            <a:ext cx="4081145" cy="2655258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Foundation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TFS?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product </a:t>
            </a:r>
            <a:r>
              <a:rPr lang="en-US" dirty="0" smtClean="0"/>
              <a:t>offering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ource control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ata collection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eporting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tracking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90" y="4767208"/>
            <a:ext cx="2158859" cy="1527075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33" y="4767208"/>
            <a:ext cx="2802867" cy="1823126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05" y="2361474"/>
            <a:ext cx="3510030" cy="1485013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43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53676"/>
            <a:ext cx="7924800" cy="685800"/>
          </a:xfrm>
        </p:spPr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15676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912" y="1359467"/>
            <a:ext cx="5332288" cy="27074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2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Bug-tracking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other bug-tracking </a:t>
            </a:r>
            <a:r>
              <a:rPr lang="en-US" dirty="0" smtClean="0"/>
              <a:t>tools:</a:t>
            </a:r>
          </a:p>
          <a:p>
            <a:pPr lvl="1"/>
            <a:r>
              <a:rPr lang="en-US" dirty="0" err="1"/>
              <a:t>MantisBT</a:t>
            </a:r>
            <a:endParaRPr lang="en-US" dirty="0"/>
          </a:p>
          <a:p>
            <a:pPr lvl="1"/>
            <a:r>
              <a:rPr lang="en-US" dirty="0" smtClean="0"/>
              <a:t>TRAC</a:t>
            </a:r>
            <a:endParaRPr lang="en-US" dirty="0" smtClean="0"/>
          </a:p>
          <a:p>
            <a:pPr lvl="1"/>
            <a:r>
              <a:rPr lang="en-US" dirty="0"/>
              <a:t>GNATS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2" name="Picture 4" descr="Trac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4518832" cy="1295400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14" y="2628472"/>
            <a:ext cx="5185486" cy="1105328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42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4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Else Could Cause an Incident?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Other causes of incidents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isconfiguration </a:t>
            </a:r>
            <a:r>
              <a:rPr lang="en-US" dirty="0"/>
              <a:t>or failure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nvalid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mistakes</a:t>
            </a:r>
          </a:p>
          <a:p>
            <a:r>
              <a:rPr lang="en-US" dirty="0" smtClean="0"/>
              <a:t>According to the test policy – any type of incident can be logged for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Earlier – The Cheaper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</a:t>
            </a:r>
            <a:r>
              <a:rPr lang="en-US" dirty="0"/>
              <a:t>logging </a:t>
            </a:r>
            <a:r>
              <a:rPr lang="en-US" dirty="0" smtClean="0"/>
              <a:t>or defect </a:t>
            </a:r>
            <a:r>
              <a:rPr lang="en-US" dirty="0"/>
              <a:t>reporting </a:t>
            </a:r>
            <a:r>
              <a:rPr lang="en-US" dirty="0" smtClean="0"/>
              <a:t>are not necessarily happening during testing</a:t>
            </a:r>
          </a:p>
          <a:p>
            <a:pPr lvl="1"/>
            <a:r>
              <a:rPr lang="en-US" dirty="0" smtClean="0"/>
              <a:t>Incidents can be logged, reported, tracked, </a:t>
            </a:r>
            <a:r>
              <a:rPr lang="en-US" dirty="0"/>
              <a:t>and </a:t>
            </a:r>
            <a:r>
              <a:rPr lang="en-US" dirty="0" smtClean="0"/>
              <a:t>managed during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development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85" y="3657600"/>
            <a:ext cx="1916430" cy="259356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Do We Report Defects Against?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Defects can be reported against: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code or the system </a:t>
            </a:r>
            <a:r>
              <a:rPr lang="en-US" dirty="0" smtClean="0"/>
              <a:t>itself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equirements</a:t>
            </a:r>
          </a:p>
          <a:p>
            <a:pPr lvl="1"/>
            <a:r>
              <a:rPr lang="en-US" dirty="0" smtClean="0"/>
              <a:t>Design  specifications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and operator guides and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4400"/>
            <a:ext cx="1476375" cy="1695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7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(bug)</a:t>
            </a:r>
          </a:p>
          <a:p>
            <a:pPr lvl="1"/>
            <a:r>
              <a:rPr lang="en-US" dirty="0"/>
              <a:t>A flaw in a component or system that can cause the component or system to </a:t>
            </a:r>
            <a:r>
              <a:rPr lang="en-US" dirty="0" smtClean="0"/>
              <a:t>fail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human action </a:t>
            </a:r>
            <a:r>
              <a:rPr lang="en-US" dirty="0"/>
              <a:t>that produces an incorrect </a:t>
            </a:r>
            <a:r>
              <a:rPr lang="en-US" dirty="0" smtClean="0"/>
              <a:t>result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</a:t>
            </a:r>
          </a:p>
          <a:p>
            <a:pPr lvl="1"/>
            <a:r>
              <a:rPr lang="en-US" dirty="0"/>
              <a:t>Deviation of the component or system from its expected delivery, service, or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2346</TotalTime>
  <Words>2072</Words>
  <Application>Microsoft Office PowerPoint</Application>
  <PresentationFormat>On-screen Show (4:3)</PresentationFormat>
  <Paragraphs>442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Cambria</vt:lpstr>
      <vt:lpstr>Consolas</vt:lpstr>
      <vt:lpstr>Corbel</vt:lpstr>
      <vt:lpstr>Wingdings 2</vt:lpstr>
      <vt:lpstr>Telerik Academy Theme</vt:lpstr>
      <vt:lpstr>Incident Management</vt:lpstr>
      <vt:lpstr>Table of Contents</vt:lpstr>
      <vt:lpstr>Incident Management</vt:lpstr>
      <vt:lpstr>What Are Incidents?</vt:lpstr>
      <vt:lpstr>Incident vs. Bug –  A Matter of Semantics</vt:lpstr>
      <vt:lpstr>What Else Could Cause an Incident?</vt:lpstr>
      <vt:lpstr>The Earlier – The Cheaper</vt:lpstr>
      <vt:lpstr>What Do We Report Defects Against?</vt:lpstr>
      <vt:lpstr>Glossary</vt:lpstr>
      <vt:lpstr>Glossary (2)</vt:lpstr>
      <vt:lpstr>Incident Reporting</vt:lpstr>
      <vt:lpstr>Managing Defects</vt:lpstr>
      <vt:lpstr>Central Database</vt:lpstr>
      <vt:lpstr>What Goes in an Incident Report? </vt:lpstr>
      <vt:lpstr>What Goes in an Incident Report? (2) </vt:lpstr>
      <vt:lpstr>What Goes in an Incident Report? (3) </vt:lpstr>
      <vt:lpstr>What Goes in an Incident Report? (4) </vt:lpstr>
      <vt:lpstr>What Goes in an Incident Report? (5) </vt:lpstr>
      <vt:lpstr>Defect Severity</vt:lpstr>
      <vt:lpstr>Defect Severity Levels</vt:lpstr>
      <vt:lpstr>Defect Severity Levels (2)</vt:lpstr>
      <vt:lpstr>Defect Severity Levels (3)</vt:lpstr>
      <vt:lpstr>Defect Priority</vt:lpstr>
      <vt:lpstr>Defect Priority(2)</vt:lpstr>
      <vt:lpstr>Defect Priority(3)</vt:lpstr>
      <vt:lpstr>Defect Priority(4)</vt:lpstr>
      <vt:lpstr>Defect Lifecycle</vt:lpstr>
      <vt:lpstr>Defect Lifecycle</vt:lpstr>
      <vt:lpstr>Defect Lifecycle Graph</vt:lpstr>
      <vt:lpstr>Defect Lifecycle States</vt:lpstr>
      <vt:lpstr>Defect Lifecycle States (2)</vt:lpstr>
      <vt:lpstr>Defect Lifecycle States (3)</vt:lpstr>
      <vt:lpstr>Defect Lifecycle States (4)</vt:lpstr>
      <vt:lpstr>Defect Lifecycle States (5)</vt:lpstr>
      <vt:lpstr>Metrics and Incident Management</vt:lpstr>
      <vt:lpstr>Defect Management Metrics</vt:lpstr>
      <vt:lpstr>Defect Management Metrics (2)</vt:lpstr>
      <vt:lpstr>Defect Management Metrics (3)</vt:lpstr>
      <vt:lpstr>Defect Management Metrics (4)</vt:lpstr>
      <vt:lpstr>Bug Convergence</vt:lpstr>
      <vt:lpstr>Defect Detection Percentage</vt:lpstr>
      <vt:lpstr>Some Golden Rules for Incident Reporting</vt:lpstr>
      <vt:lpstr>Golden Rules for Bug Reporting</vt:lpstr>
      <vt:lpstr>Golden Rules for Bug Reporting (2)</vt:lpstr>
      <vt:lpstr>Golden Rules for Bug Reporting (3)</vt:lpstr>
      <vt:lpstr>Incident Management Tools</vt:lpstr>
      <vt:lpstr>Telerik TeamPulse</vt:lpstr>
      <vt:lpstr>TeamPulse Demo</vt:lpstr>
      <vt:lpstr>Sitefinity Site</vt:lpstr>
      <vt:lpstr>JIRA</vt:lpstr>
      <vt:lpstr>JIRA - Demo</vt:lpstr>
      <vt:lpstr>Bugzilla</vt:lpstr>
      <vt:lpstr>Bugzilla</vt:lpstr>
      <vt:lpstr>Team Foundation Server</vt:lpstr>
      <vt:lpstr>TFS</vt:lpstr>
      <vt:lpstr>Other Bug-tracking Tools</vt:lpstr>
      <vt:lpstr>Incident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</dc:title>
  <dc:creator>Asya Georgieva</dc:creator>
  <cp:lastModifiedBy>Asya Georgieva</cp:lastModifiedBy>
  <cp:revision>24</cp:revision>
  <dcterms:created xsi:type="dcterms:W3CDTF">2013-02-07T11:07:32Z</dcterms:created>
  <dcterms:modified xsi:type="dcterms:W3CDTF">2013-05-23T08:48:48Z</dcterms:modified>
</cp:coreProperties>
</file>