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st.org/index.php/doc" TargetMode="External"/><Relationship Id="rId2" Type="http://schemas.openxmlformats.org/officeDocument/2006/relationships/hyperlink" Target="http://testlink.sourceforge.net/demo/logi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dirty="0"/>
              <a:t>Tools for Management of Testing and Tests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373" y="4533900"/>
            <a:ext cx="3352800" cy="533400"/>
          </a:xfrm>
        </p:spPr>
        <p:txBody>
          <a:bodyPr/>
          <a:lstStyle/>
          <a:p>
            <a:r>
              <a:rPr lang="en-US" dirty="0"/>
              <a:t>Stoimen Stoimenov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024735"/>
            <a:ext cx="1590500" cy="400110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QA Engineer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39373" y="5424845"/>
            <a:ext cx="3794745" cy="1342329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SitefinityLeads,SitefinityTeam6</a:t>
            </a:r>
            <a:endParaRPr lang="en-US" sz="2000" dirty="0"/>
          </a:p>
          <a:p>
            <a:pPr marL="0" indent="0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32" name="Picture 8" descr="http://1.bp.blogspot.com/_zOBRLQpUGrY/SNMMT__QleI/AAAAAAAAAc4/KGLGNo_8hVE/s400/testlink_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71" y="4495800"/>
            <a:ext cx="3276600" cy="1968277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1000" y="838200"/>
            <a:ext cx="4180114" cy="108857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sourceforge.net/dbimage.php?id=1058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8122"/>
            <a:ext cx="1676400" cy="12573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9"/>
          <p:cNvSpPr>
            <a:spLocks noGrp="1"/>
          </p:cNvSpPr>
          <p:nvPr/>
        </p:nvSpPr>
        <p:spPr>
          <a:xfrm>
            <a:off x="259548" y="583499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219200"/>
          </a:xfrm>
        </p:spPr>
        <p:txBody>
          <a:bodyPr/>
          <a:lstStyle/>
          <a:p>
            <a:r>
              <a:rPr lang="en-US" dirty="0"/>
              <a:t>Example of TestLink simple work-flow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17526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122" name="Picture 2" descr="C:\Users\ogeorgiev\Desktop\2011-08-31_1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64084"/>
            <a:ext cx="4572000" cy="4082264"/>
          </a:xfrm>
          <a:prstGeom prst="roundRect">
            <a:avLst>
              <a:gd name="adj" fmla="val 887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Projects are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</a:t>
            </a:r>
            <a:r>
              <a:rPr lang="en-US" dirty="0"/>
              <a:t>of </a:t>
            </a:r>
            <a:r>
              <a:rPr lang="en-US" dirty="0" smtClean="0"/>
              <a:t>TestLink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ould </a:t>
            </a:r>
            <a:r>
              <a:rPr lang="en-US" dirty="0"/>
              <a:t>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products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</a:t>
            </a:r>
            <a:r>
              <a:rPr lang="en-US" dirty="0"/>
              <a:t>change their features and functionality over </a:t>
            </a:r>
            <a:r>
              <a:rPr lang="en-US" dirty="0" smtClean="0"/>
              <a:t>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But for the </a:t>
            </a:r>
            <a:r>
              <a:rPr lang="en-US" dirty="0"/>
              <a:t>most part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remains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Projects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independent</a:t>
            </a:r>
            <a:r>
              <a:rPr lang="en-US" dirty="0"/>
              <a:t> and do not share </a:t>
            </a:r>
            <a:r>
              <a:rPr lang="en-US" dirty="0" smtClean="0"/>
              <a:t>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single test project should be used for a team/product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Specification's structure is broken down </a:t>
            </a:r>
            <a:r>
              <a:rPr lang="en-US" dirty="0"/>
              <a:t>into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Suites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Cases</a:t>
            </a:r>
          </a:p>
          <a:p>
            <a:pPr lvl="1"/>
            <a:r>
              <a:rPr lang="en-US" dirty="0" smtClean="0"/>
              <a:t>One test </a:t>
            </a:r>
            <a:r>
              <a:rPr lang="en-US" dirty="0"/>
              <a:t>Project has just one Test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93" y="3690257"/>
            <a:ext cx="3649014" cy="2286000"/>
          </a:xfrm>
          <a:prstGeom prst="roundRect">
            <a:avLst>
              <a:gd name="adj" fmla="val 9048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3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Suites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are organized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suites</a:t>
            </a:r>
          </a:p>
          <a:p>
            <a:r>
              <a:rPr lang="en-US" dirty="0" smtClean="0"/>
              <a:t>Test suites consist of: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itle</a:t>
            </a:r>
          </a:p>
          <a:p>
            <a:pPr lvl="1"/>
            <a:r>
              <a:rPr lang="en-US" dirty="0" smtClean="0"/>
              <a:t>Description </a:t>
            </a:r>
          </a:p>
          <a:p>
            <a:pPr lvl="1"/>
            <a:r>
              <a:rPr lang="en-US" dirty="0" smtClean="0"/>
              <a:t>Test cases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test suites</a:t>
            </a:r>
            <a:br>
              <a:rPr lang="en-US" dirty="0" smtClean="0"/>
            </a:br>
            <a:r>
              <a:rPr lang="en-US" dirty="0" smtClean="0"/>
              <a:t>(possibly)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 descr="C:\Users\ogeorgiev\Desktop\test-su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55537"/>
            <a:ext cx="4419601" cy="1870925"/>
          </a:xfrm>
          <a:prstGeom prst="roundRect">
            <a:avLst>
              <a:gd name="adj" fmla="val 835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Suites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suites may contain: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cope </a:t>
            </a:r>
            <a:r>
              <a:rPr lang="en-US" dirty="0"/>
              <a:t>of included </a:t>
            </a:r>
            <a:r>
              <a:rPr lang="en-US" dirty="0" smtClean="0"/>
              <a:t>tests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efault configuration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reconditions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/>
              <a:t>to related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</a:t>
            </a:r>
            <a:r>
              <a:rPr lang="en-US" dirty="0" smtClean="0"/>
              <a:t>tools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nfrastructure overview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52600"/>
            <a:ext cx="1983664" cy="3651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3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438400"/>
          </a:xfrm>
        </p:spPr>
        <p:txBody>
          <a:bodyPr/>
          <a:lstStyle/>
          <a:p>
            <a:r>
              <a:rPr lang="en-US" dirty="0" smtClean="0"/>
              <a:t>What is a test case?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inputs</a:t>
            </a:r>
            <a:r>
              <a:rPr lang="en-US" dirty="0"/>
              <a:t>, 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</a:t>
            </a:r>
            <a:r>
              <a:rPr lang="en-US" dirty="0"/>
              <a:t>, and expected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r>
              <a:rPr lang="en-US" dirty="0"/>
              <a:t> (outcomes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dirty="0" smtClean="0"/>
              <a:t>Test cases have the following parts: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461657"/>
            <a:ext cx="8686800" cy="3167743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800" dirty="0" smtClean="0"/>
              <a:t>Identifier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itle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Summary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Steps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Expected results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Attachments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Importance</a:t>
            </a:r>
          </a:p>
          <a:p>
            <a:pPr lvl="2">
              <a:lnSpc>
                <a:spcPct val="80000"/>
              </a:lnSpc>
            </a:pPr>
            <a:r>
              <a:rPr lang="en-US" sz="2600" dirty="0" smtClean="0"/>
              <a:t>(High / Medium / Low)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Execution type</a:t>
            </a:r>
          </a:p>
          <a:p>
            <a:pPr lvl="2">
              <a:lnSpc>
                <a:spcPct val="80000"/>
              </a:lnSpc>
            </a:pPr>
            <a:r>
              <a:rPr lang="en-US" sz="2600" dirty="0" smtClean="0"/>
              <a:t>(Manual / Automated)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Custom fields</a:t>
            </a:r>
          </a:p>
        </p:txBody>
      </p:sp>
    </p:spTree>
    <p:extLst>
      <p:ext uri="{BB962C8B-B14F-4D97-AF65-F5344CB8AC3E}">
        <p14:creationId xmlns:p14="http://schemas.microsoft.com/office/powerpoint/2010/main" val="2087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 - Active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have an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</a:t>
            </a:r>
            <a:r>
              <a:rPr lang="en-US" dirty="0" smtClean="0"/>
              <a:t>" attribute</a:t>
            </a:r>
          </a:p>
          <a:p>
            <a:pPr lvl="1"/>
            <a:r>
              <a:rPr lang="en-US" dirty="0" smtClean="0"/>
              <a:t>Useful when a test case is still in development</a:t>
            </a:r>
          </a:p>
          <a:p>
            <a:pPr lvl="1"/>
            <a:r>
              <a:rPr lang="en-US" dirty="0" smtClean="0"/>
              <a:t>The test designer can decide when to set it available for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1506" name="Picture 2" descr="C:\Users\ogeorgiev\Desktop\2011-08-31_15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52" y="4838700"/>
            <a:ext cx="3019697" cy="7239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could be related to software/system requirements</a:t>
            </a:r>
          </a:p>
          <a:p>
            <a:pPr lvl="1"/>
            <a:r>
              <a:rPr lang="en-US" dirty="0" smtClean="0"/>
              <a:t>TestLink allows assigning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 </a:t>
            </a:r>
            <a:r>
              <a:rPr lang="en-US" dirty="0" smtClean="0"/>
              <a:t>to particular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plans </a:t>
            </a:r>
            <a:r>
              <a:rPr lang="en-US" dirty="0" smtClean="0"/>
              <a:t>for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:\Users\ogeorgiev\Desktop\test-pl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02" y="3429000"/>
            <a:ext cx="4265796" cy="2983310"/>
          </a:xfrm>
          <a:prstGeom prst="roundRect">
            <a:avLst>
              <a:gd name="adj" fmla="val 401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Keywords</a:t>
            </a:r>
            <a:r>
              <a:rPr lang="en-US" dirty="0"/>
              <a:t> </a:t>
            </a:r>
            <a:r>
              <a:rPr lang="en-US" dirty="0" smtClean="0"/>
              <a:t>give </a:t>
            </a:r>
            <a:r>
              <a:rPr lang="en-US" dirty="0"/>
              <a:t>users another level of depth when categorizing Test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Useful for categorizing and filtering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2530" name="Picture 2" descr="http://georgiatechdopp.files.wordpress.com/2011/01/keywo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409949"/>
            <a:ext cx="4048125" cy="268605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Generate Test Specification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Users can generate the current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specification</a:t>
            </a:r>
            <a:r>
              <a:rPr lang="en-US" dirty="0" smtClean="0"/>
              <a:t> </a:t>
            </a:r>
            <a:r>
              <a:rPr lang="en-US" dirty="0"/>
              <a:t>as a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Could be generated for the whole content or for a particular test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146" name="Picture 2" descr="C:\Users\ogeorgiev\Desktop\2011-08-31_11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657600"/>
            <a:ext cx="2981325" cy="2657475"/>
          </a:xfrm>
          <a:prstGeom prst="roundRect">
            <a:avLst>
              <a:gd name="adj" fmla="val 792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 Management Systems (TCMS)</a:t>
            </a:r>
          </a:p>
          <a:p>
            <a:r>
              <a:rPr lang="en-US" dirty="0" smtClean="0"/>
              <a:t>TestLink</a:t>
            </a:r>
          </a:p>
          <a:p>
            <a:pPr lvl="1"/>
            <a:r>
              <a:rPr lang="en-US" dirty="0" smtClean="0"/>
              <a:t>General Information</a:t>
            </a:r>
          </a:p>
          <a:p>
            <a:r>
              <a:rPr lang="en-US" dirty="0" smtClean="0"/>
              <a:t>Other Tools for test management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icrosoft Test Manager</a:t>
            </a:r>
          </a:p>
          <a:p>
            <a:pPr lvl="1"/>
            <a:r>
              <a:rPr lang="en-US" dirty="0" smtClean="0"/>
              <a:t>Test Director</a:t>
            </a:r>
          </a:p>
          <a:p>
            <a:pPr lvl="1"/>
            <a:r>
              <a:rPr lang="en-US" dirty="0"/>
              <a:t>Custom Made TCMS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5362" name="Picture 2" descr="http://www.clipartpal.com/_thumbs/pd/education/cartoon_owl_sitting_on_a_book_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2413980" cy="227647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8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799"/>
            <a:ext cx="7924800" cy="1371601"/>
          </a:xfrm>
        </p:spPr>
        <p:txBody>
          <a:bodyPr/>
          <a:lstStyle/>
          <a:p>
            <a:r>
              <a:rPr lang="en-US" dirty="0"/>
              <a:t>Requirements Based Testing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276600"/>
            <a:ext cx="5153025" cy="2867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2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test cases could be designed for every requirement</a:t>
            </a:r>
          </a:p>
          <a:p>
            <a:r>
              <a:rPr lang="en-US" dirty="0" smtClean="0"/>
              <a:t>A combination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risk-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requirements-based testing</a:t>
            </a:r>
            <a:r>
              <a:rPr lang="en-US" dirty="0" smtClean="0"/>
              <a:t> could have some advantages:</a:t>
            </a:r>
          </a:p>
          <a:p>
            <a:pPr lvl="1"/>
            <a:r>
              <a:rPr lang="en-US" dirty="0" smtClean="0"/>
              <a:t>Revealing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missing requirements</a:t>
            </a:r>
          </a:p>
          <a:p>
            <a:pPr lvl="1"/>
            <a:r>
              <a:rPr lang="en-US" dirty="0" smtClean="0"/>
              <a:t>Focus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 </a:t>
            </a:r>
            <a:r>
              <a:rPr lang="en-US" dirty="0" smtClean="0"/>
              <a:t>part of the system</a:t>
            </a:r>
          </a:p>
          <a:p>
            <a:pPr lvl="1"/>
            <a:r>
              <a:rPr lang="en-US" dirty="0" smtClean="0"/>
              <a:t>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  <a:r>
              <a:rPr lang="en-US" dirty="0" smtClean="0"/>
              <a:t> with users and stakeholders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negotiation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prioritization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Requirements Specification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Requirements are grouped to one or more System/Software/User Requirement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95405" y="3074025"/>
            <a:ext cx="1409578" cy="5135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Product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19800" y="3838187"/>
            <a:ext cx="2594529" cy="6659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849956" y="325960"/>
              <a:ext cx="5062840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 smtClean="0"/>
                <a:t>Requirements Specification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5866798"/>
            <a:ext cx="1409578" cy="513577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Test Case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8364" y="5321070"/>
            <a:ext cx="2057400" cy="516098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5" name="Rounded Rectangle 14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Requirement</a:t>
              </a:r>
              <a:endParaRPr lang="en-US" sz="2200" b="1" kern="1200" dirty="0">
                <a:effectLst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155058"/>
            <a:ext cx="2286000" cy="720090"/>
            <a:chOff x="1828799" y="304803"/>
            <a:chExt cx="5105155" cy="722354"/>
          </a:xfrm>
          <a:scene3d>
            <a:camera prst="orthographicFront"/>
            <a:lightRig rig="threePt" dir="t"/>
          </a:scene3d>
        </p:grpSpPr>
        <p:sp>
          <p:nvSpPr>
            <p:cNvPr id="18" name="Rounded Rectangle 17"/>
            <p:cNvSpPr/>
            <p:nvPr/>
          </p:nvSpPr>
          <p:spPr>
            <a:xfrm>
              <a:off x="1828799" y="304803"/>
              <a:ext cx="5105155" cy="722354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849956" y="325960"/>
              <a:ext cx="5062841" cy="6800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effectLst/>
                </a:rPr>
                <a:t>Test </a:t>
              </a:r>
              <a:br>
                <a:rPr lang="en-US" sz="2200" b="1" kern="1200" dirty="0" smtClean="0">
                  <a:effectLst/>
                </a:rPr>
              </a:br>
              <a:r>
                <a:rPr lang="en-US" sz="2200" b="1" kern="1200" dirty="0" smtClean="0">
                  <a:effectLst/>
                </a:rPr>
                <a:t>Specification</a:t>
              </a:r>
              <a:endParaRPr lang="en-US" sz="2200" b="1" kern="1200" dirty="0">
                <a:effectLst/>
              </a:endParaRPr>
            </a:p>
          </p:txBody>
        </p:sp>
      </p:grpSp>
      <p:cxnSp>
        <p:nvCxnSpPr>
          <p:cNvPr id="21" name="Elbow Connector 20"/>
          <p:cNvCxnSpPr>
            <a:stCxn id="6" idx="3"/>
            <a:endCxn id="9" idx="1"/>
          </p:cNvCxnSpPr>
          <p:nvPr/>
        </p:nvCxnSpPr>
        <p:spPr>
          <a:xfrm>
            <a:off x="4904983" y="3330814"/>
            <a:ext cx="1114817" cy="840362"/>
          </a:xfrm>
          <a:prstGeom prst="bentConnector3">
            <a:avLst/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6" idx="3"/>
          </p:cNvCxnSpPr>
          <p:nvPr/>
        </p:nvCxnSpPr>
        <p:spPr>
          <a:xfrm flipH="1">
            <a:off x="8337237" y="4171176"/>
            <a:ext cx="277092" cy="1407943"/>
          </a:xfrm>
          <a:prstGeom prst="bentConnector3">
            <a:avLst>
              <a:gd name="adj1" fmla="val -82500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</p:cNvCxnSpPr>
          <p:nvPr/>
        </p:nvCxnSpPr>
        <p:spPr>
          <a:xfrm flipV="1">
            <a:off x="4299337" y="5579119"/>
            <a:ext cx="1997553" cy="544468"/>
          </a:xfrm>
          <a:prstGeom prst="bentConnector3">
            <a:avLst>
              <a:gd name="adj1" fmla="val 58719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1"/>
            <a:endCxn id="18" idx="1"/>
          </p:cNvCxnSpPr>
          <p:nvPr/>
        </p:nvCxnSpPr>
        <p:spPr>
          <a:xfrm rot="10800000" flipV="1">
            <a:off x="457201" y="3330813"/>
            <a:ext cx="3038205" cy="1184289"/>
          </a:xfrm>
          <a:prstGeom prst="bentConnector3">
            <a:avLst>
              <a:gd name="adj1" fmla="val 107524"/>
            </a:avLst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3"/>
            <a:endCxn id="13" idx="0"/>
          </p:cNvCxnSpPr>
          <p:nvPr/>
        </p:nvCxnSpPr>
        <p:spPr>
          <a:xfrm>
            <a:off x="2743200" y="4515103"/>
            <a:ext cx="857190" cy="1366737"/>
          </a:xfrm>
          <a:prstGeom prst="bentConnector2">
            <a:avLst/>
          </a:prstGeom>
          <a:ln w="317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05178" y="5692700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3200" y="405377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2921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8218" y="5486400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46815" y="4528286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0547" y="3750995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79111" y="5198471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37237" y="5221827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38947" y="61179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948" y="4484658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9747" y="2899927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48547" y="32267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46986" y="3707513"/>
            <a:ext cx="309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1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676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Plans </a:t>
            </a:r>
            <a:r>
              <a:rPr lang="en-US" dirty="0"/>
              <a:t>are the basis for test execution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Test Plans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819400"/>
            <a:ext cx="8686800" cy="30480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escription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of </a:t>
            </a:r>
            <a:br>
              <a:rPr lang="en-US" dirty="0" smtClean="0"/>
            </a:br>
            <a:r>
              <a:rPr lang="en-US" dirty="0" smtClean="0"/>
              <a:t>chosen Test Cases</a:t>
            </a:r>
          </a:p>
          <a:p>
            <a:pPr lvl="1"/>
            <a:r>
              <a:rPr lang="en-US" dirty="0" smtClean="0"/>
              <a:t>Builds</a:t>
            </a:r>
          </a:p>
          <a:p>
            <a:pPr lvl="1"/>
            <a:r>
              <a:rPr lang="en-US" dirty="0" smtClean="0"/>
              <a:t>Test Results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ilestones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 assignment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riority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should </a:t>
            </a:r>
            <a:r>
              <a:rPr lang="en-US" dirty="0" smtClean="0"/>
              <a:t>include: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Summary / Scope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to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to not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criteria (to pass tested product)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environment, Infrastructure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Risks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a test plan should be done with caution</a:t>
            </a:r>
          </a:p>
          <a:p>
            <a:pPr lvl="1"/>
            <a:r>
              <a:rPr lang="en-US" dirty="0" smtClean="0"/>
              <a:t>All corresponding data gets deleted too</a:t>
            </a:r>
          </a:p>
          <a:p>
            <a:pPr lvl="2"/>
            <a:r>
              <a:rPr lang="en-US" dirty="0" smtClean="0"/>
              <a:t>E.g., test cases, results,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4578" name="Picture 2" descr="http://static.internetblog.org.uk/files/200pxEditdelet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43" y="4145643"/>
            <a:ext cx="1905000" cy="19050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icons.iconarchive.com/icons/simon-cook/xtra-orange/128/Delet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17042"/>
            <a:ext cx="2362200" cy="236220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a test case/suite requires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</a:t>
            </a:r>
            <a:r>
              <a:rPr lang="en-US" dirty="0" smtClean="0"/>
              <a:t> to be available for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170" name="Picture 2" descr="C:\Users\ogeorgiev\Desktop\2011-08-31_11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2" y="2819400"/>
            <a:ext cx="7960897" cy="2727325"/>
          </a:xfrm>
          <a:prstGeom prst="roundRect">
            <a:avLst>
              <a:gd name="adj" fmla="val 937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plan is defined by adding a test set (of test cases) from Test Specification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particular version </a:t>
            </a:r>
            <a:r>
              <a:rPr lang="en-US" dirty="0" smtClean="0"/>
              <a:t>of a test case gets assigned to a test plan</a:t>
            </a:r>
          </a:p>
          <a:p>
            <a:pPr lvl="1"/>
            <a:r>
              <a:rPr lang="en-US" dirty="0" smtClean="0"/>
              <a:t>Test sets allow modifying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 order </a:t>
            </a:r>
            <a:r>
              <a:rPr lang="en-US" dirty="0" smtClean="0"/>
              <a:t>of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194" name="Picture 2" descr="C:\Users\ogeorgiev\Desktop\2011-08-31_12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515129" cy="2382754"/>
          </a:xfrm>
          <a:prstGeom prst="roundRect">
            <a:avLst>
              <a:gd name="adj" fmla="val 9993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Execution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TestLink allows assigning test case execution to different users</a:t>
            </a:r>
          </a:p>
          <a:p>
            <a:pPr lvl="1"/>
            <a:r>
              <a:rPr lang="en-US" dirty="0" smtClean="0"/>
              <a:t>A user can track the test cases assigned to him and the metrics of his tests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18" name="Picture 2" descr="C:\Users\ogeorgiev\Desktop\2011-08-31_13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40" y="3810000"/>
            <a:ext cx="3923521" cy="2209800"/>
          </a:xfrm>
          <a:prstGeom prst="roundRect">
            <a:avLst>
              <a:gd name="adj" fmla="val 8785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execution is available after: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Test Specification is </a:t>
            </a:r>
            <a:r>
              <a:rPr lang="en-US" dirty="0" smtClean="0"/>
              <a:t>written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Test Plan is </a:t>
            </a:r>
            <a:r>
              <a:rPr lang="en-US" dirty="0" smtClean="0"/>
              <a:t>created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are added into Test </a:t>
            </a:r>
            <a:r>
              <a:rPr lang="en-US" dirty="0" smtClean="0"/>
              <a:t>Plan</a:t>
            </a:r>
            <a:endParaRPr lang="en-US" dirty="0"/>
          </a:p>
          <a:p>
            <a:pPr lvl="1"/>
            <a:r>
              <a:rPr lang="en-US" dirty="0" smtClean="0"/>
              <a:t>At </a:t>
            </a:r>
            <a:r>
              <a:rPr lang="en-US" dirty="0"/>
              <a:t>least one Build is </a:t>
            </a:r>
            <a:r>
              <a:rPr lang="en-US" dirty="0" smtClean="0"/>
              <a:t>created</a:t>
            </a:r>
            <a:endParaRPr lang="en-US" dirty="0"/>
          </a:p>
          <a:p>
            <a:pPr lvl="1"/>
            <a:r>
              <a:rPr lang="en-US" dirty="0" smtClean="0"/>
              <a:t>Testers </a:t>
            </a:r>
            <a:r>
              <a:rPr lang="en-US" dirty="0"/>
              <a:t>have appropriate rights for execution to work with the this Test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771" y="1066800"/>
            <a:ext cx="7924800" cy="1981201"/>
          </a:xfrm>
        </p:spPr>
        <p:txBody>
          <a:bodyPr/>
          <a:lstStyle/>
          <a:p>
            <a:r>
              <a:rPr lang="en-US" dirty="0"/>
              <a:t>Test Case Management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TCMS)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3505200"/>
            <a:ext cx="4180114" cy="108857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1.bp.blogspot.com/_zOBRLQpUGrY/SNMMT__QleI/AAAAAAAAAc4/KGLGNo_8hVE/s400/testlink_logo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80115"/>
            <a:ext cx="3276600" cy="1968277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execution results in labeling test cases as: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ass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ail</a:t>
            </a:r>
          </a:p>
          <a:p>
            <a:pPr lvl="1"/>
            <a:r>
              <a:rPr lang="en-US" dirty="0" smtClean="0"/>
              <a:t>Blocked (impossible to test for some reason)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5602" name="Picture 2" descr="http://aux.iconpedia.net/uploads/1457291797162104353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257800"/>
            <a:ext cx="1066800" cy="1066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86" y="4007572"/>
            <a:ext cx="2438400" cy="28504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2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Test Execution and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42" name="Picture 2" descr="C:\Users\ogeorgiev\Desktop\2011-08-31_14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06" y="2895600"/>
            <a:ext cx="5945188" cy="3343275"/>
          </a:xfrm>
          <a:prstGeom prst="roundRect">
            <a:avLst>
              <a:gd name="adj" fmla="val 5965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857250" algn="l"/>
              </a:tabLst>
            </a:pPr>
            <a:r>
              <a:rPr lang="en-US" dirty="0"/>
              <a:t>M</a:t>
            </a:r>
            <a:r>
              <a:rPr lang="en-US" dirty="0" smtClean="0"/>
              <a:t>icrosoft Test Manager</a:t>
            </a:r>
            <a:endParaRPr lang="en-US" dirty="0"/>
          </a:p>
        </p:txBody>
      </p:sp>
      <p:pic>
        <p:nvPicPr>
          <p:cNvPr id="26626" name="Picture 2" descr="http://visualstudiomagazine.com/articles/2010/01/19/~/media/ECG/visualstudiomagazine/Images/2010/01/MTLM3.ashx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33800"/>
            <a:ext cx="2667000" cy="16891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77546" y="839541"/>
            <a:ext cx="2988909" cy="1661451"/>
          </a:xfrm>
          <a:prstGeom prst="roundRect">
            <a:avLst>
              <a:gd name="adj" fmla="val 728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39" y="4800600"/>
            <a:ext cx="2321719" cy="1524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4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Test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Test Manager allows:</a:t>
            </a:r>
          </a:p>
          <a:p>
            <a:pPr lvl="1"/>
            <a:r>
              <a:rPr lang="en-US" dirty="0"/>
              <a:t>Test </a:t>
            </a:r>
            <a:r>
              <a:rPr lang="en-US" dirty="0" smtClean="0"/>
              <a:t>Planning</a:t>
            </a:r>
          </a:p>
          <a:p>
            <a:pPr lvl="1"/>
            <a:r>
              <a:rPr lang="en-US" dirty="0"/>
              <a:t>Test Case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Running Manual Tests</a:t>
            </a:r>
            <a:endParaRPr lang="en-US" dirty="0" smtClean="0"/>
          </a:p>
          <a:p>
            <a:r>
              <a:rPr lang="en-US" dirty="0" smtClean="0"/>
              <a:t>Works with TFS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1266" name="Picture 2" descr="http://social.technet.microsoft.com/wiki/resized-image.ashx/__size/550x0/__key/CommunityServer-Wikis-Components-Files/00-00-00-00-05/535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40943"/>
            <a:ext cx="4497659" cy="1676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logs.microsoft.co.il/blogs/shair/image_thumb_58E6BA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2464143" cy="1628776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Test Director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2630685" cy="216395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://igm.univ-mlv.fr/~dr/XPOSE2006/julien_furgerot/testdirecto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15" y="4114800"/>
            <a:ext cx="3889771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 descr="http://www.atyoursideconsulting.com/products/atd/atd_images/atd_tdintegrat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4" y="2519362"/>
            <a:ext cx="3035702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Director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Director is currently available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plug-in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 Center</a:t>
            </a:r>
          </a:p>
          <a:p>
            <a:pPr lvl="1"/>
            <a:r>
              <a:rPr lang="en-US" dirty="0" smtClean="0"/>
              <a:t>Works on any browser that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ActiveX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Test Director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four modules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dirty="0" smtClean="0"/>
              <a:t>Test Lab</a:t>
            </a:r>
          </a:p>
          <a:p>
            <a:pPr lvl="1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91000"/>
            <a:ext cx="2321672" cy="190976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Custom Made TCMS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16880"/>
            <a:ext cx="7924800" cy="569120"/>
          </a:xfrm>
        </p:spPr>
        <p:txBody>
          <a:bodyPr/>
          <a:lstStyle/>
          <a:p>
            <a:r>
              <a:rPr lang="en-US" dirty="0" smtClean="0"/>
              <a:t>How can we make our own TCMS?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002880"/>
            <a:ext cx="2819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4338" name="Picture 2" descr="http://www.baycongroup.com/excel2007/images/01_ExcelWindow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45" y="2657698"/>
            <a:ext cx="2867056" cy="2219102"/>
          </a:xfrm>
          <a:prstGeom prst="roundRect">
            <a:avLst>
              <a:gd name="adj" fmla="val 830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www.baycongroup.com/word2007/images/01_Word2007Scree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9166"/>
            <a:ext cx="2974865" cy="2088355"/>
          </a:xfrm>
          <a:prstGeom prst="roundRect">
            <a:avLst>
              <a:gd name="adj" fmla="val 1159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Tools for Management of Testing and Tests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Test Case Management Systems?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used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 tests </a:t>
            </a:r>
            <a:r>
              <a:rPr lang="en-US" dirty="0"/>
              <a:t>(automated or manual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</a:t>
            </a:r>
            <a:r>
              <a:rPr lang="en-US" dirty="0"/>
              <a:t> and/or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</a:t>
            </a:r>
            <a:r>
              <a:rPr lang="en-US" dirty="0"/>
              <a:t> management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854105" cy="18383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3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TestLink</a:t>
            </a:r>
            <a:endParaRPr lang="en-US" dirty="0"/>
          </a:p>
        </p:txBody>
      </p:sp>
      <p:pic>
        <p:nvPicPr>
          <p:cNvPr id="4" name="Picture 8" descr="http://1.bp.blogspot.com/_zOBRLQpUGrY/SNMMT__QleI/AAAAAAAAAc4/KGLGNo_8hVE/s400/testlink_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505200"/>
            <a:ext cx="3276600" cy="1968277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TestLink?</a:t>
            </a:r>
          </a:p>
          <a:p>
            <a:pPr lvl="1"/>
            <a:r>
              <a:rPr lang="en-US" dirty="0" smtClean="0"/>
              <a:t>A web </a:t>
            </a:r>
            <a:r>
              <a:rPr lang="en-US" dirty="0"/>
              <a:t>based Test Management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Overall structure - TestLink </a:t>
            </a:r>
            <a:r>
              <a:rPr lang="en-US" dirty="0"/>
              <a:t>has three cornerstones:</a:t>
            </a:r>
          </a:p>
          <a:p>
            <a:pPr lvl="1"/>
            <a:r>
              <a:rPr lang="en-US" dirty="0"/>
              <a:t>Test Project</a:t>
            </a:r>
          </a:p>
          <a:p>
            <a:pPr lvl="1"/>
            <a:r>
              <a:rPr lang="en-US" dirty="0"/>
              <a:t>Test Plan</a:t>
            </a:r>
          </a:p>
          <a:p>
            <a:pPr lvl="1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C:\Users\ogeorgiev\Desktop\2011-08-30_17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79" y="3130828"/>
            <a:ext cx="4640921" cy="3346172"/>
          </a:xfrm>
          <a:prstGeom prst="roundRect">
            <a:avLst>
              <a:gd name="adj" fmla="val 1020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an online demo of TestLink here:</a:t>
            </a:r>
          </a:p>
          <a:p>
            <a:pPr lvl="1"/>
            <a:r>
              <a:rPr lang="en-US" dirty="0">
                <a:hlinkClick r:id="rId2"/>
              </a:rPr>
              <a:t>http://testlink.sourceforge.net/demo/login.php</a:t>
            </a:r>
            <a:endParaRPr lang="en-US" dirty="0"/>
          </a:p>
          <a:p>
            <a:r>
              <a:rPr lang="en-US" dirty="0" smtClean="0"/>
              <a:t>User manual: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://www.teamst.org/index.php/doc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98" y="4038600"/>
            <a:ext cx="2378604" cy="2209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2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a testing task via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steps </a:t>
            </a:r>
            <a:r>
              <a:rPr lang="en-US" dirty="0"/>
              <a:t>(actions, scenario)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</a:p>
          <a:p>
            <a:r>
              <a:rPr lang="en-US" dirty="0"/>
              <a:t>Test </a:t>
            </a:r>
            <a:r>
              <a:rPr lang="en-US" dirty="0" smtClean="0"/>
              <a:t>Suite</a:t>
            </a:r>
          </a:p>
          <a:p>
            <a:pPr lvl="1"/>
            <a:r>
              <a:rPr lang="en-US" dirty="0" smtClean="0"/>
              <a:t>Organizes </a:t>
            </a:r>
            <a:r>
              <a:rPr lang="en-US" dirty="0"/>
              <a:t>Test Cases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Test Plan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when you'd like to execute Test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milestones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assignment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Project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Test Specification with </a:t>
            </a:r>
            <a:r>
              <a:rPr lang="en-US" dirty="0" smtClean="0"/>
              <a:t>Test Cases</a:t>
            </a:r>
            <a:r>
              <a:rPr lang="en-US" dirty="0"/>
              <a:t>, Requirements and Keywords</a:t>
            </a:r>
            <a:endParaRPr lang="en-US" dirty="0" smtClean="0"/>
          </a:p>
          <a:p>
            <a:r>
              <a:rPr lang="en-US" dirty="0" smtClean="0"/>
              <a:t>User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efines available TestLink features for a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8434" name="Picture 2" descr="http://icons.iconarchive.com/icons/aha-soft/people/256/user-group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0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</TotalTime>
  <Words>914</Words>
  <Application>Microsoft Office PowerPoint</Application>
  <PresentationFormat>On-screen Show (4:3)</PresentationFormat>
  <Paragraphs>236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Wingdings 2</vt:lpstr>
      <vt:lpstr>Telerik Academy Theme</vt:lpstr>
      <vt:lpstr>Tools for Management of Testing and Tests</vt:lpstr>
      <vt:lpstr>Table of Contents</vt:lpstr>
      <vt:lpstr>Test Case Management Systems (TCMS)</vt:lpstr>
      <vt:lpstr>TCMS</vt:lpstr>
      <vt:lpstr>TestLink</vt:lpstr>
      <vt:lpstr>TestLink</vt:lpstr>
      <vt:lpstr>Useful Links</vt:lpstr>
      <vt:lpstr>Basic Terminology (1)</vt:lpstr>
      <vt:lpstr>Basic Terminology (2)</vt:lpstr>
      <vt:lpstr>Example of TestLink simple work-flow</vt:lpstr>
      <vt:lpstr>Test Projects</vt:lpstr>
      <vt:lpstr>Test Specification</vt:lpstr>
      <vt:lpstr>Test Suites (1)</vt:lpstr>
      <vt:lpstr>Test Suites (2)</vt:lpstr>
      <vt:lpstr>Test Cases</vt:lpstr>
      <vt:lpstr>Test Case  - Active Attribute</vt:lpstr>
      <vt:lpstr>Requirements Relation</vt:lpstr>
      <vt:lpstr>Keywords</vt:lpstr>
      <vt:lpstr>Generate Test Specification Document</vt:lpstr>
      <vt:lpstr>Requirements Based Testing</vt:lpstr>
      <vt:lpstr>Requirements Based Testing</vt:lpstr>
      <vt:lpstr>Requirements Specification Document</vt:lpstr>
      <vt:lpstr>Test Plans</vt:lpstr>
      <vt:lpstr>Test Plan Description</vt:lpstr>
      <vt:lpstr>Deleting Test Plans</vt:lpstr>
      <vt:lpstr>Build Management</vt:lpstr>
      <vt:lpstr>Test Sets</vt:lpstr>
      <vt:lpstr>Test Execution Assignment</vt:lpstr>
      <vt:lpstr>Test Execution</vt:lpstr>
      <vt:lpstr>Test Status</vt:lpstr>
      <vt:lpstr>Test Execution and Results</vt:lpstr>
      <vt:lpstr>Microsoft Test Manager</vt:lpstr>
      <vt:lpstr>Microsoft Test Manager</vt:lpstr>
      <vt:lpstr>Test Director</vt:lpstr>
      <vt:lpstr>Test Director</vt:lpstr>
      <vt:lpstr>Custom Made TCMS</vt:lpstr>
      <vt:lpstr>Tools for Management of Testing and 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8</cp:revision>
  <dcterms:created xsi:type="dcterms:W3CDTF">2013-02-05T10:45:40Z</dcterms:created>
  <dcterms:modified xsi:type="dcterms:W3CDTF">2013-05-01T08:27:23Z</dcterms:modified>
</cp:coreProperties>
</file>