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258" r:id="rId3"/>
    <p:sldId id="288" r:id="rId4"/>
    <p:sldId id="324" r:id="rId5"/>
    <p:sldId id="325" r:id="rId6"/>
    <p:sldId id="326" r:id="rId7"/>
    <p:sldId id="327" r:id="rId8"/>
    <p:sldId id="319" r:id="rId9"/>
    <p:sldId id="265" r:id="rId10"/>
    <p:sldId id="266" r:id="rId11"/>
    <p:sldId id="268" r:id="rId12"/>
    <p:sldId id="269" r:id="rId13"/>
    <p:sldId id="270" r:id="rId14"/>
    <p:sldId id="273" r:id="rId15"/>
    <p:sldId id="274" r:id="rId16"/>
    <p:sldId id="275" r:id="rId17"/>
    <p:sldId id="313" r:id="rId18"/>
    <p:sldId id="316" r:id="rId19"/>
    <p:sldId id="314" r:id="rId20"/>
    <p:sldId id="315" r:id="rId21"/>
    <p:sldId id="330" r:id="rId22"/>
    <p:sldId id="276" r:id="rId23"/>
    <p:sldId id="311" r:id="rId24"/>
    <p:sldId id="277" r:id="rId25"/>
    <p:sldId id="278" r:id="rId26"/>
    <p:sldId id="292" r:id="rId27"/>
    <p:sldId id="290" r:id="rId28"/>
    <p:sldId id="291" r:id="rId29"/>
    <p:sldId id="293" r:id="rId30"/>
    <p:sldId id="279" r:id="rId31"/>
    <p:sldId id="283" r:id="rId32"/>
    <p:sldId id="298" r:id="rId33"/>
    <p:sldId id="281" r:id="rId34"/>
    <p:sldId id="282" r:id="rId35"/>
    <p:sldId id="284" r:id="rId36"/>
    <p:sldId id="304" r:id="rId37"/>
    <p:sldId id="306" r:id="rId38"/>
    <p:sldId id="305" r:id="rId39"/>
    <p:sldId id="310" r:id="rId40"/>
    <p:sldId id="331" r:id="rId41"/>
    <p:sldId id="299" r:id="rId42"/>
    <p:sldId id="300" r:id="rId43"/>
    <p:sldId id="302" r:id="rId44"/>
    <p:sldId id="303" r:id="rId45"/>
    <p:sldId id="301" r:id="rId46"/>
    <p:sldId id="308" r:id="rId47"/>
    <p:sldId id="329" r:id="rId48"/>
    <p:sldId id="317" r:id="rId49"/>
    <p:sldId id="318" r:id="rId50"/>
    <p:sldId id="285" r:id="rId51"/>
    <p:sldId id="28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>
      <p:cViewPr varScale="1">
        <p:scale>
          <a:sx n="108" d="100"/>
          <a:sy n="108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FEFA-F819-428E-8D8D-1F5816D9BB4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457B-CF1E-4153-A814-9E81A388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457B-CF1E-4153-A814-9E81A3881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6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3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http://code.google.com/p/selenium/downloads/list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457B-CF1E-4153-A814-9E81A38816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04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D6469FC-EB15-4298-9A44-5C26FA6B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D6469FC-EB15-4298-9A44-5C26FA6B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5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5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738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94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41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seleniumhq.org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hq.org/docs/03_webdriver.htm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webdriver-backed-formatter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academ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797720"/>
          </a:xfrm>
        </p:spPr>
        <p:txBody>
          <a:bodyPr/>
          <a:lstStyle/>
          <a:p>
            <a:r>
              <a:rPr lang="en-US" dirty="0" smtClean="0">
                <a:effectLst/>
              </a:rPr>
              <a:t>User Extensions, RC and Web Driver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1524000" cy="1378366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1676400" cy="1676400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8"/>
          <p:cNvSpPr>
            <a:spLocks noGrp="1"/>
          </p:cNvSpPr>
          <p:nvPr/>
        </p:nvSpPr>
        <p:spPr>
          <a:xfrm>
            <a:off x="533400" y="458188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Anton Angelov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/>
        </p:nvSpPr>
        <p:spPr>
          <a:xfrm>
            <a:off x="533400" y="5113227"/>
            <a:ext cx="29482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QA Engineer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/>
        </p:nvSpPr>
        <p:spPr>
          <a:xfrm>
            <a:off x="533400" y="548976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SystemIntegrationTeam</a:t>
            </a:r>
          </a:p>
        </p:txBody>
      </p:sp>
      <p:sp>
        <p:nvSpPr>
          <p:cNvPr id="11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The Selenium </a:t>
            </a:r>
            <a:r>
              <a:rPr lang="en-US" dirty="0" smtClean="0"/>
              <a:t>Server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aunches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kills</a:t>
            </a:r>
            <a:r>
              <a:rPr lang="en-US" dirty="0"/>
              <a:t> </a:t>
            </a:r>
            <a:r>
              <a:rPr lang="en-US" dirty="0" smtClean="0"/>
              <a:t>browsers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nterprets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runs the Selenese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 </a:t>
            </a:r>
            <a:r>
              <a:rPr lang="en-US" dirty="0" smtClean="0"/>
              <a:t>passed </a:t>
            </a:r>
            <a:r>
              <a:rPr lang="en-US" dirty="0"/>
              <a:t>from the test </a:t>
            </a:r>
            <a:r>
              <a:rPr lang="en-US" dirty="0" smtClean="0"/>
              <a:t>program 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</a:t>
            </a:r>
            <a:r>
              <a:rPr lang="en-US" dirty="0" smtClean="0"/>
              <a:t>cts </a:t>
            </a:r>
            <a:r>
              <a:rPr lang="en-US" dirty="0"/>
              <a:t>as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proxy</a:t>
            </a:r>
            <a:r>
              <a:rPr lang="en-US" dirty="0"/>
              <a:t>, intercepting and verifying </a:t>
            </a:r>
            <a:r>
              <a:rPr lang="en-US" dirty="0" smtClean="0"/>
              <a:t>HTTP messages </a:t>
            </a:r>
            <a:r>
              <a:rPr lang="en-US" dirty="0"/>
              <a:t>passed between the browser and the </a:t>
            </a:r>
            <a:r>
              <a:rPr lang="en-US" dirty="0" smtClean="0"/>
              <a:t>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Components 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25" y="1543050"/>
            <a:ext cx="8667750" cy="4533900"/>
          </a:xfrm>
          <a:prstGeom prst="round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Server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eceives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commands </a:t>
            </a:r>
            <a:r>
              <a:rPr lang="en-US" dirty="0"/>
              <a:t>from </a:t>
            </a:r>
            <a:r>
              <a:rPr lang="en-US" dirty="0" smtClean="0"/>
              <a:t>the test program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nterprets</a:t>
            </a:r>
            <a:r>
              <a:rPr lang="en-US" dirty="0" smtClean="0"/>
              <a:t> them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eports back </a:t>
            </a:r>
            <a:r>
              <a:rPr lang="en-US" dirty="0" smtClean="0"/>
              <a:t>to </a:t>
            </a:r>
            <a:r>
              <a:rPr lang="en-US" dirty="0"/>
              <a:t>your program the results of running those tests</a:t>
            </a:r>
          </a:p>
          <a:p>
            <a:pPr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undles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Core </a:t>
            </a:r>
            <a:r>
              <a:rPr lang="en-US" dirty="0"/>
              <a:t>and automatically injects it into the </a:t>
            </a:r>
            <a:r>
              <a:rPr lang="en-US" dirty="0" smtClean="0"/>
              <a:t>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hen the test </a:t>
            </a:r>
            <a:r>
              <a:rPr lang="en-US" dirty="0"/>
              <a:t>program opens the </a:t>
            </a:r>
            <a:r>
              <a:rPr lang="en-US" dirty="0" smtClean="0"/>
              <a:t>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Selenium-Core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Selenium-Core</a:t>
            </a:r>
            <a:r>
              <a:rPr lang="en-US" dirty="0"/>
              <a:t> is a </a:t>
            </a:r>
            <a:r>
              <a:rPr lang="en-US" dirty="0" smtClean="0"/>
              <a:t>JavaScript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functions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Interprets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executes</a:t>
            </a:r>
            <a:r>
              <a:rPr lang="en-US" dirty="0"/>
              <a:t> Selenese commands </a:t>
            </a:r>
            <a:r>
              <a:rPr lang="en-US" dirty="0" smtClean="0"/>
              <a:t>using the </a:t>
            </a:r>
            <a:r>
              <a:rPr lang="en-US" dirty="0"/>
              <a:t>browser’s built-in JavaScript </a:t>
            </a:r>
            <a:r>
              <a:rPr lang="en-US" dirty="0" smtClean="0"/>
              <a:t>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651250"/>
            <a:ext cx="2857500" cy="2857500"/>
          </a:xfrm>
          <a:prstGeom prst="ellipse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Selenium 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Server can be downloaded from: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seleniumhq.org/download/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5" y="3200400"/>
            <a:ext cx="8439150" cy="2301586"/>
          </a:xfrm>
          <a:prstGeom prst="round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28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Selenium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Selenium RC server is simply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 jar file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selenium-server.jar</a:t>
            </a:r>
            <a:r>
              <a:rPr lang="en-US" dirty="0"/>
              <a:t>),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</a:t>
            </a:r>
            <a:r>
              <a:rPr lang="en-US" dirty="0"/>
              <a:t>require any </a:t>
            </a:r>
            <a:r>
              <a:rPr lang="en-US" dirty="0" smtClean="0"/>
              <a:t>special installation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download </a:t>
            </a:r>
            <a:r>
              <a:rPr lang="en-US" dirty="0"/>
              <a:t>the zip file and </a:t>
            </a:r>
            <a:r>
              <a:rPr lang="en-US" dirty="0" smtClean="0"/>
              <a:t>extract </a:t>
            </a:r>
            <a:r>
              <a:rPr lang="en-US" dirty="0"/>
              <a:t>the server in the desired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1309" y="4290809"/>
            <a:ext cx="1800549" cy="1998412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http://twistedwave.com/images/Install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2101848" cy="2101850"/>
          </a:xfrm>
          <a:prstGeom prst="rect">
            <a:avLst/>
          </a:prstGeom>
          <a:noFill/>
          <a:effectLst>
            <a:glow rad="1397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Selenium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Running Selenium Server requires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 Development Kit (JDK)</a:t>
            </a:r>
            <a:r>
              <a:rPr lang="en-US" dirty="0" smtClean="0"/>
              <a:t> to be installed on your machine and included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path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www.oracle.com/technetwork/java/javase/downloads/index.html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CMD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Navigate to the </a:t>
            </a:r>
            <a:r>
              <a:rPr lang="en-US" dirty="0"/>
              <a:t>directory where Selenium RC’s server </a:t>
            </a:r>
            <a:r>
              <a:rPr lang="en-US" dirty="0" smtClean="0"/>
              <a:t>is located </a:t>
            </a:r>
            <a:r>
              <a:rPr lang="en-US" dirty="0"/>
              <a:t>and run the following from a command-line </a:t>
            </a:r>
            <a:r>
              <a:rPr lang="en-US" dirty="0" smtClean="0"/>
              <a:t>console: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 -jar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selenium-server.jar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486400"/>
            <a:ext cx="1179287" cy="1124223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Running Selenium IDE tests with Selenium 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69660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Using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–htmlsuite </a:t>
            </a:r>
            <a:r>
              <a:rPr lang="en-US" sz="3200" dirty="0">
                <a:solidFill>
                  <a:srgbClr val="EBFFD2"/>
                </a:solidFill>
              </a:rPr>
              <a:t>argument, we have managed to run our Selenium IDE tests through Selenium RC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9938" y="3106458"/>
            <a:ext cx="7784123" cy="188955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noProof="1"/>
              <a:t>java -jar "C:\Software\selenium-server-standalone-2.32.0.jar" -htmlsuite *</a:t>
            </a:r>
            <a:r>
              <a:rPr lang="en-US" noProof="1" smtClean="0"/>
              <a:t>firefox "http</a:t>
            </a:r>
            <a:r>
              <a:rPr lang="en-US" noProof="1"/>
              <a:t>://www.book.store.bg</a:t>
            </a:r>
            <a:r>
              <a:rPr lang="en-US" noProof="1" smtClean="0"/>
              <a:t>" "D:\Selenium\TestSuite.html" "</a:t>
            </a:r>
            <a:r>
              <a:rPr lang="en-US" noProof="1"/>
              <a:t>D:\Selenium</a:t>
            </a:r>
            <a:r>
              <a:rPr lang="en-US" noProof="1" smtClean="0"/>
              <a:t>\result.html</a:t>
            </a:r>
            <a:r>
              <a:rPr lang="en-US" noProof="1"/>
              <a:t>"</a:t>
            </a:r>
            <a:endParaRPr lang="en-US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41995" y="4051236"/>
            <a:ext cx="1878938" cy="527804"/>
          </a:xfrm>
          <a:prstGeom prst="wedgeRoundRectCallout">
            <a:avLst>
              <a:gd name="adj1" fmla="val -66203"/>
              <a:gd name="adj2" fmla="val 37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 Base URL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828800" y="5278310"/>
            <a:ext cx="2234538" cy="527804"/>
          </a:xfrm>
          <a:prstGeom prst="wedgeRoundRectCallout">
            <a:avLst>
              <a:gd name="adj1" fmla="val -12912"/>
              <a:gd name="adj2" fmla="val -1085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Path to test suite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79206" y="5278310"/>
            <a:ext cx="2718593" cy="527804"/>
          </a:xfrm>
          <a:prstGeom prst="wedgeRoundRectCallout">
            <a:avLst>
              <a:gd name="adj1" fmla="val -9938"/>
              <a:gd name="adj2" fmla="val -1165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Path to test results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Selenium </a:t>
            </a:r>
            <a:r>
              <a:rPr lang="en-US" dirty="0" smtClean="0"/>
              <a:t>RC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5531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M</a:t>
            </a:r>
            <a:r>
              <a:rPr lang="en-US" sz="3200" dirty="0" smtClean="0">
                <a:solidFill>
                  <a:srgbClr val="EBFFD2"/>
                </a:solidFill>
              </a:rPr>
              <a:t>ost </a:t>
            </a:r>
            <a:r>
              <a:rPr lang="en-US" sz="3200" dirty="0">
                <a:solidFill>
                  <a:srgbClr val="EBFFD2"/>
                </a:solidFill>
              </a:rPr>
              <a:t>common Selenium </a:t>
            </a:r>
            <a:r>
              <a:rPr lang="en-US" sz="3200" dirty="0" smtClean="0">
                <a:solidFill>
                  <a:srgbClr val="EBFFD2"/>
                </a:solidFill>
              </a:rPr>
              <a:t>RC arguments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</a:t>
            </a:r>
            <a:r>
              <a:rPr lang="en-US" dirty="0">
                <a:solidFill>
                  <a:srgbClr val="EBFFD2"/>
                </a:solidFill>
              </a:rPr>
              <a:t> – </a:t>
            </a:r>
            <a:r>
              <a:rPr lang="en-US" dirty="0" smtClean="0">
                <a:solidFill>
                  <a:srgbClr val="EBFFD2"/>
                </a:solidFill>
              </a:rPr>
              <a:t>since </a:t>
            </a:r>
            <a:r>
              <a:rPr lang="en-US" dirty="0">
                <a:solidFill>
                  <a:srgbClr val="EBFFD2"/>
                </a:solidFill>
              </a:rPr>
              <a:t>Selenium </a:t>
            </a:r>
            <a:r>
              <a:rPr lang="en-US" dirty="0" smtClean="0">
                <a:solidFill>
                  <a:srgbClr val="EBFFD2"/>
                </a:solidFill>
              </a:rPr>
              <a:t>RC acts </a:t>
            </a:r>
            <a:r>
              <a:rPr lang="en-US" dirty="0">
                <a:solidFill>
                  <a:srgbClr val="EBFFD2"/>
                </a:solidFill>
              </a:rPr>
              <a:t>as a proxy between your tests and the application </a:t>
            </a:r>
            <a:r>
              <a:rPr lang="en-US" dirty="0" smtClean="0">
                <a:solidFill>
                  <a:srgbClr val="EBFFD2"/>
                </a:solidFill>
              </a:rPr>
              <a:t>being tested</a:t>
            </a:r>
            <a:r>
              <a:rPr lang="en-US" dirty="0">
                <a:solidFill>
                  <a:srgbClr val="EBFFD2"/>
                </a:solidFill>
              </a:rPr>
              <a:t>, it has to use a port to listen for </a:t>
            </a:r>
            <a:r>
              <a:rPr lang="en-US" dirty="0" smtClean="0">
                <a:solidFill>
                  <a:srgbClr val="EBFFD2"/>
                </a:solidFill>
              </a:rPr>
              <a:t>commands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userExtensions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we </a:t>
            </a:r>
            <a:r>
              <a:rPr lang="en-US" dirty="0">
                <a:solidFill>
                  <a:srgbClr val="EBFFD2"/>
                </a:solidFill>
              </a:rPr>
              <a:t>can access all the extra commands in our </a:t>
            </a:r>
            <a:r>
              <a:rPr lang="en-US" dirty="0" smtClean="0">
                <a:solidFill>
                  <a:srgbClr val="EBFFD2"/>
                </a:solidFill>
              </a:rPr>
              <a:t>tests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firefoxProfileTemplate</a:t>
            </a:r>
            <a:r>
              <a:rPr lang="en-US" dirty="0">
                <a:solidFill>
                  <a:srgbClr val="EBFFD2"/>
                </a:solidFill>
              </a:rPr>
              <a:t> – i</a:t>
            </a:r>
            <a:r>
              <a:rPr lang="en-US" dirty="0" smtClean="0">
                <a:solidFill>
                  <a:srgbClr val="EBFFD2"/>
                </a:solidFill>
              </a:rPr>
              <a:t>f </a:t>
            </a:r>
            <a:r>
              <a:rPr lang="en-US" dirty="0">
                <a:solidFill>
                  <a:srgbClr val="EBFFD2"/>
                </a:solidFill>
              </a:rPr>
              <a:t>you require a special profile, or if you need to make sure that a specific Firefox </a:t>
            </a:r>
            <a:r>
              <a:rPr lang="en-US" dirty="0" smtClean="0">
                <a:solidFill>
                  <a:srgbClr val="EBFFD2"/>
                </a:solidFill>
              </a:rPr>
              <a:t>Add-on is </a:t>
            </a:r>
            <a:r>
              <a:rPr lang="en-US" dirty="0">
                <a:solidFill>
                  <a:srgbClr val="EBFFD2"/>
                </a:solidFill>
              </a:rPr>
              <a:t>installed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RC Benefits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77" y="1950277"/>
            <a:ext cx="6306446" cy="3874790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2533" y="790198"/>
            <a:ext cx="3714750" cy="953453"/>
          </a:xfrm>
          <a:prstGeom prst="wedgeRoundRectCallout">
            <a:avLst>
              <a:gd name="adj1" fmla="val 1410"/>
              <a:gd name="adj2" fmla="val 1265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Selenium Core Framework with the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test 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uite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00650" y="1128737"/>
            <a:ext cx="3028950" cy="496306"/>
          </a:xfrm>
          <a:prstGeom prst="wedgeRoundRectCallout">
            <a:avLst>
              <a:gd name="adj1" fmla="val -54147"/>
              <a:gd name="adj2" fmla="val 1582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test steps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54995" y="3988856"/>
            <a:ext cx="1643326" cy="527804"/>
          </a:xfrm>
          <a:prstGeom prst="wedgeRoundRectCallout">
            <a:avLst>
              <a:gd name="adj1" fmla="val -42051"/>
              <a:gd name="adj2" fmla="val -716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 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76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</a:t>
            </a:r>
            <a:r>
              <a:rPr lang="en-US" dirty="0"/>
              <a:t>User Extensions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Principles and </a:t>
            </a:r>
            <a:r>
              <a:rPr lang="en-US" dirty="0" smtClean="0"/>
              <a:t>Usage</a:t>
            </a:r>
          </a:p>
          <a:p>
            <a:pPr>
              <a:lnSpc>
                <a:spcPct val="100000"/>
              </a:lnSpc>
            </a:pPr>
            <a:r>
              <a:rPr lang="en-US" dirty="0"/>
              <a:t>Selenium </a:t>
            </a:r>
            <a:r>
              <a:rPr lang="en-US" dirty="0" smtClean="0"/>
              <a:t>RC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Selenium Grid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 descr="C:\PROJECTS\QA-Academy\LOCAL_FILES\Oleg_IMAGES_Archive\FREQUENTLY USED\CONTENT Slide\34103-content_managem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3143250" cy="2924175"/>
          </a:xfrm>
          <a:prstGeom prst="rect">
            <a:avLst/>
          </a:prstGeom>
          <a:noFill/>
          <a:effectLst>
            <a:glow rad="1397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tests </a:t>
            </a:r>
            <a:r>
              <a:rPr lang="en-US" dirty="0" smtClean="0"/>
              <a:t>have finished </a:t>
            </a:r>
            <a:r>
              <a:rPr lang="en-US" dirty="0"/>
              <a:t>it will write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/>
              <a:t> to a file in a HTML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showing </a:t>
            </a:r>
            <a:r>
              <a:rPr lang="en-US" dirty="0"/>
              <a:t>which tests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failed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/>
              <a:t> that it may have failed 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9" y="3459379"/>
            <a:ext cx="4240212" cy="3160495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98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55578"/>
            <a:ext cx="7924800" cy="685800"/>
          </a:xfrm>
        </p:spPr>
        <p:txBody>
          <a:bodyPr/>
          <a:lstStyle/>
          <a:p>
            <a:r>
              <a:rPr lang="en-US" dirty="0" smtClean="0"/>
              <a:t>Selenium RC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35" y="1075576"/>
            <a:ext cx="3981730" cy="3672269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765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RC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 the same set of tests on different code branches (and browsers) on daily basis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</a:t>
            </a:r>
            <a:r>
              <a:rPr lang="en-US" dirty="0"/>
              <a:t>environment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Can be used for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Java Script enabled browser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Can be used to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 complex test cases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Makes it possible to create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scalable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45532"/>
            <a:ext cx="7086600" cy="838200"/>
          </a:xfrm>
        </p:spPr>
        <p:txBody>
          <a:bodyPr/>
          <a:lstStyle/>
          <a:p>
            <a:r>
              <a:rPr lang="en-US" dirty="0"/>
              <a:t>Why Selenium and WebDriver are being merged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3732"/>
            <a:ext cx="8686800" cy="562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Positive </a:t>
            </a:r>
            <a:r>
              <a:rPr lang="en-GB" dirty="0" smtClean="0"/>
              <a:t>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browser </a:t>
            </a:r>
            <a:r>
              <a:rPr lang="en-US" dirty="0"/>
              <a:t>that supports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life-like interaction </a:t>
            </a:r>
            <a:r>
              <a:rPr lang="en-US" dirty="0"/>
              <a:t>with the </a:t>
            </a:r>
            <a:r>
              <a:rPr lang="en-US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bound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sandbox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not require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dirty="0"/>
              <a:t> between the test and the browser</a:t>
            </a:r>
            <a:endParaRPr lang="en-GB" dirty="0" smtClean="0"/>
          </a:p>
          <a:p>
            <a:pPr>
              <a:lnSpc>
                <a:spcPct val="100000"/>
              </a:lnSpc>
            </a:pPr>
            <a:endParaRPr lang="en-GB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" t="20815" r="6813" b="17919"/>
          <a:stretch/>
        </p:blipFill>
        <p:spPr bwMode="auto">
          <a:xfrm rot="20654635">
            <a:off x="647570" y="1331272"/>
            <a:ext cx="2104571" cy="113211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kolev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7" y="4038600"/>
            <a:ext cx="6859587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oleva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35" y="357187"/>
            <a:ext cx="1399807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WebDriver?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tool for automating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application testing 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to better support dynamic web pages where elements of a page may change without the page itself being </a:t>
            </a:r>
            <a:r>
              <a:rPr lang="en-US" dirty="0" smtClean="0"/>
              <a:t>reloaded(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 calls to the browser </a:t>
            </a:r>
            <a:r>
              <a:rPr lang="en-US" dirty="0"/>
              <a:t>using each browser’s native support for </a:t>
            </a:r>
            <a:r>
              <a:rPr lang="en-US" dirty="0" smtClean="0"/>
              <a:t>automation the </a:t>
            </a:r>
            <a:r>
              <a:rPr lang="en-US" dirty="0"/>
              <a:t>page itself being reloaded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3353570" y="2405239"/>
            <a:ext cx="2433212" cy="133773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WebDriver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Wire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Protocol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4766" y="4800600"/>
            <a:ext cx="7879976" cy="1354015"/>
          </a:xfrm>
        </p:spPr>
        <p:txBody>
          <a:bodyPr/>
          <a:lstStyle/>
          <a:p>
            <a:r>
              <a:rPr lang="en-US" dirty="0" smtClean="0"/>
              <a:t>Selenium </a:t>
            </a:r>
            <a:r>
              <a:rPr lang="en-US" dirty="0"/>
              <a:t>1.0 + WebDriver = Selenium 2.0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2429" y="2538168"/>
            <a:ext cx="2122714" cy="10776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Binding Code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sz="2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C#, Java …)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5209" y="2538168"/>
            <a:ext cx="2122714" cy="10776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Drivers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(IE, Firefox, Chrome …)</a:t>
            </a:r>
          </a:p>
        </p:txBody>
      </p:sp>
    </p:spTree>
    <p:extLst>
      <p:ext uri="{BB962C8B-B14F-4D97-AF65-F5344CB8AC3E}">
        <p14:creationId xmlns:p14="http://schemas.microsoft.com/office/powerpoint/2010/main" val="14711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WebDriver Wire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implementations </a:t>
            </a:r>
            <a:r>
              <a:rPr lang="en-US" dirty="0" smtClean="0"/>
              <a:t>of WebDriver </a:t>
            </a:r>
            <a:r>
              <a:rPr lang="en-US" dirty="0"/>
              <a:t>that communicate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</a:t>
            </a:r>
            <a:r>
              <a:rPr lang="en-US" dirty="0"/>
              <a:t>,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emote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WebDriver</a:t>
            </a:r>
            <a:r>
              <a:rPr lang="en-US" dirty="0" smtClean="0"/>
              <a:t> </a:t>
            </a:r>
            <a:r>
              <a:rPr lang="en-US" dirty="0"/>
              <a:t>server shall use a common wire protocol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 protocol </a:t>
            </a:r>
            <a:r>
              <a:rPr lang="en-US" dirty="0"/>
              <a:t>defines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RESTful web service </a:t>
            </a: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/>
              <a:t> over </a:t>
            </a: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/>
              <a:t>implemented in request/response pairs of "commands" and "responses</a:t>
            </a:r>
            <a:r>
              <a:rPr lang="en-US" dirty="0" smtClean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012" y="5459505"/>
            <a:ext cx="7879976" cy="667872"/>
          </a:xfrm>
        </p:spPr>
        <p:txBody>
          <a:bodyPr/>
          <a:lstStyle/>
          <a:p>
            <a:r>
              <a:rPr lang="en-US" dirty="0" smtClean="0"/>
              <a:t>Rest Console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866172"/>
            <a:ext cx="5430008" cy="4315427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868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RC vs. 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Selenium-RC "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</a:t>
            </a:r>
            <a:r>
              <a:rPr lang="en-US" sz="3000" dirty="0" smtClean="0"/>
              <a:t>" JS functions </a:t>
            </a:r>
            <a:r>
              <a:rPr lang="en-US" sz="3000" dirty="0"/>
              <a:t>into the browser when the browser was loaded and then used its </a:t>
            </a:r>
            <a:r>
              <a:rPr lang="en-US" sz="3000" dirty="0" smtClean="0"/>
              <a:t>JS to </a:t>
            </a:r>
            <a:r>
              <a:rPr lang="en-US" sz="3000" dirty="0"/>
              <a:t>drive the AUT within the </a:t>
            </a:r>
            <a:r>
              <a:rPr lang="en-US" sz="3000" dirty="0" smtClean="0"/>
              <a:t>browser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/>
              <a:t>Selenium-WebDriver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makes direct calls </a:t>
            </a:r>
            <a:r>
              <a:rPr lang="en-US" sz="3000" dirty="0"/>
              <a:t>to the browser using each browser’s native support for automation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3" y="5361809"/>
            <a:ext cx="4802094" cy="1128078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91" y="2531534"/>
            <a:ext cx="3580313" cy="1268362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436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310865" y="3327540"/>
            <a:ext cx="6804212" cy="1075764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2921" y="2225279"/>
            <a:ext cx="2436383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Started out around 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2004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1600" b="1" dirty="0" err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Thoughtworks</a:t>
            </a:r>
            <a:endParaRPr lang="en-US" sz="16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5252" y="2219039"/>
            <a:ext cx="188742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 smtClean="0"/>
              <a:t>WebDriver </a:t>
            </a:r>
            <a:r>
              <a:rPr lang="en-US" dirty="0"/>
              <a:t>merged with Selenium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9870" y="4900381"/>
            <a:ext cx="2628545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</a:t>
            </a:r>
            <a:r>
              <a:rPr lang="en-US" sz="16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drive browsers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160" y="4900380"/>
            <a:ext cx="1584512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released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05318" y="76200"/>
            <a:ext cx="6710082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/>
              <a:t>Brief History of The Selenium</a:t>
            </a:r>
          </a:p>
        </p:txBody>
      </p:sp>
      <p:sp>
        <p:nvSpPr>
          <p:cNvPr id="22" name="Up Arrow 21"/>
          <p:cNvSpPr/>
          <p:nvPr/>
        </p:nvSpPr>
        <p:spPr>
          <a:xfrm>
            <a:off x="2112941" y="2943577"/>
            <a:ext cx="278172" cy="573307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5269881" y="2935615"/>
            <a:ext cx="278172" cy="573307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0800000">
            <a:off x="3641913" y="4221922"/>
            <a:ext cx="278172" cy="573307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10800000">
            <a:off x="6794330" y="4221922"/>
            <a:ext cx="278172" cy="573307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7723" y="3693458"/>
            <a:ext cx="343390" cy="31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09304" y="3673400"/>
            <a:ext cx="343390" cy="31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37272" y="3668199"/>
            <a:ext cx="343390" cy="31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34603" y="3674537"/>
            <a:ext cx="343390" cy="31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Setting Up </a:t>
            </a:r>
            <a:r>
              <a:rPr lang="en-US" noProof="1" smtClean="0"/>
              <a:t>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70" y="3150231"/>
            <a:ext cx="3487208" cy="1434966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1" y="5141994"/>
            <a:ext cx="3487208" cy="729508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7" name="Rounded Rectangle 16"/>
          <p:cNvSpPr/>
          <p:nvPr/>
        </p:nvSpPr>
        <p:spPr>
          <a:xfrm>
            <a:off x="1156757" y="4266715"/>
            <a:ext cx="1778000" cy="186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1" y="2252051"/>
            <a:ext cx="3487208" cy="256298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994540" y="1980545"/>
            <a:ext cx="3714750" cy="527804"/>
          </a:xfrm>
          <a:prstGeom prst="wedgeRoundRectCallout">
            <a:avLst>
              <a:gd name="adj1" fmla="val -63092"/>
              <a:gd name="adj2" fmla="val 264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New Project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VS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200" y="969137"/>
            <a:ext cx="7018866" cy="55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NuGet packages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994540" y="3246497"/>
            <a:ext cx="3714750" cy="783193"/>
          </a:xfrm>
          <a:prstGeom prst="wedgeRoundRectCallout">
            <a:avLst>
              <a:gd name="adj1" fmla="val -61953"/>
              <a:gd name="adj2" fmla="val 328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Install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NuGet package manager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navigate to it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94540" y="4718837"/>
            <a:ext cx="3714750" cy="783193"/>
          </a:xfrm>
          <a:prstGeom prst="wedgeRoundRectCallout">
            <a:avLst>
              <a:gd name="adj1" fmla="val -60709"/>
              <a:gd name="adj2" fmla="val 389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Search 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selenium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install the first item in the result list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123658"/>
          </a:xfrm>
        </p:spPr>
        <p:txBody>
          <a:bodyPr/>
          <a:lstStyle/>
          <a:p>
            <a:r>
              <a:rPr lang="en-US" sz="3200" dirty="0" smtClean="0">
                <a:solidFill>
                  <a:srgbClr val="EBFFD2"/>
                </a:solidFill>
              </a:rPr>
              <a:t>Create an instance of a driver</a:t>
            </a:r>
          </a:p>
          <a:p>
            <a:pPr lvl="1"/>
            <a:r>
              <a:rPr lang="en-US" dirty="0"/>
              <a:t>Note: additional steps are required to use </a:t>
            </a:r>
            <a:r>
              <a:rPr lang="en-US" dirty="0">
                <a:hlinkClick r:id="rId2"/>
              </a:rPr>
              <a:t>Chrome Driver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Opera Driver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Android Driver</a:t>
            </a:r>
            <a:r>
              <a:rPr lang="en-US" dirty="0"/>
              <a:t> and </a:t>
            </a:r>
            <a:r>
              <a:rPr lang="en-US" dirty="0">
                <a:hlinkClick r:id="rId2"/>
              </a:rPr>
              <a:t>iPhone Driver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181290"/>
            <a:ext cx="8077200" cy="707886"/>
          </a:xfrm>
        </p:spPr>
        <p:txBody>
          <a:bodyPr/>
          <a:lstStyle/>
          <a:p>
            <a:r>
              <a:rPr lang="en-US" noProof="1" smtClean="0"/>
              <a:t>IWebDriver driverOne = new FirefoxDriver();</a:t>
            </a:r>
          </a:p>
          <a:p>
            <a:r>
              <a:rPr lang="en-US" noProof="1" smtClean="0"/>
              <a:t>IWebDriver driverTwo = new InternetExlorerDriver();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47814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driver.Url = "http://www.google.com</a:t>
            </a:r>
            <a:r>
              <a:rPr lang="en-US" noProof="1" smtClean="0"/>
              <a:t>";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486" y="3987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EBFFD2"/>
                </a:solidFill>
              </a:rPr>
              <a:t>Navigate to page</a:t>
            </a:r>
          </a:p>
        </p:txBody>
      </p:sp>
    </p:spTree>
    <p:extLst>
      <p:ext uri="{BB962C8B-B14F-4D97-AF65-F5344CB8AC3E}">
        <p14:creationId xmlns:p14="http://schemas.microsoft.com/office/powerpoint/2010/main" val="32450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0438"/>
            <a:ext cx="8686800" cy="5835161"/>
          </a:xfrm>
        </p:spPr>
        <p:txBody>
          <a:bodyPr/>
          <a:lstStyle/>
          <a:p>
            <a:r>
              <a:rPr lang="en-US" dirty="0"/>
              <a:t>Choose and download browser driver you want to </a:t>
            </a:r>
            <a:r>
              <a:rPr lang="en-US" dirty="0" smtClean="0"/>
              <a:t>use for your tests (ex. Chrome)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2162" y="2937569"/>
            <a:ext cx="7559675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usiOpenQA.Selenium.Chrome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WebDriverDemo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 Program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static void Main(string[] args)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IWebDriver driver = new ChromeDriver(@"C:\libraries");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driver.Url= "http://www.google.com";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283887" y="2167547"/>
            <a:ext cx="3714750" cy="1123712"/>
          </a:xfrm>
          <a:prstGeom prst="wedgeRoundRectCallout">
            <a:avLst>
              <a:gd name="adj1" fmla="val -73473"/>
              <a:gd name="adj2" fmla="val 33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IWebDriver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interface can be find under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OpenQA.Selenium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namespace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42249" y="3710882"/>
            <a:ext cx="3714750" cy="1123712"/>
          </a:xfrm>
          <a:prstGeom prst="wedgeRoundRectCallout">
            <a:avLst>
              <a:gd name="adj1" fmla="val -13117"/>
              <a:gd name="adj2" fmla="val 760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have to tell the WebDriver API where this ChromeDriverServer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located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69660"/>
          </a:xfrm>
        </p:spPr>
        <p:txBody>
          <a:bodyPr/>
          <a:lstStyle/>
          <a:p>
            <a:r>
              <a:rPr lang="en-US" dirty="0" smtClean="0"/>
              <a:t>Elements can be located by the same properties as in the IDE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568714"/>
            <a:ext cx="8077200" cy="707886"/>
          </a:xfrm>
        </p:spPr>
        <p:txBody>
          <a:bodyPr/>
          <a:lstStyle/>
          <a:p>
            <a:r>
              <a:rPr lang="en-US" noProof="1" smtClean="0"/>
              <a:t>IWebElement element = driver.FindElement(By.Id("coolestWidgetEvah"));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Class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403860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IList&lt;IWebElement&gt; cheeses = driver.FindElements(By.ClassName("cheese"));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87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Tag Name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541020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IWebElement frame = driver.FindElement(By.TagName("iframe"));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190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</a:t>
            </a:r>
            <a:r>
              <a:rPr lang="en-US" dirty="0" smtClean="0"/>
              <a:t>Elements(2)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pPr lvl="1"/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24000"/>
            <a:ext cx="8077200" cy="707886"/>
          </a:xfrm>
        </p:spPr>
        <p:txBody>
          <a:bodyPr/>
          <a:lstStyle/>
          <a:p>
            <a:r>
              <a:rPr lang="en-US" noProof="1" smtClean="0"/>
              <a:t>IWebElement cheese = driver.FindElement(By.Name("cheese"));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2860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Link </a:t>
            </a:r>
            <a:r>
              <a:rPr lang="en-US" dirty="0"/>
              <a:t>T</a:t>
            </a:r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50292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</a:t>
            </a:r>
            <a:r>
              <a:rPr lang="en-US" noProof="1" smtClean="0"/>
              <a:t>CSS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5057" y="3657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XPath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33400" y="281940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IWebElement cheese = driver.FindElement(By.LinkText("cheese"));</a:t>
            </a:r>
            <a:endParaRPr lang="en-US" noProof="1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33400" y="419100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IList&lt;IWebElement&gt; inputs = driver.FindElements(By.XPath("//input"));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3400" y="556260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IWebElement cheese = driver.FindElement(By.CssSelector("#food span.dairy.aged"));</a:t>
            </a:r>
          </a:p>
        </p:txBody>
      </p:sp>
    </p:spTree>
    <p:extLst>
      <p:ext uri="{BB962C8B-B14F-4D97-AF65-F5344CB8AC3E}">
        <p14:creationId xmlns:p14="http://schemas.microsoft.com/office/powerpoint/2010/main" val="5811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938992"/>
          </a:xfrm>
        </p:spPr>
        <p:txBody>
          <a:bodyPr/>
          <a:lstStyle/>
          <a:p>
            <a:r>
              <a:rPr lang="en-US" noProof="1" smtClean="0"/>
              <a:t>WebDriverWait wait = new WebDriverWait(driver, TimeSpan.FromSeconds(10)); </a:t>
            </a:r>
          </a:p>
          <a:p>
            <a:endParaRPr lang="en-US" noProof="1" smtClean="0"/>
          </a:p>
          <a:p>
            <a:r>
              <a:rPr lang="en-US" dirty="0" err="1" smtClean="0"/>
              <a:t>IWebElement</a:t>
            </a:r>
            <a:r>
              <a:rPr lang="en-US" dirty="0" smtClean="0"/>
              <a:t> </a:t>
            </a:r>
            <a:r>
              <a:rPr lang="en-US" dirty="0" err="1" smtClean="0"/>
              <a:t>myDynamicElement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wait.Until</a:t>
            </a:r>
            <a:r>
              <a:rPr lang="en-US" dirty="0"/>
              <a:t>&lt;</a:t>
            </a:r>
            <a:r>
              <a:rPr lang="en-US" dirty="0" err="1"/>
              <a:t>IWebElement</a:t>
            </a:r>
            <a:r>
              <a:rPr lang="en-US" dirty="0"/>
              <a:t>&gt;((d) =&gt; { return </a:t>
            </a:r>
            <a:r>
              <a:rPr lang="en-US" dirty="0" err="1"/>
              <a:t>d.FindElement</a:t>
            </a:r>
            <a:r>
              <a:rPr lang="en-US" dirty="0"/>
              <a:t>(</a:t>
            </a:r>
            <a:r>
              <a:rPr lang="en-US" dirty="0" err="1"/>
              <a:t>By.Id</a:t>
            </a:r>
            <a:r>
              <a:rPr lang="en-US" dirty="0"/>
              <a:t>("</a:t>
            </a:r>
            <a:r>
              <a:rPr lang="en-US" dirty="0" err="1"/>
              <a:t>someDynamicElement</a:t>
            </a:r>
            <a:r>
              <a:rPr lang="en-US" dirty="0"/>
              <a:t>")); });</a:t>
            </a:r>
            <a:endParaRPr lang="en-US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0" y="5225653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driver.Manage().Timeouts().ImplicitlyWait(TimeSpan.FromSeconds(10));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311253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Implicit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/>
              <a:t>Type Text into a field using </a:t>
            </a:r>
            <a:r>
              <a:rPr lang="en-US" dirty="0" smtClean="0"/>
              <a:t>Selenium WebDriver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endKeys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noProof="1"/>
              <a:t>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9939" y="2491154"/>
            <a:ext cx="7784123" cy="1938992"/>
          </a:xfrm>
        </p:spPr>
        <p:txBody>
          <a:bodyPr/>
          <a:lstStyle/>
          <a:p>
            <a:r>
              <a:rPr lang="en-US" noProof="1"/>
              <a:t>// Find the text input element by its name</a:t>
            </a:r>
          </a:p>
          <a:p>
            <a:r>
              <a:rPr lang="en-US" noProof="1"/>
              <a:t>       </a:t>
            </a:r>
            <a:r>
              <a:rPr lang="en-US" noProof="1" smtClean="0"/>
              <a:t> IWebElement </a:t>
            </a:r>
            <a:r>
              <a:rPr lang="en-US" noProof="1"/>
              <a:t>element = </a:t>
            </a:r>
            <a:r>
              <a:rPr lang="en-US" noProof="1" smtClean="0"/>
              <a:t>		 			 	driver.FindElement(By.Name("search"));</a:t>
            </a:r>
            <a:endParaRPr lang="en-US" noProof="1"/>
          </a:p>
          <a:p>
            <a:endParaRPr lang="en-US" noProof="1"/>
          </a:p>
          <a:p>
            <a:r>
              <a:rPr lang="en-US" noProof="1" smtClean="0"/>
              <a:t>// </a:t>
            </a:r>
            <a:r>
              <a:rPr lang="en-US" noProof="1"/>
              <a:t>Enter something to search for</a:t>
            </a:r>
          </a:p>
          <a:p>
            <a:r>
              <a:rPr lang="en-US" noProof="1"/>
              <a:t>        </a:t>
            </a:r>
            <a:r>
              <a:rPr lang="en-US" noProof="1" smtClean="0"/>
              <a:t>element.SendKeys("telerik");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466" y="5866301"/>
            <a:ext cx="1857375" cy="295275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9067"/>
            <a:ext cx="8686800" cy="1569660"/>
          </a:xfrm>
        </p:spPr>
        <p:txBody>
          <a:bodyPr/>
          <a:lstStyle/>
          <a:p>
            <a:r>
              <a:rPr lang="en-US" dirty="0" smtClean="0"/>
              <a:t>WebDriver does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 </a:t>
            </a:r>
            <a:r>
              <a:rPr lang="en-US" dirty="0"/>
              <a:t>the well-known </a:t>
            </a:r>
            <a:r>
              <a:rPr lang="en-US" dirty="0" smtClean="0"/>
              <a:t>commands </a:t>
            </a:r>
            <a:r>
              <a:rPr lang="en-US" dirty="0"/>
              <a:t>of </a:t>
            </a:r>
            <a:r>
              <a:rPr lang="en-US" dirty="0" smtClean="0"/>
              <a:t>Selenium IDE like </a:t>
            </a:r>
            <a:r>
              <a:rPr lang="en-US" dirty="0"/>
              <a:t>verifyTextPresent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5165" y="3130371"/>
            <a:ext cx="8071338" cy="2246769"/>
          </a:xfrm>
        </p:spPr>
        <p:txBody>
          <a:bodyPr/>
          <a:lstStyle/>
          <a:p>
            <a:r>
              <a:rPr lang="en-US" dirty="0"/>
              <a:t>public static </a:t>
            </a:r>
            <a:r>
              <a:rPr lang="en-US" dirty="0" smtClean="0"/>
              <a:t>void </a:t>
            </a:r>
            <a:r>
              <a:rPr lang="en-US" dirty="0" err="1" smtClean="0"/>
              <a:t>AssertTextPresent</a:t>
            </a:r>
            <a:r>
              <a:rPr lang="en-US" dirty="0" smtClean="0"/>
              <a:t>(String </a:t>
            </a:r>
            <a:r>
              <a:rPr lang="en-US" dirty="0"/>
              <a:t>value)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if </a:t>
            </a:r>
            <a:r>
              <a:rPr lang="en-US" dirty="0"/>
              <a:t>(!driver.PageSource.Contains(value))</a:t>
            </a:r>
          </a:p>
          <a:p>
            <a:r>
              <a:rPr lang="en-US" dirty="0"/>
              <a:t>    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 smtClean="0"/>
              <a:t>	 throw </a:t>
            </a:r>
            <a:r>
              <a:rPr lang="en-US" dirty="0"/>
              <a:t>new Exception(value + " is not present");</a:t>
            </a:r>
          </a:p>
          <a:p>
            <a:r>
              <a:rPr lang="en-US" dirty="0" smtClean="0"/>
              <a:t>      }      </a:t>
            </a:r>
            <a:endParaRPr lang="en-US" dirty="0"/>
          </a:p>
          <a:p>
            <a:r>
              <a:rPr lang="en-US" dirty="0" smtClean="0"/>
              <a:t>}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830234" y="2338923"/>
            <a:ext cx="3310305" cy="442674"/>
          </a:xfrm>
          <a:prstGeom prst="wedgeRoundRectCallout">
            <a:avLst>
              <a:gd name="adj1" fmla="val -46874"/>
              <a:gd name="adj2" fmla="val 1403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can implement so</a:t>
            </a:r>
          </a:p>
        </p:txBody>
      </p:sp>
    </p:spTree>
    <p:extLst>
      <p:ext uri="{BB962C8B-B14F-4D97-AF65-F5344CB8AC3E}">
        <p14:creationId xmlns:p14="http://schemas.microsoft.com/office/powerpoint/2010/main" val="682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8438"/>
            <a:ext cx="7086600" cy="838200"/>
          </a:xfrm>
        </p:spPr>
        <p:txBody>
          <a:bodyPr/>
          <a:lstStyle/>
          <a:p>
            <a:r>
              <a:rPr lang="en-US" dirty="0" smtClean="0"/>
              <a:t>Asserts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69660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wasn’t any built-in method </a:t>
            </a:r>
            <a:r>
              <a:rPr lang="en-US" dirty="0"/>
              <a:t>to assert text on a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You can do </a:t>
            </a:r>
            <a:r>
              <a:rPr lang="en-US" dirty="0"/>
              <a:t>something along the lines of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6331" y="3045069"/>
            <a:ext cx="8071338" cy="1938992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void Main(string[] 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nn-NO" dirty="0" smtClean="0"/>
              <a:t>  IWebDriver </a:t>
            </a:r>
            <a:r>
              <a:rPr lang="nn-NO" dirty="0"/>
              <a:t>driver = new </a:t>
            </a:r>
            <a:r>
              <a:rPr lang="nn-NO" dirty="0" smtClean="0"/>
              <a:t>ChromeDriver</a:t>
            </a:r>
            <a:r>
              <a:rPr lang="nn-NO" dirty="0"/>
              <a:t>(@"C:\libraries");</a:t>
            </a:r>
          </a:p>
          <a:p>
            <a:r>
              <a:rPr lang="en-US" dirty="0" smtClean="0"/>
              <a:t>  driver.Url</a:t>
            </a:r>
            <a:r>
              <a:rPr lang="en-US" dirty="0"/>
              <a:t>= "http://www.google.com";</a:t>
            </a:r>
          </a:p>
          <a:p>
            <a:r>
              <a:rPr lang="en-US" dirty="0" smtClean="0"/>
              <a:t>  Assert.AreEqual</a:t>
            </a:r>
            <a:r>
              <a:rPr lang="en-US" dirty="0"/>
              <a:t>("Google", driver.Title);</a:t>
            </a:r>
          </a:p>
          <a:p>
            <a:r>
              <a:rPr lang="en-US" dirty="0" smtClean="0"/>
              <a:t>}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8438"/>
            <a:ext cx="7086600" cy="838200"/>
          </a:xfrm>
        </p:spPr>
        <p:txBody>
          <a:bodyPr/>
          <a:lstStyle/>
          <a:p>
            <a:r>
              <a:rPr lang="en-US" dirty="0"/>
              <a:t>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69660"/>
          </a:xfrm>
        </p:spPr>
        <p:txBody>
          <a:bodyPr/>
          <a:lstStyle/>
          <a:p>
            <a:r>
              <a:rPr lang="en-US" dirty="0" smtClean="0"/>
              <a:t>The test results are limited by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</a:t>
            </a:r>
            <a:r>
              <a:rPr lang="en-US" dirty="0" smtClean="0"/>
              <a:t> we use</a:t>
            </a:r>
          </a:p>
          <a:p>
            <a:pPr lvl="1"/>
            <a:r>
              <a:rPr lang="en-US" dirty="0" smtClean="0"/>
              <a:t>ex. NUnit, VS Test Team, Gallio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87" y="3564465"/>
            <a:ext cx="4213226" cy="2106613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23460" y="2721771"/>
            <a:ext cx="3310305" cy="442674"/>
          </a:xfrm>
          <a:prstGeom prst="wedgeRoundRectCallout">
            <a:avLst>
              <a:gd name="adj1" fmla="val -46874"/>
              <a:gd name="adj2" fmla="val 1403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Uning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NUnit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-Results </a:t>
            </a:r>
          </a:p>
        </p:txBody>
      </p:sp>
    </p:spTree>
    <p:extLst>
      <p:ext uri="{BB962C8B-B14F-4D97-AF65-F5344CB8AC3E}">
        <p14:creationId xmlns:p14="http://schemas.microsoft.com/office/powerpoint/2010/main" val="30099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433" y="1676400"/>
            <a:ext cx="7696201" cy="685800"/>
          </a:xfrm>
        </p:spPr>
        <p:txBody>
          <a:bodyPr/>
          <a:lstStyle/>
          <a:p>
            <a:r>
              <a:rPr lang="en-US" dirty="0" smtClean="0"/>
              <a:t>Selenium User </a:t>
            </a:r>
            <a:br>
              <a:rPr lang="en-US" dirty="0" smtClean="0"/>
            </a:br>
            <a:r>
              <a:rPr lang="en-US" dirty="0" smtClean="0"/>
              <a:t>Extensions</a:t>
            </a:r>
            <a:endParaRPr lang="en-US" dirty="0"/>
          </a:p>
        </p:txBody>
      </p:sp>
      <p:pic>
        <p:nvPicPr>
          <p:cNvPr id="4100" name="Picture 4" descr="C:\Users\ogeorgiev\Desktop\big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0511" y="97234"/>
            <a:ext cx="1057275" cy="956469"/>
          </a:xfrm>
          <a:prstGeom prst="rect">
            <a:avLst/>
          </a:prstGeom>
          <a:noFill/>
          <a:effectLst>
            <a:glow rad="1397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00530" y="3533998"/>
            <a:ext cx="7142940" cy="2392996"/>
            <a:chOff x="400860" y="3533998"/>
            <a:chExt cx="7142940" cy="2392996"/>
          </a:xfrm>
          <a:effectLst>
            <a:glow rad="139700">
              <a:schemeClr val="tx1">
                <a:alpha val="4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60" y="3533998"/>
              <a:ext cx="3807984" cy="2392995"/>
            </a:xfrm>
            <a:prstGeom prst="roundRect">
              <a:avLst/>
            </a:prstGeom>
            <a:noFill/>
            <a:ln>
              <a:noFill/>
            </a:ln>
            <a:effectLst>
              <a:glow rad="101600">
                <a:schemeClr val="tx1">
                  <a:alpha val="6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533999"/>
              <a:ext cx="2286000" cy="2392995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701" y="4330334"/>
              <a:ext cx="1067099" cy="800324"/>
            </a:xfrm>
            <a:prstGeom prst="roundRect">
              <a:avLst/>
            </a:prstGeom>
            <a:noFill/>
            <a:ln>
              <a:noFill/>
            </a:ln>
            <a:effectLst>
              <a:glow rad="101600">
                <a:schemeClr val="tx1">
                  <a:alpha val="6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29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4792134"/>
            <a:ext cx="7924800" cy="1083734"/>
          </a:xfrm>
        </p:spPr>
        <p:txBody>
          <a:bodyPr/>
          <a:lstStyle/>
          <a:p>
            <a:r>
              <a:rPr lang="en-US" dirty="0" smtClean="0"/>
              <a:t>Web Driver Demo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http://2.bp.blogspot.com/-CT-Mmanhjgk/TvxRwaQ6zlI/AAAAAAAABPU/lArgdV_us98/s1600/tes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1600" r="3489" b="10451"/>
          <a:stretch/>
        </p:blipFill>
        <p:spPr bwMode="auto">
          <a:xfrm>
            <a:off x="2624866" y="1818042"/>
            <a:ext cx="3894268" cy="2487276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</a:t>
            </a:r>
            <a:r>
              <a:rPr lang="en-US" dirty="0"/>
              <a:t>for Selenium </a:t>
            </a:r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WebDriver backed Selenium </a:t>
            </a:r>
            <a:r>
              <a:rPr lang="en-US" dirty="0" smtClean="0"/>
              <a:t>formatters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users to take advantage of WebDriver without having to modify their </a:t>
            </a:r>
            <a:r>
              <a:rPr lang="en-US" dirty="0" smtClean="0"/>
              <a:t>tests</a:t>
            </a:r>
          </a:p>
          <a:p>
            <a:pPr lvl="2"/>
            <a:r>
              <a:rPr lang="en-US" dirty="0">
                <a:hlinkClick r:id="rId2"/>
              </a:rPr>
              <a:t>https://addons.mozilla.org/en-US/firefox/addon/webdriver-backed-formatters/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any format you like by writing JavaScript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Options dialog -&gt;"Options…" </a:t>
            </a:r>
            <a:r>
              <a:rPr lang="en-US" dirty="0"/>
              <a:t>in the menu </a:t>
            </a:r>
            <a:r>
              <a:rPr lang="en-US" dirty="0" smtClean="0"/>
              <a:t>bar -&gt; </a:t>
            </a:r>
            <a:r>
              <a:rPr lang="en-US" dirty="0"/>
              <a:t>"Formats" </a:t>
            </a:r>
            <a:r>
              <a:rPr lang="en-US" dirty="0" smtClean="0"/>
              <a:t>tab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format by </a:t>
            </a:r>
            <a:r>
              <a:rPr lang="en-US" dirty="0" smtClean="0"/>
              <a:t>clicking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"Add</a:t>
            </a:r>
            <a:r>
              <a:rPr lang="en-US" dirty="0"/>
              <a:t>" </a:t>
            </a:r>
            <a:r>
              <a:rPr lang="en-US" dirty="0" smtClean="0"/>
              <a:t>button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empty </a:t>
            </a:r>
            <a:r>
              <a:rPr lang="en-US" dirty="0" smtClean="0"/>
              <a:t>functions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parse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656" y="2772833"/>
            <a:ext cx="1554544" cy="3780367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1370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Format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/>
              <a:t>" function is almost opposite of "format". This function parses the String and updates test case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2781" y="2741922"/>
            <a:ext cx="781843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parse(testCase, source)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doc = source;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commands = 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(doc.length &gt; 0)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line = /(.*)(\r\n|[\r\n])?/.exec(doc);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array = line[1].split(/,/);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(array.length &gt;= 3)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command = new Command();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command.command = array[0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command.target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command.value = array[2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commands.push(command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 = doc.substr(line[0].length);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testCase.setCommands(commands);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Format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formatCommands</a:t>
            </a:r>
            <a:r>
              <a:rPr lang="en-US" dirty="0"/>
              <a:t>" function is similar to "format" function, but is used to copy part of the test case into the </a:t>
            </a:r>
            <a:r>
              <a:rPr lang="en-US" dirty="0" smtClean="0"/>
              <a:t>clipboard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2782" y="3100691"/>
            <a:ext cx="78184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formatCommands(commands)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result = '';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(var i = 0; i &lt; commands.length;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command = commands[i];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(command.type == 'command')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+=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command.command + ',' + command.target + ',' + command.value + "\n";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2" y="5016285"/>
            <a:ext cx="4233332" cy="715089"/>
          </a:xfrm>
          <a:prstGeom prst="wedgeRoundRectCallout">
            <a:avLst>
              <a:gd name="adj1" fmla="val -63532"/>
              <a:gd name="adj2" fmla="val -522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en-US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ext.Driver.Navigate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().</a:t>
            </a:r>
            <a:r>
              <a:rPr lang="en-US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GoToUrl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("' + </a:t>
            </a:r>
            <a:r>
              <a:rPr lang="en-US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command.target.toString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 + '");';</a:t>
            </a:r>
          </a:p>
        </p:txBody>
      </p:sp>
    </p:spTree>
    <p:extLst>
      <p:ext uri="{BB962C8B-B14F-4D97-AF65-F5344CB8AC3E}">
        <p14:creationId xmlns:p14="http://schemas.microsoft.com/office/powerpoint/2010/main" val="6565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Format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</a:t>
            </a:r>
            <a:r>
              <a:rPr lang="en-US" dirty="0"/>
              <a:t>" </a:t>
            </a:r>
            <a:r>
              <a:rPr lang="en-US" dirty="0" smtClean="0"/>
              <a:t>function creates an array of commands contains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object </a:t>
            </a:r>
            <a:r>
              <a:rPr lang="en-US" dirty="0" smtClean="0"/>
              <a:t>(Command, Target,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6829" y="300355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format(testCase, 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result = '';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commands = testCase.commands;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(var i = 0; i &lt; commands.length;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command = commands[i];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(command.type == 'command')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command.command + ',' +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command.target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',' +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command.value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"\n";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result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28374" y="5070260"/>
            <a:ext cx="5042426" cy="408623"/>
          </a:xfrm>
          <a:prstGeom prst="wedgeRoundRectCallout">
            <a:avLst>
              <a:gd name="adj1" fmla="val -63532"/>
              <a:gd name="adj2" fmla="val -522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formatCommands(</a:t>
            </a:r>
            <a:r>
              <a:rPr lang="en-US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testCase.commands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07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7086600" cy="838200"/>
          </a:xfrm>
        </p:spPr>
        <p:txBody>
          <a:bodyPr/>
          <a:lstStyle/>
          <a:p>
            <a:r>
              <a:rPr lang="en-US" dirty="0"/>
              <a:t>Refactoring for Page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/>
              <a:t>PageFactory </a:t>
            </a:r>
            <a:r>
              <a:rPr lang="en-US" sz="3000" dirty="0" smtClean="0"/>
              <a:t>class </a:t>
            </a:r>
            <a:r>
              <a:rPr lang="en-US" sz="3000" dirty="0"/>
              <a:t>is an extension to the PageObject design </a:t>
            </a:r>
            <a:r>
              <a:rPr lang="en-US" sz="3000" dirty="0" smtClean="0"/>
              <a:t>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62782" y="2427361"/>
            <a:ext cx="781843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IWebDriver driver;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FindsBy(How = How.Id, Using = "SearchTerm")]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Search; // How.Id = SearchTerm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FindsBy(How = How.Id, Using = "SearchButton")]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FindUsersPage Do(string UserName)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Search.SendKeys(UserName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PageFactory.InitElements(driver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(new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FindUsersPage(this.driver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FindUsersPage(driver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059914" y="3263536"/>
            <a:ext cx="2686153" cy="646986"/>
          </a:xfrm>
          <a:prstGeom prst="wedgeRoundRectCallout">
            <a:avLst>
              <a:gd name="adj1" fmla="val -74265"/>
              <a:gd name="adj2" fmla="val 68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FindUsersPage</a:t>
            </a:r>
            <a:r>
              <a:rPr lang="en-US" sz="1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PageObject must be created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504156" y="4019255"/>
            <a:ext cx="2790796" cy="919401"/>
          </a:xfrm>
          <a:prstGeom prst="wedgeRoundRectCallout">
            <a:avLst>
              <a:gd name="adj1" fmla="val -117577"/>
              <a:gd name="adj2" fmla="val 479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InitElements</a:t>
            </a:r>
            <a:r>
              <a:rPr lang="en-US" sz="1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 of PageFactory initializes the elements of the PageObject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549533" y="1652136"/>
            <a:ext cx="2931686" cy="646986"/>
          </a:xfrm>
          <a:prstGeom prst="wedgeRoundRectCallout">
            <a:avLst>
              <a:gd name="adj1" fmla="val -67045"/>
              <a:gd name="adj2" fmla="val 912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Install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WebDriver Support Classes package</a:t>
            </a:r>
          </a:p>
        </p:txBody>
      </p:sp>
    </p:spTree>
    <p:extLst>
      <p:ext uri="{BB962C8B-B14F-4D97-AF65-F5344CB8AC3E}">
        <p14:creationId xmlns:p14="http://schemas.microsoft.com/office/powerpoint/2010/main" val="33846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4792134"/>
            <a:ext cx="7924800" cy="1083734"/>
          </a:xfrm>
        </p:spPr>
        <p:txBody>
          <a:bodyPr/>
          <a:lstStyle/>
          <a:p>
            <a:r>
              <a:rPr lang="en-US" dirty="0"/>
              <a:t>Page Object </a:t>
            </a:r>
            <a:r>
              <a:rPr lang="en-US" dirty="0" smtClean="0"/>
              <a:t>Model Demo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28" y="1449773"/>
            <a:ext cx="4791744" cy="3219899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9813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Selenium-Grid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Selenium-Grid</a:t>
            </a:r>
            <a:r>
              <a:rPr lang="en-US" sz="3000" dirty="0"/>
              <a:t> allows you run your tests on different machines against different browsers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0229" y="2757714"/>
            <a:ext cx="2122714" cy="10776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Selenium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77814" y="2757714"/>
            <a:ext cx="1144172" cy="10776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03413" y="4363357"/>
            <a:ext cx="1144172" cy="10776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77814" y="4354890"/>
            <a:ext cx="1144172" cy="10776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72796" y="4363357"/>
            <a:ext cx="1123591" cy="106921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72796" y="5718023"/>
            <a:ext cx="1144172" cy="46808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Drivers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98395" y="5718023"/>
            <a:ext cx="1144172" cy="46808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Drivers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23994" y="5718023"/>
            <a:ext cx="1144172" cy="46808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Drivers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2796" y="3217333"/>
            <a:ext cx="1343137" cy="16934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alpha val="40000"/>
              </a:schemeClr>
            </a:glow>
            <a:outerShdw blurRad="508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24301" y="3835400"/>
            <a:ext cx="825499" cy="37506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alpha val="40000"/>
              </a:schemeClr>
            </a:glow>
            <a:outerShdw blurRad="508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27570" y="3835400"/>
            <a:ext cx="794759" cy="34966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alpha val="40000"/>
              </a:schemeClr>
            </a:glow>
            <a:outerShdw blurRad="508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11158" y="3938916"/>
            <a:ext cx="0" cy="271549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alpha val="40000"/>
              </a:schemeClr>
            </a:glow>
            <a:outerShdw blurRad="508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4792134"/>
            <a:ext cx="7924800" cy="1083734"/>
          </a:xfrm>
        </p:spPr>
        <p:txBody>
          <a:bodyPr/>
          <a:lstStyle/>
          <a:p>
            <a:r>
              <a:rPr lang="en-US" dirty="0" smtClean="0"/>
              <a:t>Selenium Grid</a:t>
            </a:r>
            <a:r>
              <a:rPr lang="en-US" dirty="0"/>
              <a:t> </a:t>
            </a:r>
            <a:r>
              <a:rPr lang="en-US" dirty="0" smtClean="0"/>
              <a:t>Demo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45" y="1961871"/>
            <a:ext cx="3118110" cy="2322581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23" y="425410"/>
            <a:ext cx="609685" cy="571580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29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/>
              <a:t>U</a:t>
            </a:r>
            <a:r>
              <a:rPr lang="en-US" dirty="0" smtClean="0"/>
              <a:t>ser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914400"/>
            <a:ext cx="86868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.</a:t>
            </a:r>
            <a:r>
              <a:rPr lang="en-US" dirty="0" err="1" smtClean="0"/>
              <a:t>js</a:t>
            </a:r>
            <a:r>
              <a:rPr lang="en-US" dirty="0" smtClean="0"/>
              <a:t> files containing JavaScript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Suitable for multiple use of JavaScript snippets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Easier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Function’s design pattern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</a:t>
            </a:r>
            <a:r>
              <a:rPr lang="en-US" dirty="0"/>
              <a:t>" </a:t>
            </a:r>
            <a:r>
              <a:rPr lang="en-US" dirty="0" smtClean="0"/>
              <a:t>tells </a:t>
            </a:r>
            <a:r>
              <a:rPr lang="en-US" dirty="0"/>
              <a:t>Selenium that this function can be called as a command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98929" y="5029200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Selenium.prototype.doFunctionName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function(){ </a:t>
            </a:r>
          </a:p>
          <a:p>
            <a:pPr algn="l"/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algn="l"/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algn="l"/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algn="l"/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15353" y="4352365"/>
            <a:ext cx="1752600" cy="1089392"/>
            <a:chOff x="1828800" y="4343400"/>
            <a:chExt cx="1752600" cy="108939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28800" y="4343400"/>
              <a:ext cx="1447800" cy="76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200400" y="5029200"/>
              <a:ext cx="381000" cy="40359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7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5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SzPct val="100000"/>
              <a:buFontTx/>
              <a:buAutoNum type="arabicPeriod"/>
            </a:pPr>
            <a:r>
              <a:rPr lang="en-US" sz="2600" dirty="0" smtClean="0"/>
              <a:t>Create Automated Selenium Test for Log in </a:t>
            </a:r>
            <a:r>
              <a:rPr lang="en-US" sz="2600" dirty="0"/>
              <a:t>in </a:t>
            </a:r>
            <a:r>
              <a:rPr lang="en-US" sz="2600" dirty="0">
                <a:hlinkClick r:id="rId3"/>
              </a:rPr>
              <a:t>http</a:t>
            </a:r>
            <a:r>
              <a:rPr lang="en-US" sz="2600">
                <a:hlinkClick r:id="rId3"/>
              </a:rPr>
              <a:t>://</a:t>
            </a:r>
            <a:r>
              <a:rPr lang="en-US" sz="2600" smtClean="0">
                <a:hlinkClick r:id="rId3"/>
              </a:rPr>
              <a:t>www.telerikacademy.com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.  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Use logical steps and appropriate validations to create a good test.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Create .bat file to run your test under different browsers, don’t forget to include the user extension you used for the logical steps.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Export your test to WebDriver and run it (use NUnit or Gallio).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/>
              <a:t>U</a:t>
            </a:r>
            <a:r>
              <a:rPr lang="en-US" dirty="0" smtClean="0"/>
              <a:t>ser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914400"/>
            <a:ext cx="8686800" cy="28238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Function’s design pattern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locator </a:t>
            </a:r>
            <a:r>
              <a:rPr lang="en-US" dirty="0"/>
              <a:t>–  </a:t>
            </a:r>
            <a:r>
              <a:rPr lang="en-US" dirty="0" smtClean="0"/>
              <a:t>all </a:t>
            </a:r>
            <a:r>
              <a:rPr lang="en-US" dirty="0"/>
              <a:t>locateElementByFoo methods on the PageBot prototype are added as locator-strategies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95300" y="4194777"/>
            <a:ext cx="8153400" cy="2155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PageBot.prototype.locateElementByPartialId = function(text, inDocument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this.locateElementByXPath("//*[contains(./@id,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'Z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')][1]".replace(/Z/,text), inDocument);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43250" y="4243126"/>
            <a:ext cx="2157400" cy="46616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24450" y="3171222"/>
            <a:ext cx="3714750" cy="921955"/>
          </a:xfrm>
          <a:prstGeom prst="wedgeRoundRectCallout">
            <a:avLst>
              <a:gd name="adj1" fmla="val 15996"/>
              <a:gd name="adj2" fmla="val 741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Locates an element by a partial match on id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47" y="5079023"/>
            <a:ext cx="7696201" cy="1207477"/>
          </a:xfrm>
        </p:spPr>
        <p:txBody>
          <a:bodyPr/>
          <a:lstStyle/>
          <a:p>
            <a:r>
              <a:rPr lang="en-US" dirty="0" smtClean="0"/>
              <a:t>Selenium IDE Demo</a:t>
            </a:r>
            <a:endParaRPr lang="en-US" dirty="0"/>
          </a:p>
        </p:txBody>
      </p:sp>
      <p:pic>
        <p:nvPicPr>
          <p:cNvPr id="4100" name="Picture 4" descr="C:\Users\ogeorgiev\Desktop\big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0511" y="97234"/>
            <a:ext cx="1057275" cy="956469"/>
          </a:xfrm>
          <a:prstGeom prst="rect">
            <a:avLst/>
          </a:prstGeom>
          <a:noFill/>
          <a:effectLst>
            <a:glow rad="1397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81" y="1053703"/>
            <a:ext cx="2898531" cy="3768090"/>
          </a:xfrm>
          <a:prstGeom prst="round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54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600201"/>
          </a:xfrm>
        </p:spPr>
        <p:txBody>
          <a:bodyPr/>
          <a:lstStyle/>
          <a:p>
            <a:r>
              <a:rPr lang="en-US" dirty="0" smtClean="0"/>
              <a:t>Selenium 1</a:t>
            </a:r>
            <a:br>
              <a:rPr lang="en-US" dirty="0" smtClean="0"/>
            </a:br>
            <a:r>
              <a:rPr lang="en-US" dirty="0" smtClean="0"/>
              <a:t>(Selenium Remote Control)</a:t>
            </a:r>
            <a:endParaRPr lang="en-US" dirty="0"/>
          </a:p>
        </p:txBody>
      </p:sp>
      <p:pic>
        <p:nvPicPr>
          <p:cNvPr id="23556" name="Picture 4" descr="http://seleniumhq.org/images/selenium-rc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304800"/>
            <a:ext cx="1143000" cy="1143000"/>
          </a:xfrm>
          <a:prstGeom prst="rect">
            <a:avLst/>
          </a:prstGeom>
          <a:noFill/>
          <a:effectLst>
            <a:glow rad="1397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C:\Users\ogeorgiev\Desktop\selenium co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334000" cy="3920490"/>
          </a:xfrm>
          <a:prstGeom prst="roundRect">
            <a:avLst>
              <a:gd name="adj" fmla="val 43768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1 (Selenium 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 Selenium project </a:t>
            </a:r>
            <a:r>
              <a:rPr lang="en-US" dirty="0" smtClean="0"/>
              <a:t>for a long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merging WebDriver and Selenium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2</a:t>
            </a:r>
          </a:p>
          <a:p>
            <a:pPr>
              <a:lnSpc>
                <a:spcPct val="100000"/>
              </a:lnSpc>
            </a:pPr>
            <a:r>
              <a:rPr lang="en-US" dirty="0"/>
              <a:t>Selenium 1 is still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actively supported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(</a:t>
            </a:r>
            <a:r>
              <a:rPr lang="en-US" dirty="0"/>
              <a:t>mostly in maintenance mode)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some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are not yet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available in Selenium 2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several languages </a:t>
            </a:r>
            <a:r>
              <a:rPr lang="en-US" dirty="0"/>
              <a:t>(Java, </a:t>
            </a:r>
            <a:r>
              <a:rPr lang="en-US" dirty="0" smtClean="0"/>
              <a:t>JavaScript, PRuby</a:t>
            </a:r>
            <a:r>
              <a:rPr lang="en-US" dirty="0"/>
              <a:t>, HP, Python, Perl and C</a:t>
            </a:r>
            <a:r>
              <a:rPr lang="en-US" dirty="0" smtClean="0"/>
              <a:t>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 </a:t>
            </a:r>
            <a:r>
              <a:rPr lang="en-US" dirty="0"/>
              <a:t>for almost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11514</TotalTime>
  <Words>1960</Words>
  <Application>Microsoft Office PowerPoint</Application>
  <PresentationFormat>On-screen Show (4:3)</PresentationFormat>
  <Paragraphs>370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Selenium</vt:lpstr>
      <vt:lpstr>Table of Contents</vt:lpstr>
      <vt:lpstr>PowerPoint Presentation</vt:lpstr>
      <vt:lpstr>Selenium User  Extensions</vt:lpstr>
      <vt:lpstr>What Are User Extensions</vt:lpstr>
      <vt:lpstr>What Are User Extensions</vt:lpstr>
      <vt:lpstr>Selenium IDE Demo</vt:lpstr>
      <vt:lpstr>Selenium 1 (Selenium Remote Control)</vt:lpstr>
      <vt:lpstr>Selenium 1 (Selenium RC)</vt:lpstr>
      <vt:lpstr>RC Components</vt:lpstr>
      <vt:lpstr>RC Components (2)</vt:lpstr>
      <vt:lpstr>Selenium Server</vt:lpstr>
      <vt:lpstr>Selenium-Core</vt:lpstr>
      <vt:lpstr>Installing Selenium RC</vt:lpstr>
      <vt:lpstr>Installing Selenium Server</vt:lpstr>
      <vt:lpstr>Running Selenium Server</vt:lpstr>
      <vt:lpstr>Running Selenium IDE tests with Selenium RC</vt:lpstr>
      <vt:lpstr>Selenium RC arguments</vt:lpstr>
      <vt:lpstr>Selenium RC Benefits</vt:lpstr>
      <vt:lpstr>Test Suite results</vt:lpstr>
      <vt:lpstr>Selenium RC Demo</vt:lpstr>
      <vt:lpstr>Selenium RC Benefits</vt:lpstr>
      <vt:lpstr>Why Selenium and WebDriver are being merged</vt:lpstr>
      <vt:lpstr>Selenium WebDriver</vt:lpstr>
      <vt:lpstr>Why Use the WebDriver?</vt:lpstr>
      <vt:lpstr>Selenium 1.0 + WebDriver = Selenium 2.0</vt:lpstr>
      <vt:lpstr>The WebDriver Wire Protocol</vt:lpstr>
      <vt:lpstr>Rest Console Demo</vt:lpstr>
      <vt:lpstr>Selenium RC vs. WebDriver</vt:lpstr>
      <vt:lpstr>Setting Up WebDriver</vt:lpstr>
      <vt:lpstr>Creating Driver</vt:lpstr>
      <vt:lpstr>Getting Started</vt:lpstr>
      <vt:lpstr>Locating Elements</vt:lpstr>
      <vt:lpstr>Locating Elements(2)</vt:lpstr>
      <vt:lpstr>Wait Steps</vt:lpstr>
      <vt:lpstr>Type Text</vt:lpstr>
      <vt:lpstr>Verify Text Steps</vt:lpstr>
      <vt:lpstr>Asserts</vt:lpstr>
      <vt:lpstr>Reporting Results</vt:lpstr>
      <vt:lpstr>Web Driver Demo</vt:lpstr>
      <vt:lpstr>C# Formatters</vt:lpstr>
      <vt:lpstr>Custom Format</vt:lpstr>
      <vt:lpstr>Custom Format (3)</vt:lpstr>
      <vt:lpstr>Custom Format (4)</vt:lpstr>
      <vt:lpstr>Custom Format (2)</vt:lpstr>
      <vt:lpstr>Refactoring for Page Object Model</vt:lpstr>
      <vt:lpstr>Page Object Model Demo</vt:lpstr>
      <vt:lpstr>Selenium-Grid</vt:lpstr>
      <vt:lpstr>Selenium Grid Demo</vt:lpstr>
      <vt:lpstr>Selenium 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Asya Georgieva</cp:lastModifiedBy>
  <cp:revision>124</cp:revision>
  <dcterms:created xsi:type="dcterms:W3CDTF">2013-05-02T07:47:38Z</dcterms:created>
  <dcterms:modified xsi:type="dcterms:W3CDTF">2013-06-07T18:24:25Z</dcterms:modified>
</cp:coreProperties>
</file>