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960B-53E8-4A19-B121-45272FDACD43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3F3C3-DDCF-47B3-B698-580381183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0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37750/The-Four-Pillars-of-Maintainable-Software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odeswat.com/cswat/index.php?option=com_content&amp;task=view&amp;id=51&amp;Itemid=7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867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http://www.codeproject.com/Articles/37750/The-Four-Pillars-of-Maintainable-Software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http://www.codeswat.com/cswat/index.php?option=com_content&amp;task=view&amp;id=51&amp;Itemid=71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19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822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746B9E1-8AC2-4965-B174-F5BAB8750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746B9E1-8AC2-4965-B174-F5BAB8750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72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829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552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187738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10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3501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18656"/>
            <a:ext cx="8229600" cy="1524000"/>
          </a:xfrm>
        </p:spPr>
        <p:txBody>
          <a:bodyPr/>
          <a:lstStyle/>
          <a:p>
            <a:r>
              <a:rPr lang="en-US" dirty="0"/>
              <a:t>Quality Attributes for Technical Testing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9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Snejina Lazarova</a:t>
            </a:r>
          </a:p>
        </p:txBody>
      </p:sp>
      <p:sp>
        <p:nvSpPr>
          <p:cNvPr id="13" name="Text Placeholder 11"/>
          <p:cNvSpPr>
            <a:spLocks noGrp="1"/>
          </p:cNvSpPr>
          <p:nvPr/>
        </p:nvSpPr>
        <p:spPr>
          <a:xfrm>
            <a:off x="317500" y="4859179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Senior QA Engineer, Team Lead</a:t>
            </a:r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317500" y="523571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CRMTeam</a:t>
            </a:r>
          </a:p>
        </p:txBody>
      </p:sp>
      <p:sp>
        <p:nvSpPr>
          <p:cNvPr id="17" name="Text Placeholder 8"/>
          <p:cNvSpPr>
            <a:spLocks noGrp="1"/>
          </p:cNvSpPr>
          <p:nvPr/>
        </p:nvSpPr>
        <p:spPr>
          <a:xfrm>
            <a:off x="5638800" y="4399917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Dimo Mitev</a:t>
            </a:r>
          </a:p>
        </p:txBody>
      </p:sp>
      <p:sp>
        <p:nvSpPr>
          <p:cNvPr id="18" name="Text Placeholder 11"/>
          <p:cNvSpPr>
            <a:spLocks noGrp="1"/>
          </p:cNvSpPr>
          <p:nvPr/>
        </p:nvSpPr>
        <p:spPr>
          <a:xfrm>
            <a:off x="4572000" y="4857117"/>
            <a:ext cx="441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Senior QA Engineer, Team Lead</a:t>
            </a:r>
          </a:p>
        </p:txBody>
      </p:sp>
      <p:sp>
        <p:nvSpPr>
          <p:cNvPr id="19" name="Text Placeholder 12"/>
          <p:cNvSpPr>
            <a:spLocks noGrp="1"/>
          </p:cNvSpPr>
          <p:nvPr/>
        </p:nvSpPr>
        <p:spPr>
          <a:xfrm>
            <a:off x="5651500" y="523365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noProof="1"/>
              <a:t>SystemIntegrationTeam</a:t>
            </a:r>
          </a:p>
        </p:txBody>
      </p:sp>
      <p:pic>
        <p:nvPicPr>
          <p:cNvPr id="20" name="Picture 4" descr="http://clipartist.info/openclipart.org/clipart/johnny_automatic/Clip_Art_skew_gear_929px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" y="1684865"/>
            <a:ext cx="1497078" cy="269602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0" y="459521"/>
            <a:ext cx="2576286" cy="185707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2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mission-critical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safety-critical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high-usage</a:t>
            </a:r>
            <a:r>
              <a:rPr lang="en-US" dirty="0"/>
              <a:t> </a:t>
            </a:r>
            <a:r>
              <a:rPr lang="en-US" dirty="0" smtClean="0"/>
              <a:t>systems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Frequent bugs </a:t>
            </a:r>
            <a:r>
              <a:rPr lang="en-US" dirty="0"/>
              <a:t>underlying reliability </a:t>
            </a:r>
            <a:r>
              <a:rPr lang="en-US" dirty="0" smtClean="0"/>
              <a:t>failures: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leaks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isk fragmentation and exhaustion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ntermittent </a:t>
            </a:r>
            <a:r>
              <a:rPr lang="en-US" dirty="0"/>
              <a:t>infrastructure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Lower-than-feasible timeout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571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testing is almost 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automated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tools and scripting techniques </a:t>
            </a:r>
            <a:r>
              <a:rPr lang="en-US" dirty="0" smtClean="0"/>
              <a:t>exist</a:t>
            </a:r>
          </a:p>
          <a:p>
            <a:pPr lvl="1"/>
            <a:endParaRPr lang="en-US" dirty="0"/>
          </a:p>
          <a:p>
            <a:r>
              <a:rPr lang="en-US" dirty="0" smtClean="0"/>
              <a:t>Reliability </a:t>
            </a:r>
            <a:r>
              <a:rPr lang="en-US" dirty="0"/>
              <a:t>tests and metrics </a:t>
            </a:r>
            <a:r>
              <a:rPr lang="en-US" dirty="0" smtClean="0"/>
              <a:t>can be used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criteria</a:t>
            </a:r>
          </a:p>
          <a:p>
            <a:pPr lvl="1"/>
            <a:r>
              <a:rPr lang="en-US" dirty="0" smtClean="0"/>
              <a:t>Compared </a:t>
            </a:r>
            <a:r>
              <a:rPr lang="en-US" dirty="0"/>
              <a:t>to given target level of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0" y="4876800"/>
            <a:ext cx="1524619" cy="15652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1900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maturity </a:t>
            </a:r>
            <a:r>
              <a:rPr lang="en-US" dirty="0" smtClean="0"/>
              <a:t>is measured and compared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desired goals</a:t>
            </a:r>
          </a:p>
          <a:p>
            <a:pPr lvl="1"/>
            <a:r>
              <a:rPr lang="en-US" dirty="0" smtClean="0"/>
              <a:t>Mean time between failures (MTBF)</a:t>
            </a:r>
          </a:p>
          <a:p>
            <a:pPr lvl="1"/>
            <a:r>
              <a:rPr lang="en-US" dirty="0" smtClean="0"/>
              <a:t>Mean </a:t>
            </a:r>
            <a:r>
              <a:rPr lang="en-US" dirty="0"/>
              <a:t>time to repair (MTTR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other </a:t>
            </a:r>
            <a:r>
              <a:rPr lang="en-US" dirty="0"/>
              <a:t>metric that counts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failures</a:t>
            </a:r>
            <a:r>
              <a:rPr lang="en-US" dirty="0"/>
              <a:t> in terms of some interval or </a:t>
            </a:r>
            <a:r>
              <a:rPr lang="en-US" dirty="0" smtClean="0"/>
              <a:t>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2162175" cy="17716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258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of Reliability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reliability tests usually involve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 testing</a:t>
            </a:r>
          </a:p>
          <a:p>
            <a:pPr lvl="1"/>
            <a:r>
              <a:rPr lang="en-US" dirty="0" smtClean="0"/>
              <a:t>As opposed to hardware testing where reliability testing can be accelerated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86006" y="3943350"/>
            <a:ext cx="3371989" cy="1847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4796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Reliability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can be:</a:t>
            </a:r>
          </a:p>
          <a:p>
            <a:pPr lvl="1"/>
            <a:r>
              <a:rPr lang="en-US" dirty="0"/>
              <a:t>Small set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prescripted tests</a:t>
            </a:r>
            <a:r>
              <a:rPr lang="en-US" dirty="0"/>
              <a:t>, run repeatedly</a:t>
            </a:r>
          </a:p>
          <a:p>
            <a:pPr lvl="2"/>
            <a:r>
              <a:rPr lang="en-US" dirty="0"/>
              <a:t>Used for similar workflows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 of different tests</a:t>
            </a:r>
            <a:r>
              <a:rPr lang="en-US" dirty="0"/>
              <a:t>, selected randomly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 the fly</a:t>
            </a:r>
            <a:r>
              <a:rPr lang="en-US" dirty="0"/>
              <a:t>, using some statistical </a:t>
            </a:r>
            <a:r>
              <a:rPr lang="en-US" dirty="0" smtClean="0"/>
              <a:t>model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tochastic testing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andomly generated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9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robustness?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eliberately subjecting </a:t>
            </a:r>
            <a:r>
              <a:rPr lang="en-US" dirty="0"/>
              <a:t>a system to negative, stressful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eeing </a:t>
            </a:r>
            <a:r>
              <a:rPr lang="en-US" dirty="0"/>
              <a:t>how it </a:t>
            </a:r>
            <a:r>
              <a:rPr lang="en-US" dirty="0" smtClean="0"/>
              <a:t>responds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can include exhausting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14700" y="4483100"/>
            <a:ext cx="2514600" cy="1885950"/>
          </a:xfrm>
          <a:prstGeom prst="roundRect">
            <a:avLst>
              <a:gd name="adj" fmla="val 1262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15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Recoverability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system's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ability to recover </a:t>
            </a:r>
            <a:r>
              <a:rPr lang="en-US" dirty="0"/>
              <a:t>from some hardware or software failure in its </a:t>
            </a:r>
            <a:r>
              <a:rPr lang="en-US" dirty="0" smtClean="0"/>
              <a:t>environment</a:t>
            </a:r>
          </a:p>
          <a:p>
            <a:pPr lvl="2"/>
            <a:r>
              <a:rPr lang="en-US" dirty="0" smtClean="0"/>
              <a:t>Reestablish </a:t>
            </a:r>
            <a:r>
              <a:rPr lang="en-US" dirty="0"/>
              <a:t>a specified level of performance </a:t>
            </a:r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ecover the data 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62600" y="4320364"/>
            <a:ext cx="2712055" cy="208134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173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 </a:t>
            </a:r>
            <a:r>
              <a:rPr lang="en-US" dirty="0" smtClean="0"/>
              <a:t>Test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Failover testing</a:t>
            </a:r>
          </a:p>
          <a:p>
            <a:pPr lvl="1"/>
            <a:r>
              <a:rPr lang="en-US" dirty="0" smtClean="0"/>
              <a:t>Applied </a:t>
            </a:r>
            <a:r>
              <a:rPr lang="en-US" dirty="0"/>
              <a:t>to systems with redundant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Ensures that</a:t>
            </a:r>
            <a:r>
              <a:rPr lang="en-US" dirty="0"/>
              <a:t>, should one component fail, redundant component(s) take </a:t>
            </a:r>
            <a:r>
              <a:rPr lang="en-US" dirty="0" smtClean="0"/>
              <a:t>over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failures that can </a:t>
            </a:r>
            <a:r>
              <a:rPr lang="en-US" dirty="0" smtClean="0"/>
              <a:t>occur are forced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ability of the system to </a:t>
            </a:r>
            <a:r>
              <a:rPr lang="en-US" dirty="0" smtClean="0"/>
              <a:t>recover</a:t>
            </a:r>
            <a:r>
              <a:rPr lang="en-US" dirty="0"/>
              <a:t> </a:t>
            </a:r>
            <a:r>
              <a:rPr lang="en-US" dirty="0" smtClean="0"/>
              <a:t>is checked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67400" y="5004934"/>
            <a:ext cx="2595563" cy="17002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4456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 Test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Backup / restore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the procedures and equipment used to minimize </a:t>
            </a:r>
            <a:r>
              <a:rPr lang="en-US" dirty="0" smtClean="0"/>
              <a:t>the effects </a:t>
            </a:r>
            <a:r>
              <a:rPr lang="en-US" dirty="0"/>
              <a:t>of a failure</a:t>
            </a:r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/>
              <a:t>a backup/restore test, </a:t>
            </a:r>
            <a:r>
              <a:rPr lang="en-US" dirty="0" smtClean="0"/>
              <a:t>various variables can be measured:</a:t>
            </a:r>
          </a:p>
          <a:p>
            <a:pPr lvl="2"/>
            <a:r>
              <a:rPr lang="en-US" dirty="0" smtClean="0"/>
              <a:t>Time taken to perform backup (full, incremental)</a:t>
            </a:r>
          </a:p>
          <a:p>
            <a:pPr lvl="2"/>
            <a:r>
              <a:rPr lang="en-US" dirty="0" smtClean="0"/>
              <a:t>Time taken to restore data</a:t>
            </a:r>
          </a:p>
          <a:p>
            <a:pPr lvl="2"/>
            <a:r>
              <a:rPr lang="en-US" dirty="0" smtClean="0"/>
              <a:t>Levels of guaranteed data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5265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Counts </a:t>
            </a:r>
            <a:r>
              <a:rPr lang="en-US" dirty="0"/>
              <a:t>as a </a:t>
            </a:r>
            <a:r>
              <a:rPr lang="en-US" dirty="0" smtClean="0"/>
              <a:t>Failure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 bug is a result of a failure that requires recovering</a:t>
            </a:r>
          </a:p>
          <a:p>
            <a:r>
              <a:rPr lang="en-US" dirty="0" smtClean="0"/>
              <a:t>Reliability testing requires target failures to be defined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e.g.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Operating system </a:t>
            </a:r>
            <a:r>
              <a:rPr lang="en-US" dirty="0"/>
              <a:t>or an application </a:t>
            </a:r>
            <a:r>
              <a:rPr lang="en-US" dirty="0" smtClean="0"/>
              <a:t>crashing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replace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eboot </a:t>
            </a:r>
            <a:r>
              <a:rPr lang="en-US" dirty="0"/>
              <a:t>of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5867400" y="4648200"/>
            <a:ext cx="2667000" cy="178816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31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Quality Attributes for Technical Testing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Technical Security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effectLst/>
              </a:rPr>
              <a:t>Security Attacks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Reliability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Efficiency </a:t>
            </a:r>
            <a:r>
              <a:rPr lang="en-US" dirty="0" smtClean="0">
                <a:effectLst/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Maintainability </a:t>
            </a:r>
            <a:r>
              <a:rPr lang="en-US" dirty="0" smtClean="0">
                <a:effectLst/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Portability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2947736" cy="2286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661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Reliability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test plans include three main sections:</a:t>
            </a:r>
          </a:p>
          <a:p>
            <a:pPr lvl="1"/>
            <a:r>
              <a:rPr lang="en-US" dirty="0" smtClean="0"/>
              <a:t>Definition of a failure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of demonstrating a mean time between failures</a:t>
            </a:r>
            <a:endParaRPr lang="en-US" dirty="0" smtClean="0"/>
          </a:p>
          <a:p>
            <a:pPr lvl="1"/>
            <a:r>
              <a:rPr lang="en-US" dirty="0" smtClean="0"/>
              <a:t>Pass (accept) criteria</a:t>
            </a:r>
          </a:p>
          <a:p>
            <a:pPr lvl="1"/>
            <a:r>
              <a:rPr lang="en-US" dirty="0" smtClean="0"/>
              <a:t>Fail (reject)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9459" name="Picture 3" descr="C:\PROJECTS\xx -- old -- QA-Academy\LOCAL_FILES\Oleg_IMAGES_Archive\Abstract\Untitled (2)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0" y="4575627"/>
            <a:ext cx="2334682" cy="175101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5961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Testing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C:\Users\ogeorgiev\Desktop\2011-08-25_14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9287" cy="4267200"/>
          </a:xfrm>
          <a:prstGeom prst="roundRect">
            <a:avLst>
              <a:gd name="adj" fmla="val 5283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044195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/>
              <a:t>Efficiency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52725" y="2770695"/>
            <a:ext cx="3638550" cy="40873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353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efficiency?</a:t>
            </a:r>
          </a:p>
          <a:p>
            <a:pPr lvl="1"/>
            <a:r>
              <a:rPr lang="en-US" dirty="0"/>
              <a:t>The capability of the software product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 appropriate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elative </a:t>
            </a:r>
            <a:r>
              <a:rPr lang="en-US" dirty="0"/>
              <a:t>to </a:t>
            </a:r>
            <a:r>
              <a:rPr lang="en-US" dirty="0" smtClean="0"/>
              <a:t>the amount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 used </a:t>
            </a:r>
            <a:r>
              <a:rPr lang="en-US" dirty="0"/>
              <a:t>under stated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Vitally important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time-critical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resource-critical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33029" y="4800600"/>
            <a:ext cx="1723292" cy="172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1153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failures can include:</a:t>
            </a:r>
          </a:p>
          <a:p>
            <a:pPr lvl="1"/>
            <a:r>
              <a:rPr lang="en-US" dirty="0" smtClean="0"/>
              <a:t>Slow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nadequate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throughput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eliability </a:t>
            </a:r>
            <a:r>
              <a:rPr lang="en-US" dirty="0"/>
              <a:t>failures under conditions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</a:t>
            </a:r>
            <a:r>
              <a:rPr lang="en-US" dirty="0"/>
              <a:t>, and excessive resource </a:t>
            </a:r>
            <a:r>
              <a:rPr lang="en-US" dirty="0" smtClean="0"/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3554" name="Picture 2" descr="C:\PROJECTS\xx -- old -- QA-Academy\LOCAL_FILES\Oleg_IMAGES_Archive\Abstract\bulbstand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6477" y="4572000"/>
            <a:ext cx="2444155" cy="182245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499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</a:t>
            </a:r>
          </a:p>
          <a:p>
            <a:pPr lvl="1"/>
            <a:r>
              <a:rPr lang="en-US" dirty="0" smtClean="0"/>
              <a:t>Involves </a:t>
            </a:r>
            <a:r>
              <a:rPr lang="en-US" dirty="0"/>
              <a:t>various mixes and levels of </a:t>
            </a:r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focused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anticipated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realistic</a:t>
            </a:r>
            <a:r>
              <a:rPr lang="en-US" dirty="0"/>
              <a:t> </a:t>
            </a:r>
            <a:r>
              <a:rPr lang="en-US" dirty="0" smtClean="0"/>
              <a:t>loads</a:t>
            </a:r>
          </a:p>
          <a:p>
            <a:pPr lvl="1"/>
            <a:r>
              <a:rPr lang="en-US" dirty="0"/>
              <a:t>Simulates transaction requests generated by certain numbers of parallel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48400" y="4781096"/>
            <a:ext cx="2286000" cy="17145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2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When Should Test for Efficiency?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Efficiency </a:t>
            </a:r>
            <a:r>
              <a:rPr lang="en-US" dirty="0"/>
              <a:t>defects are often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flaws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</a:t>
            </a:r>
            <a:r>
              <a:rPr lang="en-US" dirty="0"/>
              <a:t>to </a:t>
            </a:r>
            <a:r>
              <a:rPr lang="en-US" dirty="0" smtClean="0"/>
              <a:t>fix during </a:t>
            </a:r>
            <a:r>
              <a:rPr lang="en-US" dirty="0"/>
              <a:t>late-stage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Efficiency testing should be </a:t>
            </a:r>
            <a:r>
              <a:rPr lang="en-US" dirty="0"/>
              <a:t>done at every test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articularly during design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/>
              <a:t>V</a:t>
            </a:r>
            <a:r>
              <a:rPr lang="en-US" dirty="0" smtClean="0"/>
              <a:t>ia </a:t>
            </a:r>
            <a:r>
              <a:rPr lang="en-US" dirty="0"/>
              <a:t>reviews and static </a:t>
            </a:r>
            <a:r>
              <a:rPr lang="en-US" dirty="0" smtClean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22770" y="4419600"/>
            <a:ext cx="936484" cy="205762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3543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response-time) testing</a:t>
            </a:r>
          </a:p>
          <a:p>
            <a:pPr lvl="1"/>
            <a:r>
              <a:rPr lang="en-US" dirty="0" smtClean="0"/>
              <a:t>Looks </a:t>
            </a:r>
            <a:r>
              <a:rPr lang="en-US" dirty="0"/>
              <a:t>at the ability of a component or system to respond to user </a:t>
            </a:r>
            <a:r>
              <a:rPr lang="en-US" dirty="0" smtClean="0"/>
              <a:t>or system inputs</a:t>
            </a:r>
          </a:p>
          <a:p>
            <a:pPr lvl="2"/>
            <a:r>
              <a:rPr lang="en-US" dirty="0" smtClean="0"/>
              <a:t>Within </a:t>
            </a:r>
            <a:r>
              <a:rPr lang="en-US" dirty="0"/>
              <a:t>a specified period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various legal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</a:p>
          <a:p>
            <a:pPr lvl="1"/>
            <a:r>
              <a:rPr lang="en-US" dirty="0" smtClean="0"/>
              <a:t>Can count </a:t>
            </a:r>
            <a:r>
              <a:rPr lang="en-US" dirty="0"/>
              <a:t>the number of functions, records, or transactions completed in a given </a:t>
            </a:r>
            <a:r>
              <a:rPr lang="en-US" dirty="0" smtClean="0"/>
              <a:t>period</a:t>
            </a:r>
            <a:endParaRPr lang="en-US" dirty="0"/>
          </a:p>
          <a:p>
            <a:pPr lvl="2"/>
            <a:r>
              <a:rPr lang="en-US" dirty="0" smtClean="0"/>
              <a:t>Often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throughput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10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</a:p>
          <a:p>
            <a:pPr lvl="1"/>
            <a:r>
              <a:rPr lang="en-US" dirty="0" smtClean="0"/>
              <a:t>Performed by reaching </a:t>
            </a:r>
            <a:r>
              <a:rPr lang="en-US" dirty="0"/>
              <a:t>and exceeding maximum capacity </a:t>
            </a:r>
            <a:r>
              <a:rPr lang="en-US" dirty="0" smtClean="0"/>
              <a:t>and volume of the software</a:t>
            </a:r>
          </a:p>
          <a:p>
            <a:pPr lvl="1"/>
            <a:r>
              <a:rPr lang="en-US" dirty="0" smtClean="0"/>
              <a:t>Ensuring </a:t>
            </a:r>
            <a:r>
              <a:rPr lang="en-US" dirty="0"/>
              <a:t>that response times, reliability, and functionality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degrade slowly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predictably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209800" cy="1999614"/>
          </a:xfrm>
          <a:prstGeom prst="roundRect">
            <a:avLst>
              <a:gd name="adj" fmla="val 761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8518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/>
              <a:t>Maintainability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16786" y="3200400"/>
            <a:ext cx="2510429" cy="25013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sharpwebdesign.net/images/main/icons_medium/maintenance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19186" y="4333275"/>
            <a:ext cx="1368425" cy="136842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owt8.com/images/stories/icons/1251758575_preferences-syst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40739" y="4482499"/>
            <a:ext cx="1219200" cy="12192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904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Technical Security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183642" y="2895600"/>
            <a:ext cx="4776716" cy="3048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319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maintainability?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ease with which a software product can be </a:t>
            </a:r>
            <a:r>
              <a:rPr lang="en-US" dirty="0" smtClean="0"/>
              <a:t>modified: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meet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make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future maintenance</a:t>
            </a:r>
            <a:r>
              <a:rPr lang="en-US" dirty="0"/>
              <a:t> </a:t>
            </a:r>
            <a:r>
              <a:rPr lang="en-US" dirty="0" smtClean="0"/>
              <a:t>easier</a:t>
            </a:r>
          </a:p>
          <a:p>
            <a:pPr lvl="2"/>
            <a:r>
              <a:rPr lang="en-US" dirty="0" smtClean="0"/>
              <a:t>To be adapted </a:t>
            </a:r>
            <a:r>
              <a:rPr lang="en-US" dirty="0"/>
              <a:t>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 environment</a:t>
            </a:r>
          </a:p>
          <a:p>
            <a:pPr lvl="1"/>
            <a:r>
              <a:rPr lang="en-US" dirty="0"/>
              <a:t>The ability to update, modify, reuse, and test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5008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testing should definitely 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</a:p>
          <a:p>
            <a:r>
              <a:rPr lang="en-US" dirty="0" smtClean="0"/>
              <a:t>Many </a:t>
            </a:r>
            <a:r>
              <a:rPr lang="en-US" dirty="0"/>
              <a:t>maintainability defects are </a:t>
            </a:r>
            <a:r>
              <a:rPr lang="en-US" dirty="0" smtClean="0"/>
              <a:t>invisible to </a:t>
            </a:r>
            <a:r>
              <a:rPr lang="en-US" dirty="0"/>
              <a:t>dynamic tests </a:t>
            </a:r>
            <a:endParaRPr lang="en-US" dirty="0" smtClean="0"/>
          </a:p>
          <a:p>
            <a:pPr lvl="1"/>
            <a:r>
              <a:rPr lang="en-US" dirty="0" smtClean="0"/>
              <a:t>Can be easily </a:t>
            </a:r>
            <a:r>
              <a:rPr lang="en-US" dirty="0"/>
              <a:t>found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analysis tools</a:t>
            </a:r>
            <a:r>
              <a:rPr lang="en-US" dirty="0"/>
              <a:t>, design and 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walk-throughs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 descr="http://omurja.com/images/mainten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9354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/>
              <a:t>Portability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1828800" cy="2609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3714750" cy="2381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7774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portability?</a:t>
            </a:r>
          </a:p>
          <a:p>
            <a:pPr lvl="1"/>
            <a:r>
              <a:rPr lang="en-US" dirty="0"/>
              <a:t>The ease with which the software product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transferred</a:t>
            </a:r>
            <a:r>
              <a:rPr lang="en-US" dirty="0"/>
              <a:t> from one hardware </a:t>
            </a:r>
            <a:r>
              <a:rPr lang="en-US" dirty="0" smtClean="0"/>
              <a:t>or software </a:t>
            </a:r>
            <a:r>
              <a:rPr lang="en-US" dirty="0"/>
              <a:t>environment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/>
              <a:t>The ability of the application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</a:t>
            </a:r>
            <a:r>
              <a:rPr lang="en-US" dirty="0"/>
              <a:t> to,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en-US" dirty="0"/>
              <a:t> in, and perhaps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move</a:t>
            </a:r>
            <a:r>
              <a:rPr lang="en-US" dirty="0"/>
              <a:t> to </a:t>
            </a:r>
            <a:r>
              <a:rPr lang="en-US" dirty="0" smtClean="0"/>
              <a:t>various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4623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Portability can be tested using various test techniques:</a:t>
            </a:r>
          </a:p>
          <a:p>
            <a:pPr lvl="1"/>
            <a:r>
              <a:rPr lang="en-US" dirty="0" smtClean="0"/>
              <a:t>Pairwise testing</a:t>
            </a:r>
            <a:endParaRPr lang="en-US" dirty="0"/>
          </a:p>
          <a:p>
            <a:pPr lvl="1"/>
            <a:r>
              <a:rPr lang="en-US" dirty="0" smtClean="0"/>
              <a:t>Classification trees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quivalence partitioning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ecision tables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tate-based testing</a:t>
            </a:r>
          </a:p>
          <a:p>
            <a:r>
              <a:rPr lang="en-US" dirty="0" smtClean="0"/>
              <a:t>Portability often requires testing </a:t>
            </a:r>
            <a:r>
              <a:rPr lang="en-US" dirty="0"/>
              <a:t>a large number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configurations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0" y="2590800"/>
            <a:ext cx="2286000" cy="20605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0820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Installability Testing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Installability testing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the </a:t>
            </a:r>
            <a:r>
              <a:rPr lang="en-US" dirty="0" smtClean="0"/>
              <a:t>software on </a:t>
            </a:r>
            <a:r>
              <a:rPr lang="en-US" dirty="0"/>
              <a:t>its target </a:t>
            </a:r>
            <a:r>
              <a:rPr lang="en-US" dirty="0" smtClean="0"/>
              <a:t>environment(s)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standard installation, update, and patch </a:t>
            </a:r>
            <a:r>
              <a:rPr lang="en-US" dirty="0" smtClean="0"/>
              <a:t>facilities</a:t>
            </a:r>
            <a:r>
              <a:rPr lang="en-US" dirty="0"/>
              <a:t> </a:t>
            </a:r>
            <a:r>
              <a:rPr lang="en-US" dirty="0" smtClean="0"/>
              <a:t>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098" name="Picture 2" descr="http://www.ccautosoft.com/wp-content/uploads/System-Install-1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91200" y="39624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2137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Installability Testing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Installability testing looks for:</a:t>
            </a:r>
          </a:p>
          <a:p>
            <a:pPr lvl="1"/>
            <a:r>
              <a:rPr lang="en-US" dirty="0" smtClean="0"/>
              <a:t>Inability to install according to instructions</a:t>
            </a:r>
          </a:p>
          <a:p>
            <a:pPr lvl="2"/>
            <a:r>
              <a:rPr lang="en-US" dirty="0" smtClean="0"/>
              <a:t>Testing in various environments, with various install options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ailures during installation</a:t>
            </a:r>
          </a:p>
          <a:p>
            <a:pPr lvl="1"/>
            <a:r>
              <a:rPr lang="en-US" dirty="0" smtClean="0"/>
              <a:t>Inability to partially install, abort install, uninstall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downgrade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Inability to </a:t>
            </a:r>
            <a:r>
              <a:rPr lang="en-US" dirty="0"/>
              <a:t>detect invalid hardware, software, operating systems, or configurations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063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Installability Testing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Installability testing looks for:</a:t>
            </a:r>
          </a:p>
          <a:p>
            <a:pPr lvl="1"/>
            <a:r>
              <a:rPr lang="en-US" dirty="0" smtClean="0"/>
              <a:t>Installation requiring too long / infinite time</a:t>
            </a:r>
          </a:p>
          <a:p>
            <a:pPr lvl="1"/>
            <a:r>
              <a:rPr lang="en-US" dirty="0" smtClean="0"/>
              <a:t>Too complicated installation (bad usability)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1752600" cy="20638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50145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Replaceability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that </a:t>
            </a:r>
            <a:r>
              <a:rPr lang="en-US" dirty="0" smtClean="0"/>
              <a:t>software </a:t>
            </a:r>
            <a:r>
              <a:rPr lang="en-US" dirty="0"/>
              <a:t>components </a:t>
            </a:r>
            <a:r>
              <a:rPr lang="en-US" dirty="0" smtClean="0"/>
              <a:t>can be  exchanged </a:t>
            </a:r>
            <a:r>
              <a:rPr lang="en-US" dirty="0"/>
              <a:t>for </a:t>
            </a:r>
            <a:r>
              <a:rPr lang="en-US" dirty="0" smtClean="0"/>
              <a:t>others within </a:t>
            </a:r>
            <a:r>
              <a:rPr lang="en-US" dirty="0"/>
              <a:t>a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E.g</a:t>
            </a:r>
            <a:r>
              <a:rPr lang="en-US" dirty="0" smtClean="0"/>
              <a:t>., one type of </a:t>
            </a:r>
            <a:r>
              <a:rPr lang="en-US" dirty="0"/>
              <a:t>database management </a:t>
            </a:r>
            <a:r>
              <a:rPr lang="en-US" dirty="0" smtClean="0"/>
              <a:t>system with another </a:t>
            </a:r>
          </a:p>
          <a:p>
            <a:pPr lvl="1"/>
            <a:r>
              <a:rPr lang="en-US" dirty="0" smtClean="0"/>
              <a:t>Replaceability tests can be made as part of:</a:t>
            </a:r>
          </a:p>
          <a:p>
            <a:pPr lvl="2"/>
            <a:r>
              <a:rPr lang="en-US" dirty="0" smtClean="0"/>
              <a:t>System testing</a:t>
            </a:r>
          </a:p>
          <a:p>
            <a:pPr lvl="2"/>
            <a:r>
              <a:rPr lang="en-US" dirty="0" smtClean="0"/>
              <a:t>Functional integration testing</a:t>
            </a:r>
          </a:p>
          <a:p>
            <a:pPr lvl="2"/>
            <a:r>
              <a:rPr lang="en-US" dirty="0" smtClean="0"/>
              <a:t>Design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Quality Attributes for Technical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21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Security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bother with security testing?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Security </a:t>
            </a:r>
            <a:r>
              <a:rPr lang="en-US" dirty="0"/>
              <a:t>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risk </a:t>
            </a:r>
            <a:r>
              <a:rPr lang="en-US" dirty="0"/>
              <a:t>for many </a:t>
            </a:r>
            <a:r>
              <a:rPr lang="en-US" dirty="0" smtClean="0"/>
              <a:t>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legal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 </a:t>
            </a:r>
            <a:r>
              <a:rPr lang="en-US" dirty="0" smtClean="0"/>
              <a:t>on </a:t>
            </a:r>
            <a:r>
              <a:rPr lang="en-US" dirty="0"/>
              <a:t>privacy and security of </a:t>
            </a:r>
            <a:r>
              <a:rPr lang="en-US" dirty="0" smtClean="0"/>
              <a:t>information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Also many legal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penalties</a:t>
            </a:r>
            <a:r>
              <a:rPr lang="en-US" dirty="0"/>
              <a:t> </a:t>
            </a:r>
            <a:r>
              <a:rPr lang="en-US" dirty="0" smtClean="0"/>
              <a:t>exist for </a:t>
            </a:r>
            <a:r>
              <a:rPr lang="en-US" dirty="0"/>
              <a:t>software vendors' </a:t>
            </a:r>
            <a:r>
              <a:rPr lang="en-US" dirty="0" smtClean="0"/>
              <a:t>sloppiness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0" y="4191226"/>
            <a:ext cx="3048000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93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Security vulnerabilities often relate </a:t>
            </a:r>
            <a:r>
              <a:rPr lang="en-US" dirty="0" smtClean="0"/>
              <a:t>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access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unctional privileges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insert malicious programs </a:t>
            </a:r>
            <a:r>
              <a:rPr lang="en-US" dirty="0" smtClean="0"/>
              <a:t>into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deny </a:t>
            </a:r>
            <a:r>
              <a:rPr lang="en-US" dirty="0"/>
              <a:t>legitimate users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sniff or capture data </a:t>
            </a:r>
            <a:r>
              <a:rPr lang="en-US" dirty="0"/>
              <a:t>that </a:t>
            </a:r>
            <a:r>
              <a:rPr lang="en-US" dirty="0" smtClean="0"/>
              <a:t>should be </a:t>
            </a:r>
            <a:r>
              <a:rPr lang="en-US" dirty="0"/>
              <a:t>secret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06829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Vulnerabilities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Security vulnerabilities often relate </a:t>
            </a:r>
            <a:r>
              <a:rPr lang="en-US" dirty="0" smtClean="0"/>
              <a:t>to: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 encrypted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traffic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E.g., passwords </a:t>
            </a:r>
            <a:r>
              <a:rPr lang="en-US" dirty="0"/>
              <a:t>and credit card </a:t>
            </a:r>
            <a:r>
              <a:rPr lang="en-US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ability </a:t>
            </a:r>
            <a:r>
              <a:rPr lang="en-US" dirty="0" smtClean="0"/>
              <a:t>to deliver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virus</a:t>
            </a:r>
            <a:r>
              <a:rPr lang="en-US" dirty="0"/>
              <a:t>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19988" y="3886200"/>
            <a:ext cx="2904024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647849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Increased </a:t>
            </a:r>
            <a:r>
              <a:rPr lang="en-US" dirty="0"/>
              <a:t>quality in security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</a:t>
            </a:r>
            <a:r>
              <a:rPr lang="en-US" dirty="0" smtClean="0"/>
              <a:t> quality </a:t>
            </a:r>
            <a:r>
              <a:rPr lang="en-US" dirty="0"/>
              <a:t>in </a:t>
            </a:r>
            <a:r>
              <a:rPr lang="en-US" dirty="0" smtClean="0"/>
              <a:t>other aspects: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sability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4" name="Picture 2" descr="http://gripewaterforbabies.org/wp-content/uploads/2010/08/side-eff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0" y="4038600"/>
            <a:ext cx="2286000" cy="22860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503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Reliability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09800" y="2628900"/>
            <a:ext cx="4724400" cy="3543300"/>
          </a:xfrm>
          <a:prstGeom prst="roundRect">
            <a:avLst>
              <a:gd name="adj" fmla="val 1052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154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reliability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The ability of the software product to perform its required functions </a:t>
            </a:r>
            <a:endParaRPr lang="en-US" dirty="0" smtClean="0"/>
          </a:p>
          <a:p>
            <a:pPr lvl="2"/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stated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 specified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period of time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for a specified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2290" name="Picture 2" descr="http://www.lambdacorp.com/images/reliabil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84084" y="5029200"/>
            <a:ext cx="1261769" cy="1447800"/>
          </a:xfrm>
          <a:prstGeom prst="roundRect">
            <a:avLst>
              <a:gd name="adj" fmla="val 2497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550541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2215</TotalTime>
  <Words>1160</Words>
  <Application>Microsoft Office PowerPoint</Application>
  <PresentationFormat>On-screen Show (4:3)</PresentationFormat>
  <Paragraphs>245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 Theme</vt:lpstr>
      <vt:lpstr>Quality Attributes for Technical Testing</vt:lpstr>
      <vt:lpstr>Table of Contents</vt:lpstr>
      <vt:lpstr>Technical Security</vt:lpstr>
      <vt:lpstr>Why Security Testing?</vt:lpstr>
      <vt:lpstr>Security Vulnerabilities</vt:lpstr>
      <vt:lpstr>Security Vulnerabilities (2)</vt:lpstr>
      <vt:lpstr>Side Effects</vt:lpstr>
      <vt:lpstr>Reliability</vt:lpstr>
      <vt:lpstr>Reliability</vt:lpstr>
      <vt:lpstr>Reliability (2)</vt:lpstr>
      <vt:lpstr>Reliability (3)</vt:lpstr>
      <vt:lpstr>Reliability Goals</vt:lpstr>
      <vt:lpstr>Duration of Reliability Testing</vt:lpstr>
      <vt:lpstr>Generating Reliability Tests</vt:lpstr>
      <vt:lpstr>Robustness</vt:lpstr>
      <vt:lpstr>Recoverability</vt:lpstr>
      <vt:lpstr>Recoverability Test Types</vt:lpstr>
      <vt:lpstr>Recoverability Test Types (2)</vt:lpstr>
      <vt:lpstr>What Counts as a Failure?</vt:lpstr>
      <vt:lpstr> Reliability Test Plan</vt:lpstr>
      <vt:lpstr>Reliability Testing Example</vt:lpstr>
      <vt:lpstr>Efficiency Testing</vt:lpstr>
      <vt:lpstr>Efficiency</vt:lpstr>
      <vt:lpstr>Efficiency Failures</vt:lpstr>
      <vt:lpstr>Load Testing</vt:lpstr>
      <vt:lpstr>When Should Test for Efficiency? </vt:lpstr>
      <vt:lpstr>Performance Testing</vt:lpstr>
      <vt:lpstr>Stress Testing</vt:lpstr>
      <vt:lpstr>Maintainability Testing</vt:lpstr>
      <vt:lpstr>Maintainability</vt:lpstr>
      <vt:lpstr>Static Techniques Needed</vt:lpstr>
      <vt:lpstr>Portability Testing</vt:lpstr>
      <vt:lpstr>Portability</vt:lpstr>
      <vt:lpstr>Testing Portability</vt:lpstr>
      <vt:lpstr>Installability Testing (1)</vt:lpstr>
      <vt:lpstr>Installability Testing (2)</vt:lpstr>
      <vt:lpstr>Installability Testing (3)</vt:lpstr>
      <vt:lpstr>Replaceability Testing</vt:lpstr>
      <vt:lpstr>Quality Attributes for Technical 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 for Technical Testing</dc:title>
  <dc:creator>Asya Georgieva</dc:creator>
  <cp:lastModifiedBy>Snejina</cp:lastModifiedBy>
  <cp:revision>9</cp:revision>
  <dcterms:created xsi:type="dcterms:W3CDTF">2013-02-02T20:11:07Z</dcterms:created>
  <dcterms:modified xsi:type="dcterms:W3CDTF">2013-05-15T05:15:20Z</dcterms:modified>
</cp:coreProperties>
</file>