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1" r:id="rId6"/>
    <p:sldId id="285" r:id="rId7"/>
    <p:sldId id="280" r:id="rId8"/>
    <p:sldId id="286" r:id="rId9"/>
    <p:sldId id="262" r:id="rId10"/>
    <p:sldId id="273" r:id="rId11"/>
    <p:sldId id="274" r:id="rId12"/>
    <p:sldId id="275" r:id="rId13"/>
    <p:sldId id="276" r:id="rId14"/>
    <p:sldId id="277" r:id="rId15"/>
    <p:sldId id="263" r:id="rId16"/>
    <p:sldId id="264" r:id="rId17"/>
    <p:sldId id="272" r:id="rId18"/>
    <p:sldId id="278" r:id="rId19"/>
    <p:sldId id="265" r:id="rId20"/>
    <p:sldId id="266" r:id="rId21"/>
    <p:sldId id="270" r:id="rId22"/>
    <p:sldId id="279" r:id="rId23"/>
    <p:sldId id="267" r:id="rId24"/>
    <p:sldId id="268" r:id="rId25"/>
    <p:sldId id="281" r:id="rId26"/>
    <p:sldId id="282" r:id="rId27"/>
    <p:sldId id="283" r:id="rId28"/>
    <p:sldId id="284" r:id="rId29"/>
    <p:sldId id="271" r:id="rId30"/>
    <p:sldId id="287" r:id="rId31"/>
    <p:sldId id="288" r:id="rId32"/>
    <p:sldId id="289" r:id="rId33"/>
    <p:sldId id="290" r:id="rId34"/>
    <p:sldId id="294" r:id="rId35"/>
    <p:sldId id="296" r:id="rId36"/>
    <p:sldId id="298" r:id="rId37"/>
    <p:sldId id="302" r:id="rId38"/>
    <p:sldId id="303" r:id="rId39"/>
    <p:sldId id="301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>
      <p:cViewPr>
        <p:scale>
          <a:sx n="80" d="100"/>
          <a:sy n="80" d="100"/>
        </p:scale>
        <p:origin x="-900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A18E2-9294-4467-8151-57ABCEB4C41F}" type="datetimeFigureOut">
              <a:rPr lang="en-US" smtClean="0"/>
              <a:t>5/1/2014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93A9E-B826-4F0D-A449-3D03CC1153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01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9821BB-5F6D-44AF-B77E-9D98FD15870F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871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8235B-B128-4748-84CF-AB52611518A7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7699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AD156F-26BE-48DE-981E-FCEBE14CD3B7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65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714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42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9D7F1CC-63EC-4833-A32B-F5FF923938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757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9D7F1CC-63EC-4833-A32B-F5FF923938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79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174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80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656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1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1703904"/>
            <a:ext cx="8229600" cy="1524000"/>
          </a:xfrm>
        </p:spPr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3363880"/>
            <a:ext cx="8229600" cy="569120"/>
          </a:xfrm>
        </p:spPr>
        <p:txBody>
          <a:bodyPr/>
          <a:lstStyle/>
          <a:p>
            <a:r>
              <a:rPr lang="en-US" dirty="0" smtClean="0"/>
              <a:t>Working with strings in JavaScript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Senior 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Needle, String, clip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26" t="-6329" r="-9226" b="-6329"/>
          <a:stretch/>
        </p:blipFill>
        <p:spPr bwMode="auto">
          <a:xfrm>
            <a:off x="612000" y="1197001"/>
            <a:ext cx="2232000" cy="2153214"/>
          </a:xfrm>
          <a:prstGeom prst="roundRect">
            <a:avLst>
              <a:gd name="adj" fmla="val 4107"/>
            </a:avLst>
          </a:prstGeom>
          <a:solidFill>
            <a:srgbClr val="FFFFFF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028" name="Picture 4" descr="macram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00" y="4653000"/>
            <a:ext cx="3282450" cy="1783016"/>
          </a:xfrm>
          <a:prstGeom prst="roundRect">
            <a:avLst>
              <a:gd name="adj" fmla="val 4107"/>
            </a:avLst>
          </a:prstGeom>
          <a:solidFill>
            <a:srgbClr val="FFFFFF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  <a:extLst/>
        </p:spPr>
      </p:pic>
      <p:pic>
        <p:nvPicPr>
          <p:cNvPr id="1030" name="Picture 6" descr="threa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578" y="563520"/>
            <a:ext cx="3399924" cy="1576416"/>
          </a:xfrm>
          <a:prstGeom prst="roundRect">
            <a:avLst>
              <a:gd name="adj" fmla="val 4107"/>
            </a:avLst>
          </a:prstGeom>
          <a:solidFill>
            <a:srgbClr val="FFFFFF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231076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46348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string.length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Returns the number of characters in the string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Indexer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string[index]</a:t>
            </a:r>
            <a:r>
              <a:rPr lang="en-US" dirty="0" smtClean="0"/>
              <a:t>)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Gets a single-character string at location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If index is outside the range of string characters, the indexer returns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  <a:p>
            <a:pPr lvl="2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string[-1]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string[string.length]</a:t>
            </a:r>
          </a:p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charAt(index)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Gets a single-character string at location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Much </a:t>
            </a:r>
            <a:r>
              <a:rPr lang="en-US" dirty="0" smtClean="0"/>
              <a:t>like the </a:t>
            </a:r>
            <a:r>
              <a:rPr lang="en-US" dirty="0"/>
              <a:t>indexer</a:t>
            </a:r>
          </a:p>
        </p:txBody>
      </p:sp>
    </p:spTree>
    <p:extLst>
      <p:ext uri="{BB962C8B-B14F-4D97-AF65-F5344CB8AC3E}">
        <p14:creationId xmlns:p14="http://schemas.microsoft.com/office/powerpoint/2010/main" val="168547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97148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string.concat(string2)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a new </a:t>
            </a:r>
            <a:r>
              <a:rPr lang="en-US" dirty="0" smtClean="0"/>
              <a:t>string – the </a:t>
            </a:r>
            <a:r>
              <a:rPr lang="en-US" dirty="0"/>
              <a:t>concatenation of the two </a:t>
            </a:r>
            <a:r>
              <a:rPr lang="en-US" dirty="0" smtClean="0"/>
              <a:t>strings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string.contains(substring)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Determines if a substring in present in the string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True/False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F0000"/>
                </a:solidFill>
              </a:rPr>
              <a:t>str.startsWith(substr) </a:t>
            </a:r>
            <a:r>
              <a:rPr lang="en-US" dirty="0" smtClean="0"/>
              <a:t>and </a:t>
            </a:r>
            <a:r>
              <a:rPr lang="en-US" dirty="0">
                <a:solidFill>
                  <a:srgbClr val="FF0000"/>
                </a:solidFill>
              </a:rPr>
              <a:t>str.endsWith(substr) 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Determines if str</a:t>
            </a:r>
            <a:r>
              <a:rPr lang="en-US" dirty="0"/>
              <a:t> </a:t>
            </a:r>
            <a:r>
              <a:rPr lang="en-US" dirty="0" smtClean="0"/>
              <a:t>starts/ends with substring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True/False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41878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string.indexOf(substring [,position])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left-most</a:t>
            </a:r>
            <a:r>
              <a:rPr lang="en-US" dirty="0"/>
              <a:t> occurrence of substring in string, that is after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Position is optional and has default value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string doesn't contain substring, returns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string.lastIndexOf(substring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[,position])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right-most</a:t>
            </a:r>
            <a:r>
              <a:rPr lang="en-US" dirty="0" smtClean="0"/>
              <a:t> </a:t>
            </a:r>
            <a:r>
              <a:rPr lang="en-US" dirty="0"/>
              <a:t>occurrence of substring in string, that is </a:t>
            </a:r>
            <a:r>
              <a:rPr lang="en-US" dirty="0" smtClean="0"/>
              <a:t>before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dirty="0"/>
              <a:t>Position is </a:t>
            </a:r>
            <a:r>
              <a:rPr lang="en-US" dirty="0" smtClean="0"/>
              <a:t>optional, default </a:t>
            </a:r>
            <a:r>
              <a:rPr lang="en-US" dirty="0"/>
              <a:t>value </a:t>
            </a:r>
            <a:r>
              <a:rPr lang="en-US" dirty="0" smtClean="0"/>
              <a:t>is string.length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If string doesn't contain substring, returns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3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05576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string.split(separator)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Splits the string by separator and returns an array of strings, containing the separated parts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Separator can be a regular expression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string.trim()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Removes whitespace from the beginning and end of the string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str.trimLeft()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str.trimRight()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Remove whitespace from the left/right side of the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7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24626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string.substr(start, length)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substring, starting from start and counting length characters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length is optional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string.substring(start, end)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substring, starting from start and ending at end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string.valueOf()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the primitive value of the object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54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75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 Concatenation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concatenate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4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25016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String is an immutable type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value cannot be changed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Instead a new string is created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There are a few ways to concatenate strings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3502320"/>
            <a:ext cx="8077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strConcat1 = str1 + str2;</a:t>
            </a:r>
          </a:p>
          <a:p>
            <a:r>
              <a:rPr lang="en-US" dirty="0" smtClean="0"/>
              <a:t>var strConcat2 = str.concat(str2);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4259408"/>
            <a:ext cx="8686800" cy="12573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Concatenating strings is slow operation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Each concatenation allocates new memory</a:t>
            </a:r>
          </a:p>
        </p:txBody>
      </p:sp>
    </p:spTree>
    <p:extLst>
      <p:ext uri="{BB962C8B-B14F-4D97-AF65-F5344CB8AC3E}">
        <p14:creationId xmlns:p14="http://schemas.microsoft.com/office/powerpoint/2010/main" val="388158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66774"/>
            <a:ext cx="8686800" cy="561975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String concatenation is one of the most used operations with strings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Yet it is hard to optimize 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Each browser makes optimizations of its own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Old browsers concatenate very slow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+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If you support older browsers, use array.join("") for concatenation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Works like string builder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Slower in modern browsers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0075" y="5007267"/>
            <a:ext cx="8077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[].push(srt1,str2,str3,…).join("");</a:t>
            </a:r>
          </a:p>
        </p:txBody>
      </p:sp>
    </p:spTree>
    <p:extLst>
      <p:ext uri="{BB962C8B-B14F-4D97-AF65-F5344CB8AC3E}">
        <p14:creationId xmlns:p14="http://schemas.microsoft.com/office/powerpoint/2010/main" val="103482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806701"/>
            <a:ext cx="7924800" cy="685800"/>
          </a:xfrm>
        </p:spPr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5329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9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Strings in JavaScript</a:t>
            </a:r>
          </a:p>
          <a:p>
            <a:pPr>
              <a:lnSpc>
                <a:spcPct val="100000"/>
              </a:lnSpc>
            </a:pPr>
            <a:r>
              <a:rPr lang="en-US" dirty="0"/>
              <a:t>String Wrapper</a:t>
            </a:r>
          </a:p>
          <a:p>
            <a:pPr>
              <a:lnSpc>
                <a:spcPct val="100000"/>
              </a:lnSpc>
            </a:pPr>
            <a:r>
              <a:rPr lang="en-US" dirty="0"/>
              <a:t>String </a:t>
            </a:r>
            <a:r>
              <a:rPr lang="en-US" dirty="0" smtClean="0"/>
              <a:t>Methods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substr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indexOf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String </a:t>
            </a:r>
            <a:r>
              <a:rPr lang="en-US" dirty="0"/>
              <a:t>Concatenation</a:t>
            </a:r>
          </a:p>
          <a:p>
            <a:pPr>
              <a:lnSpc>
                <a:spcPct val="100000"/>
              </a:lnSpc>
            </a:pPr>
            <a:r>
              <a:rPr lang="en-US" dirty="0"/>
              <a:t>Escaping</a:t>
            </a:r>
          </a:p>
          <a:p>
            <a:pPr>
              <a:lnSpc>
                <a:spcPct val="100000"/>
              </a:lnSpc>
            </a:pPr>
            <a:r>
              <a:rPr lang="en-US" dirty="0"/>
              <a:t>Useful Extensions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Trimming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Padding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86100"/>
            <a:ext cx="7924800" cy="685800"/>
          </a:xfrm>
        </p:spPr>
        <p:txBody>
          <a:bodyPr/>
          <a:lstStyle/>
          <a:p>
            <a:r>
              <a:rPr lang="en-US" dirty="0" smtClean="0"/>
              <a:t>Escaping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06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Escape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3528201"/>
          </a:xfrm>
        </p:spPr>
        <p:txBody>
          <a:bodyPr/>
          <a:lstStyle/>
          <a:p>
            <a:r>
              <a:rPr lang="en-US" dirty="0" smtClean="0"/>
              <a:t>What is escaping?</a:t>
            </a:r>
          </a:p>
          <a:p>
            <a:pPr lvl="1"/>
            <a:r>
              <a:rPr lang="en-US" dirty="0" smtClean="0"/>
              <a:t>Replacing reserved characters with their escape sequence</a:t>
            </a:r>
          </a:p>
          <a:p>
            <a:pPr lvl="1"/>
            <a:r>
              <a:rPr lang="en-US" dirty="0" smtClean="0"/>
              <a:t>Prevents JavaScript injection</a:t>
            </a:r>
            <a:endParaRPr lang="en-US" dirty="0"/>
          </a:p>
          <a:p>
            <a:r>
              <a:rPr lang="en-US" dirty="0" smtClean="0"/>
              <a:t>When using JavaScript client-side reserved characters are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smtClean="0"/>
              <a:t>',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',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 smtClean="0"/>
              <a:t>',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/>
              <a:t>" and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/>
              <a:t>"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3400" y="4597872"/>
            <a:ext cx="8077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document.body.append(</a:t>
            </a:r>
          </a:p>
          <a:p>
            <a:r>
              <a:rPr lang="en-US" dirty="0" smtClean="0"/>
              <a:t>"&lt;script&gt;"+</a:t>
            </a:r>
          </a:p>
          <a:p>
            <a:r>
              <a:rPr lang="en-US" dirty="0" smtClean="0"/>
              <a:t>  "document.location = "http://bad_place.com"+</a:t>
            </a:r>
          </a:p>
          <a:p>
            <a:r>
              <a:rPr lang="en-US" dirty="0" smtClean="0"/>
              <a:t>"&lt;/script&gt;");</a:t>
            </a:r>
          </a:p>
        </p:txBody>
      </p:sp>
    </p:spTree>
    <p:extLst>
      <p:ext uri="{BB962C8B-B14F-4D97-AF65-F5344CB8AC3E}">
        <p14:creationId xmlns:p14="http://schemas.microsoft.com/office/powerpoint/2010/main" val="283709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Escaping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Escaping is done by just replacing the reserved characters with their escape sequence</a:t>
            </a:r>
          </a:p>
          <a:p>
            <a:pPr lvl="1"/>
            <a:r>
              <a:rPr lang="en-US" dirty="0" smtClean="0"/>
              <a:t>Can be attached to the string prototype</a:t>
            </a:r>
          </a:p>
          <a:p>
            <a:pPr lvl="1"/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33400" y="2988147"/>
            <a:ext cx="80772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String.prototype.htmlEscape</a:t>
            </a:r>
            <a:r>
              <a:rPr lang="en-US" dirty="0" smtClean="0"/>
              <a:t> = function (){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escapedStr</a:t>
            </a:r>
            <a:r>
              <a:rPr lang="en-US" dirty="0"/>
              <a:t> = </a:t>
            </a:r>
            <a:r>
              <a:rPr lang="en-US" dirty="0" smtClean="0"/>
              <a:t>String(this).replace</a:t>
            </a:r>
            <a:r>
              <a:rPr lang="en-US" dirty="0"/>
              <a:t>(/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&amp;</a:t>
            </a:r>
            <a:r>
              <a:rPr lang="en-US" dirty="0"/>
              <a:t>/g,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'&amp;amp;</a:t>
            </a:r>
            <a:r>
              <a:rPr lang="en-US" dirty="0"/>
              <a:t>');</a:t>
            </a:r>
          </a:p>
          <a:p>
            <a:r>
              <a:rPr lang="en-US" dirty="0"/>
              <a:t>  </a:t>
            </a:r>
            <a:r>
              <a:rPr lang="en-US" dirty="0" err="1"/>
              <a:t>escapedStr</a:t>
            </a:r>
            <a:r>
              <a:rPr lang="en-US" dirty="0"/>
              <a:t> = </a:t>
            </a:r>
            <a:r>
              <a:rPr lang="en-US" dirty="0" err="1"/>
              <a:t>escapedStr.replace</a:t>
            </a:r>
            <a:r>
              <a:rPr lang="en-US" dirty="0"/>
              <a:t>(/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dirty="0"/>
              <a:t>/g, 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&amp;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lt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;</a:t>
            </a:r>
            <a:r>
              <a:rPr lang="en-US" dirty="0"/>
              <a:t>');</a:t>
            </a:r>
          </a:p>
          <a:p>
            <a:r>
              <a:rPr lang="en-US" dirty="0"/>
              <a:t>  </a:t>
            </a:r>
            <a:r>
              <a:rPr lang="en-US" dirty="0" err="1"/>
              <a:t>escapedStr</a:t>
            </a:r>
            <a:r>
              <a:rPr lang="en-US" dirty="0"/>
              <a:t> = </a:t>
            </a:r>
            <a:r>
              <a:rPr lang="en-US" dirty="0" err="1"/>
              <a:t>escapedStr.replace</a:t>
            </a:r>
            <a:r>
              <a:rPr lang="en-US" dirty="0"/>
              <a:t>(/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dirty="0"/>
              <a:t>/g, 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&amp;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gt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;</a:t>
            </a:r>
            <a:r>
              <a:rPr lang="en-US" dirty="0"/>
              <a:t>');</a:t>
            </a:r>
          </a:p>
          <a:p>
            <a:r>
              <a:rPr lang="en-US" dirty="0"/>
              <a:t>  </a:t>
            </a:r>
            <a:r>
              <a:rPr lang="en-US" dirty="0" err="1"/>
              <a:t>escapedStr</a:t>
            </a:r>
            <a:r>
              <a:rPr lang="en-US" dirty="0"/>
              <a:t> = </a:t>
            </a:r>
            <a:r>
              <a:rPr lang="en-US" dirty="0" err="1"/>
              <a:t>escapedStr.replace</a:t>
            </a:r>
            <a:r>
              <a:rPr lang="en-US" dirty="0"/>
              <a:t>(/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/>
              <a:t>/g, 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&amp;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quot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;</a:t>
            </a:r>
            <a:r>
              <a:rPr lang="en-US" dirty="0"/>
              <a:t>');</a:t>
            </a:r>
          </a:p>
          <a:p>
            <a:r>
              <a:rPr lang="en-US" dirty="0"/>
              <a:t>  </a:t>
            </a:r>
            <a:r>
              <a:rPr lang="en-US" dirty="0" err="1"/>
              <a:t>escapedStr</a:t>
            </a:r>
            <a:r>
              <a:rPr lang="en-US" dirty="0"/>
              <a:t> = </a:t>
            </a:r>
            <a:r>
              <a:rPr lang="en-US" dirty="0" err="1"/>
              <a:t>escapedStr.replace</a:t>
            </a:r>
            <a:r>
              <a:rPr lang="en-US" dirty="0"/>
              <a:t>(/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'</a:t>
            </a:r>
            <a:r>
              <a:rPr lang="en-US" dirty="0"/>
              <a:t>/g,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&amp;#39</a:t>
            </a:r>
            <a:r>
              <a:rPr lang="en-US" dirty="0"/>
              <a:t>");</a:t>
            </a:r>
          </a:p>
          <a:p>
            <a:r>
              <a:rPr lang="en-US" dirty="0"/>
              <a:t>  return </a:t>
            </a:r>
            <a:r>
              <a:rPr lang="en-US" dirty="0" err="1"/>
              <a:t>escapedStr</a:t>
            </a:r>
            <a:r>
              <a:rPr lang="en-US" dirty="0"/>
              <a:t>;</a:t>
            </a:r>
          </a:p>
          <a:p>
            <a:r>
              <a:rPr lang="bg-BG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737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Escaping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3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86100"/>
            <a:ext cx="7924800" cy="685800"/>
          </a:xfrm>
        </p:spPr>
        <p:txBody>
          <a:bodyPr/>
          <a:lstStyle/>
          <a:p>
            <a:r>
              <a:rPr lang="en-US" dirty="0" smtClean="0"/>
              <a:t>Useful Extensions and Shims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659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Extensions - Trim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string.trimLeft()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string.trimRight()</a:t>
            </a:r>
          </a:p>
          <a:p>
            <a:pPr lvl="1"/>
            <a:r>
              <a:rPr lang="en-US" dirty="0" smtClean="0"/>
              <a:t>Supported in all modern browsers</a:t>
            </a:r>
          </a:p>
          <a:p>
            <a:pPr lvl="1"/>
            <a:r>
              <a:rPr lang="en-US" dirty="0" smtClean="0"/>
              <a:t>For older browsers use shim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string.trimChars(chars)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string.trimLeftChars(chars)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string.trimRightChars(chars)</a:t>
            </a:r>
          </a:p>
          <a:p>
            <a:pPr lvl="1"/>
            <a:r>
              <a:rPr lang="en-US" dirty="0" smtClean="0"/>
              <a:t>Trim no-whitespace characters</a:t>
            </a:r>
          </a:p>
          <a:p>
            <a:pPr lvl="1"/>
            <a:r>
              <a:rPr lang="en-US" dirty="0" smtClean="0"/>
              <a:t>No native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043273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Trimming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3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33843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str.padLeft(count [,char])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str.padRight(count [,char])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Pads a string to the left/right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Fills the padding with whitespace or character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native implementation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409575" y="3563392"/>
            <a:ext cx="832485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String.prototype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paddLeft = function (count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char)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char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char || " ";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if(char.length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1) return String(this);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if(str.length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count) return String(this);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s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String(this);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i =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0,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this.len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 count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i++)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char +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329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7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7311" y="6400800"/>
            <a:ext cx="296837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74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3086100"/>
            <a:ext cx="7924800" cy="685800"/>
          </a:xfrm>
        </p:spPr>
        <p:txBody>
          <a:bodyPr/>
          <a:lstStyle/>
          <a:p>
            <a:r>
              <a:rPr lang="en-US" dirty="0" smtClean="0"/>
              <a:t>Strings in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7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649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10600" cy="56388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JavaScript function reverses string </a:t>
            </a:r>
            <a:r>
              <a:rPr lang="en-US" sz="2800" dirty="0"/>
              <a:t>and </a:t>
            </a:r>
            <a:r>
              <a:rPr lang="en-US" sz="2800" dirty="0" smtClean="0"/>
              <a:t>returns it</a:t>
            </a:r>
            <a:br>
              <a:rPr lang="en-US" sz="2800" dirty="0" smtClean="0"/>
            </a:br>
            <a:r>
              <a:rPr lang="en-US" sz="2800" dirty="0" smtClean="0"/>
              <a:t>Example</a:t>
            </a:r>
            <a:r>
              <a:rPr lang="en-US" sz="2800" dirty="0"/>
              <a:t>: "sample" </a:t>
            </a:r>
            <a:r>
              <a:rPr lang="en-US" sz="2800" dirty="0">
                <a:sym typeface="Wingdings" pitchFamily="2" charset="2"/>
              </a:rPr>
              <a:t> "</a:t>
            </a:r>
            <a:r>
              <a:rPr lang="en-US" sz="2800" noProof="1">
                <a:sym typeface="Wingdings" pitchFamily="2" charset="2"/>
              </a:rPr>
              <a:t>elpmas</a:t>
            </a:r>
            <a:r>
              <a:rPr lang="en-US" sz="2800" dirty="0" smtClean="0">
                <a:sym typeface="Wingdings" pitchFamily="2" charset="2"/>
              </a:rPr>
              <a:t>".</a:t>
            </a:r>
            <a:endParaRPr lang="en-US" sz="2800" dirty="0">
              <a:sym typeface="Wingdings" pitchFamily="2" charset="2"/>
            </a:endParaRP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800" dirty="0"/>
              <a:t>Write a JavaScript function to check if in a given expression the brackets are put correctly.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 </a:t>
            </a:r>
            <a:r>
              <a:rPr lang="en-US" sz="2800" dirty="0"/>
              <a:t>of correct expression: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((a+b)/5-d)</a:t>
            </a:r>
            <a:r>
              <a:rPr lang="en-US" sz="2800" dirty="0" smtClean="0"/>
              <a:t>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 </a:t>
            </a:r>
            <a:r>
              <a:rPr lang="en-US" sz="2800" dirty="0"/>
              <a:t>of incorrect expression: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)(a+b))</a:t>
            </a:r>
            <a:r>
              <a:rPr lang="en-US" sz="2800" noProof="1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02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SzPct val="90000"/>
              <a:buFont typeface="+mj-lt"/>
              <a:buAutoNum type="arabicPeriod" startAt="3"/>
            </a:pPr>
            <a:r>
              <a:rPr lang="en-US" sz="2800" dirty="0"/>
              <a:t>Write a </a:t>
            </a:r>
            <a:r>
              <a:rPr lang="en-US" sz="2800" dirty="0" smtClean="0"/>
              <a:t>JavaScript function that </a:t>
            </a:r>
            <a:r>
              <a:rPr lang="en-US" sz="2800" dirty="0"/>
              <a:t>finds how many times a substring is contained in a given text (perform case insensitive search).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smtClean="0"/>
              <a:t>	Example</a:t>
            </a:r>
            <a:r>
              <a:rPr lang="en-US" sz="2800" dirty="0"/>
              <a:t>: The target substring is </a:t>
            </a:r>
            <a:r>
              <a:rPr lang="en-US" sz="2800" dirty="0" smtClean="0"/>
              <a:t>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dirty="0" smtClean="0"/>
              <a:t>". </a:t>
            </a:r>
            <a:r>
              <a:rPr lang="en-US" sz="2800" dirty="0"/>
              <a:t>The text is as follows: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None/>
            </a:pPr>
            <a:r>
              <a:rPr lang="en-US" sz="2800" dirty="0"/>
              <a:t>	The result is: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dirty="0"/>
              <a:t>.</a:t>
            </a:r>
            <a:endParaRPr lang="en-US" sz="2800" noProof="1"/>
          </a:p>
        </p:txBody>
      </p:sp>
      <p:sp>
        <p:nvSpPr>
          <p:cNvPr id="651268" name="Text Box 4"/>
          <p:cNvSpPr txBox="1">
            <a:spLocks noChangeArrowheads="1"/>
          </p:cNvSpPr>
          <p:nvPr/>
        </p:nvSpPr>
        <p:spPr bwMode="auto">
          <a:xfrm>
            <a:off x="900113" y="3810000"/>
            <a:ext cx="7272337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 yellow submar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 We don't have anyth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else.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side the submar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 is very tight. So we are dr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ja-JP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all the day. We will move out of it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days.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4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6543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02089"/>
            <a:ext cx="8496300" cy="547211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SzPct val="90000"/>
              <a:buFont typeface="+mj-lt"/>
              <a:buAutoNum type="arabicPeriod" startAt="4"/>
            </a:pPr>
            <a:r>
              <a:rPr lang="en-US" sz="2800" dirty="0"/>
              <a:t>You are given a text. Write a </a:t>
            </a:r>
            <a:r>
              <a:rPr lang="en-US" sz="2800" dirty="0" smtClean="0"/>
              <a:t>function that changes </a:t>
            </a:r>
            <a:r>
              <a:rPr lang="en-US" sz="2800" dirty="0"/>
              <a:t>the text in all </a:t>
            </a:r>
            <a:r>
              <a:rPr lang="en-US" sz="2800" dirty="0" smtClean="0"/>
              <a:t>regions:</a:t>
            </a:r>
          </a:p>
          <a:p>
            <a:pPr lvl="1" indent="-282575">
              <a:lnSpc>
                <a:spcPct val="100000"/>
              </a:lnSpc>
              <a:buSzPct val="90000"/>
            </a:pP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&lt;upcase&gt;</a:t>
            </a:r>
            <a:r>
              <a:rPr lang="en-US" sz="2600" noProof="1" smtClean="0"/>
              <a:t>text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upcase&gt;</a:t>
            </a:r>
            <a:r>
              <a:rPr lang="en-US" sz="2600" dirty="0"/>
              <a:t> to uppercase</a:t>
            </a:r>
            <a:r>
              <a:rPr lang="en-US" sz="2600" dirty="0" smtClean="0"/>
              <a:t>.</a:t>
            </a:r>
          </a:p>
          <a:p>
            <a:pPr lvl="1" indent="-282575">
              <a:lnSpc>
                <a:spcPct val="100000"/>
              </a:lnSpc>
              <a:buSzPct val="90000"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lowcase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text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&lt;/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lowcase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 to lowercase</a:t>
            </a:r>
          </a:p>
          <a:p>
            <a:pPr lvl="1" indent="-282575">
              <a:lnSpc>
                <a:spcPct val="100000"/>
              </a:lnSpc>
              <a:buSzPct val="90000"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mixcase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text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&lt;/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mixcase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 to mix casing(random)</a:t>
            </a:r>
          </a:p>
          <a:p>
            <a:pPr marL="804863" lvl="1" indent="-457200">
              <a:lnSpc>
                <a:spcPct val="100000"/>
              </a:lnSpc>
              <a:buSzPct val="90000"/>
            </a:pPr>
            <a:endParaRPr lang="en-US" sz="2800" dirty="0" smtClean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4"/>
            </a:pPr>
            <a:endParaRPr lang="en-US" sz="2800" dirty="0" smtClean="0"/>
          </a:p>
          <a:p>
            <a:pPr marL="450850" indent="-450850">
              <a:lnSpc>
                <a:spcPct val="100000"/>
              </a:lnSpc>
              <a:buSzPct val="90000"/>
              <a:buNone/>
            </a:pPr>
            <a:r>
              <a:rPr lang="en-US" sz="2800" dirty="0" smtClean="0"/>
              <a:t>		</a:t>
            </a:r>
            <a:r>
              <a:rPr lang="en-US" sz="2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expected result:</a:t>
            </a:r>
          </a:p>
          <a:p>
            <a:pPr marL="450850" indent="-450850">
              <a:lnSpc>
                <a:spcPct val="100000"/>
              </a:lnSpc>
              <a:buSzPct val="90000"/>
              <a:buNone/>
            </a:pPr>
            <a:endParaRPr lang="en-US" sz="26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450850" indent="-450850">
              <a:lnSpc>
                <a:spcPct val="100000"/>
              </a:lnSpc>
              <a:buSzPct val="90000"/>
              <a:buNone/>
            </a:pPr>
            <a:r>
              <a:rPr lang="en-US" sz="2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     Regions can be nested</a:t>
            </a:r>
          </a:p>
        </p:txBody>
      </p:sp>
      <p:sp>
        <p:nvSpPr>
          <p:cNvPr id="654340" name="Text Box 4"/>
          <p:cNvSpPr txBox="1">
            <a:spLocks noChangeArrowheads="1"/>
          </p:cNvSpPr>
          <p:nvPr/>
        </p:nvSpPr>
        <p:spPr bwMode="auto">
          <a:xfrm>
            <a:off x="773952" y="3751867"/>
            <a:ext cx="752466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&lt;mixcase&gt;living&lt;/mixcase&gt;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a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&lt;upcase&gt;yellow submarine&lt;/upcase&gt;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We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&lt;mixcase&gt;don't&lt;/mixcase&gt;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have </a:t>
            </a:r>
            <a:r>
              <a:rPr lang="en-US" altLang="ja-JP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&lt;lowcase&gt;anything&lt;/lowcase&gt;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else.</a:t>
            </a:r>
          </a:p>
        </p:txBody>
      </p:sp>
      <p:sp>
        <p:nvSpPr>
          <p:cNvPr id="654341" name="Text Box 5"/>
          <p:cNvSpPr txBox="1">
            <a:spLocks noChangeArrowheads="1"/>
          </p:cNvSpPr>
          <p:nvPr/>
        </p:nvSpPr>
        <p:spPr bwMode="auto">
          <a:xfrm>
            <a:off x="900113" y="5385762"/>
            <a:ext cx="7272337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LiVinG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a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YELLOW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SUBMARINE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We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dOn'T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have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anything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else.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18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(4)</a:t>
            </a:r>
            <a:endParaRPr lang="bg-BG"/>
          </a:p>
        </p:txBody>
      </p:sp>
      <p:sp>
        <p:nvSpPr>
          <p:cNvPr id="685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8640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 startAt="5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function that replaces non breaking white-spaces in a text with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nbsp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2438" indent="-452438">
              <a:lnSpc>
                <a:spcPct val="100000"/>
              </a:lnSpc>
              <a:buFontTx/>
              <a:buAutoNum type="arabicPeriod" startAt="5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function that extracts the content of a html page given as text. The function should return anything that is in a tag, without the tags:</a:t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result: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05227" y="3843070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&lt;html&gt;&lt;head&gt;&lt;title&gt;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Sample site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&lt;/title&gt;&lt;/head&gt;&lt;body&gt;&lt;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more text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more...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body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&lt;/body&gt;&lt;/html&gt;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05227" y="5410198"/>
            <a:ext cx="727233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Sample sitetextmore textand more...in body</a:t>
            </a:r>
          </a:p>
        </p:txBody>
      </p:sp>
    </p:spTree>
    <p:extLst>
      <p:ext uri="{BB962C8B-B14F-4D97-AF65-F5344CB8AC3E}">
        <p14:creationId xmlns:p14="http://schemas.microsoft.com/office/powerpoint/2010/main" val="2070207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46812"/>
            <a:ext cx="8496300" cy="532923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7"/>
            </a:pPr>
            <a:r>
              <a:rPr lang="en-US" sz="2800" dirty="0"/>
              <a:t>Write a </a:t>
            </a:r>
            <a:r>
              <a:rPr lang="en-US" sz="2800" dirty="0" smtClean="0"/>
              <a:t>script that </a:t>
            </a:r>
            <a:r>
              <a:rPr lang="en-US" sz="2800" dirty="0"/>
              <a:t>parses an URL address given in the format</a:t>
            </a:r>
            <a:r>
              <a:rPr lang="en-US" sz="2800" dirty="0" smtClean="0"/>
              <a:t>:</a:t>
            </a:r>
          </a:p>
          <a:p>
            <a:pPr marL="452438" indent="-452438">
              <a:lnSpc>
                <a:spcPct val="100000"/>
              </a:lnSpc>
              <a:buNone/>
            </a:pPr>
            <a:endParaRPr lang="en-US" sz="2800" dirty="0" smtClean="0"/>
          </a:p>
          <a:p>
            <a:pPr marL="452438" indent="-452438">
              <a:lnSpc>
                <a:spcPct val="100000"/>
              </a:lnSpc>
              <a:buNone/>
            </a:pPr>
            <a:r>
              <a:rPr lang="en-US" sz="2800" dirty="0"/>
              <a:t>	</a:t>
            </a:r>
            <a:r>
              <a:rPr lang="en-US" sz="2800" dirty="0">
                <a:latin typeface="Courier New" pitchFamily="49" charset="0"/>
              </a:rPr>
              <a:t>	</a:t>
            </a:r>
            <a:r>
              <a:rPr lang="en-US" sz="2800" dirty="0"/>
              <a:t>and extracts from it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[protocol]</a:t>
            </a:r>
            <a:r>
              <a:rPr lang="bg-BG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[server]</a:t>
            </a:r>
            <a:r>
              <a:rPr lang="bg-BG" sz="2800" dirty="0" smtClean="0"/>
              <a:t> </a:t>
            </a:r>
            <a:r>
              <a:rPr lang="en-US" sz="2800" dirty="0"/>
              <a:t>and</a:t>
            </a:r>
            <a:r>
              <a:rPr lang="bg-BG" sz="2800" dirty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[resource]</a:t>
            </a:r>
            <a:r>
              <a:rPr lang="en-US" sz="2800" dirty="0" smtClean="0"/>
              <a:t> </a:t>
            </a:r>
            <a:r>
              <a:rPr lang="en-US" sz="2800" dirty="0"/>
              <a:t>elements. </a:t>
            </a:r>
            <a:r>
              <a:rPr lang="en-US" sz="2800" dirty="0" smtClean="0"/>
              <a:t>Return the elements in a JSON object.</a:t>
            </a:r>
            <a:br>
              <a:rPr lang="en-US" sz="2800" dirty="0" smtClean="0"/>
            </a:br>
            <a:r>
              <a:rPr lang="en-US" sz="2800" dirty="0" smtClean="0"/>
              <a:t>For </a:t>
            </a:r>
            <a:r>
              <a:rPr lang="en-US" sz="2800" dirty="0"/>
              <a:t>example from the URL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http://www.devbg.org/forum/index.php</a:t>
            </a:r>
            <a:r>
              <a:rPr lang="bg-BG" sz="2800" dirty="0" smtClean="0"/>
              <a:t> </a:t>
            </a:r>
            <a:r>
              <a:rPr lang="en-US" sz="2800" dirty="0" smtClean="0"/>
              <a:t>the following </a:t>
            </a:r>
            <a:r>
              <a:rPr lang="en-US" sz="2800" dirty="0"/>
              <a:t>information should be extracted</a:t>
            </a:r>
            <a:r>
              <a:rPr lang="en-US" sz="2800" dirty="0" smtClean="0"/>
              <a:t>:</a:t>
            </a:r>
          </a:p>
        </p:txBody>
      </p:sp>
      <p:sp>
        <p:nvSpPr>
          <p:cNvPr id="652292" name="Text Box 4"/>
          <p:cNvSpPr txBox="1">
            <a:spLocks noChangeArrowheads="1"/>
          </p:cNvSpPr>
          <p:nvPr/>
        </p:nvSpPr>
        <p:spPr bwMode="auto">
          <a:xfrm>
            <a:off x="900113" y="1968692"/>
            <a:ext cx="7272337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[protocol]://[server]/[resource]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79985" y="5278360"/>
            <a:ext cx="7272337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protocol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  <a:b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server: "www.devbg.org",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resource: "/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forum/index.php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"}</a:t>
            </a: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9198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bg-BG" dirty="0"/>
          </a:p>
        </p:txBody>
      </p:sp>
      <p:sp>
        <p:nvSpPr>
          <p:cNvPr id="6635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1"/>
            <a:ext cx="8496300" cy="188322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sz="2800" dirty="0"/>
              <a:t>Write a </a:t>
            </a:r>
            <a:r>
              <a:rPr lang="en-US" sz="2800" dirty="0" smtClean="0"/>
              <a:t>JavaScript function that </a:t>
            </a:r>
            <a:r>
              <a:rPr lang="en-US" sz="2800" dirty="0"/>
              <a:t>replaces in a HTML document given as string all the tags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="…"&gt;…&lt;/a&gt;</a:t>
            </a:r>
            <a:r>
              <a:rPr lang="en-US" sz="2800" dirty="0"/>
              <a:t> with corresponding tags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[URL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=…]…/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URL]</a:t>
            </a:r>
            <a:r>
              <a:rPr lang="en-US" sz="2800" dirty="0"/>
              <a:t>. Sample HTML fragment:</a:t>
            </a: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827088" y="31870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&lt;p&gt;Please visit &lt;a href="http://academy.telerik. com"&gt;our site&lt;/a&gt; to choose a training course. Also visit &lt;a href="www.devbg.org"&gt;our forum&lt;/a&gt; to discuss the courses.&lt;/p&gt;</a:t>
            </a:r>
          </a:p>
        </p:txBody>
      </p:sp>
      <p:sp>
        <p:nvSpPr>
          <p:cNvPr id="663557" name="Text Box 5"/>
          <p:cNvSpPr txBox="1">
            <a:spLocks noChangeArrowheads="1"/>
          </p:cNvSpPr>
          <p:nvPr/>
        </p:nvSpPr>
        <p:spPr bwMode="auto">
          <a:xfrm>
            <a:off x="827088" y="50158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&lt;p&gt;Please visit [URL=http://academy.telerik. com]our site[/URL] to choose a training course. Also visit [URL=www.devbg.org]our forum[/URL] to discuss the courses.&lt;/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63558" name="AutoShape 6"/>
          <p:cNvCxnSpPr>
            <a:cxnSpLocks noChangeShapeType="1"/>
          </p:cNvCxnSpPr>
          <p:nvPr/>
        </p:nvCxnSpPr>
        <p:spPr bwMode="auto">
          <a:xfrm rot="16200000" flipH="1">
            <a:off x="4348957" y="4785401"/>
            <a:ext cx="296863" cy="3176"/>
          </a:xfrm>
          <a:prstGeom prst="straightConnector1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95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</a:t>
            </a:r>
            <a:r>
              <a:rPr lang="en-US" dirty="0"/>
              <a:t>7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9"/>
              <a:tabLst/>
            </a:pPr>
            <a:r>
              <a:rPr lang="en-US" sz="2800" dirty="0"/>
              <a:t>Write a </a:t>
            </a:r>
            <a:r>
              <a:rPr lang="en-US" sz="2800" dirty="0" smtClean="0"/>
              <a:t>function for </a:t>
            </a:r>
            <a:r>
              <a:rPr lang="en-US" sz="2800" dirty="0"/>
              <a:t>extracting all </a:t>
            </a:r>
            <a:r>
              <a:rPr lang="en-US" sz="2800" dirty="0" smtClean="0"/>
              <a:t>email </a:t>
            </a:r>
            <a:r>
              <a:rPr lang="en-US" sz="2800" dirty="0"/>
              <a:t>addresses from </a:t>
            </a:r>
            <a:r>
              <a:rPr lang="en-US" sz="2800" dirty="0" smtClean="0"/>
              <a:t>given </a:t>
            </a:r>
            <a:r>
              <a:rPr lang="en-US" sz="2800" dirty="0"/>
              <a:t>text. All substrings that match the format </a:t>
            </a:r>
            <a:r>
              <a:rPr lang="ru-R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&lt;identifier&gt;@&lt;host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&gt;…&lt;</a:t>
            </a:r>
            <a:r>
              <a:rPr lang="ru-R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domain&gt;</a:t>
            </a:r>
            <a:r>
              <a:rPr lang="ru-RU" sz="2800" dirty="0"/>
              <a:t> </a:t>
            </a:r>
            <a:r>
              <a:rPr lang="en-US" sz="2800" dirty="0"/>
              <a:t>should be recognized as emails</a:t>
            </a:r>
            <a:r>
              <a:rPr lang="en-US" sz="2800" dirty="0" smtClean="0"/>
              <a:t>. Return the emails as array of strings.</a:t>
            </a:r>
            <a:endParaRPr lang="en-US" sz="2800" dirty="0"/>
          </a:p>
          <a:p>
            <a:pPr marL="542925" indent="-542925">
              <a:lnSpc>
                <a:spcPct val="100000"/>
              </a:lnSpc>
              <a:buFontTx/>
              <a:buAutoNum type="arabicPeriod" startAt="9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program that extracts from a given text all </a:t>
            </a:r>
            <a:r>
              <a:rPr lang="en-US" sz="2800" dirty="0" smtClean="0"/>
              <a:t>palindromes</a:t>
            </a:r>
            <a:r>
              <a:rPr lang="en-US" sz="2800" dirty="0"/>
              <a:t>, e.g.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ABBA</a:t>
            </a:r>
            <a:r>
              <a:rPr lang="en-US" sz="2800" dirty="0"/>
              <a:t>", "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lamal</a:t>
            </a:r>
            <a:r>
              <a:rPr lang="en-US" sz="2800" dirty="0"/>
              <a:t>",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</a:t>
            </a:r>
            <a:r>
              <a:rPr lang="en-US" sz="2800" dirty="0" smtClean="0"/>
              <a:t>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27088" y="5283215"/>
            <a:ext cx="7343775" cy="738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stringFormat("Hello {0}!","Peter");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//str = "Hello Peter!";</a:t>
            </a:r>
          </a:p>
        </p:txBody>
      </p:sp>
    </p:spTree>
    <p:extLst>
      <p:ext uri="{BB962C8B-B14F-4D97-AF65-F5344CB8AC3E}">
        <p14:creationId xmlns:p14="http://schemas.microsoft.com/office/powerpoint/2010/main" val="3869429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</a:t>
            </a:r>
            <a:r>
              <a:rPr lang="en-US" dirty="0"/>
              <a:t>8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11"/>
              <a:tabLst/>
            </a:pPr>
            <a:r>
              <a:rPr lang="en-US" sz="2800" dirty="0"/>
              <a:t>Write a function that formats a string using placeholders: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The function should work with </a:t>
            </a:r>
            <a:r>
              <a:rPr lang="en-US" sz="2800" dirty="0" smtClean="0"/>
              <a:t>up to 30 placeholders and all types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00112" y="2065562"/>
            <a:ext cx="7343775" cy="738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stringFormat("Hello {0}!","Peter");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//str = "Hello Peter!";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00111" y="4010054"/>
            <a:ext cx="7343775" cy="10618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format = "{0}, {1}, {0} text {2}";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stringFormat(format,1,"Pesho","Gosho");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//str =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"1, Pesho, 1 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Gosho"</a:t>
            </a:r>
            <a:endParaRPr lang="en-US" altLang="ja-JP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714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(9)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buFont typeface="+mj-lt"/>
              <a:buAutoNum type="arabicPeriod" startAt="12"/>
              <a:tabLst>
                <a:tab pos="355600" algn="l"/>
              </a:tabLst>
            </a:pPr>
            <a:r>
              <a:rPr lang="en-US" sz="2800" dirty="0" smtClean="0"/>
              <a:t>Write a function that creates a HTML UL using a template for every HTML LI. The source of the list should an array of elements. Replace all placeholders marked with –{…}–   with the value of the corresponding property of the object. Example: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3399" y="3502137"/>
            <a:ext cx="8077200" cy="951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data-type="template" id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="list-item"&gt;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&lt;strong&gt;-{name}-&lt;/strong&gt; &lt;span&gt;-{age}-&lt;/span&gt;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3398" y="4760174"/>
            <a:ext cx="8077202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 = 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[{name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"Peter", age: 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14},…];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tmpl = document.getElementById("list-item").innerHtml;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peopleList = generateList(people,template);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peopleList = "&lt;ul&gt;&lt;li&gt;&lt;strong&gt;Peter&lt;/strong&gt; &lt;span&gt;14&lt;/span&gt;&lt;/li&gt;&lt;li&gt;…&lt;/li&gt;…&lt;/ul&gt;"</a:t>
            </a:r>
          </a:p>
        </p:txBody>
      </p:sp>
    </p:spTree>
    <p:extLst>
      <p:ext uri="{BB962C8B-B14F-4D97-AF65-F5344CB8AC3E}">
        <p14:creationId xmlns:p14="http://schemas.microsoft.com/office/powerpoint/2010/main" val="597855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7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in 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25000"/>
            <a:ext cx="8686800" cy="1225977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A string is a sequence of characters</a:t>
            </a:r>
          </a:p>
          <a:p>
            <a:pPr lvl="1"/>
            <a:r>
              <a:rPr lang="en-US" dirty="0" smtClean="0"/>
              <a:t>Text enclosed in single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' '</a:t>
            </a:r>
            <a:r>
              <a:rPr lang="en-US" dirty="0" smtClean="0"/>
              <a:t>) or double quotes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 "</a:t>
            </a:r>
            <a:r>
              <a:rPr lang="en-US" dirty="0" smtClean="0"/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84000" y="2577114"/>
            <a:ext cx="7776000" cy="707886"/>
          </a:xfrm>
        </p:spPr>
        <p:txBody>
          <a:bodyPr/>
          <a:lstStyle/>
          <a:p>
            <a:r>
              <a:rPr lang="en-US" dirty="0" smtClean="0"/>
              <a:t>var str1 = "Some text saved in a string variable";</a:t>
            </a:r>
          </a:p>
          <a:p>
            <a:r>
              <a:rPr lang="en-US" dirty="0" smtClean="0"/>
              <a:t>var str2 = 'text enclosed in single quotes';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3533996"/>
            <a:ext cx="8686800" cy="2919004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String is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primitive type</a:t>
            </a:r>
          </a:p>
          <a:p>
            <a:pPr lvl="1"/>
            <a:r>
              <a:rPr lang="en-US" dirty="0" smtClean="0"/>
              <a:t>It is copied / passed by value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String is also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immutable</a:t>
            </a:r>
          </a:p>
          <a:p>
            <a:pPr lvl="1"/>
            <a:r>
              <a:rPr lang="en-US" dirty="0" smtClean="0"/>
              <a:t>Every time a string is changed, a new string is created</a:t>
            </a:r>
          </a:p>
        </p:txBody>
      </p:sp>
    </p:spTree>
    <p:extLst>
      <p:ext uri="{BB962C8B-B14F-4D97-AF65-F5344CB8AC3E}">
        <p14:creationId xmlns:p14="http://schemas.microsoft.com/office/powerpoint/2010/main" val="328839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3086100"/>
            <a:ext cx="7924800" cy="685800"/>
          </a:xfrm>
        </p:spPr>
        <p:txBody>
          <a:bodyPr/>
          <a:lstStyle/>
          <a:p>
            <a:r>
              <a:rPr lang="en-US" dirty="0" smtClean="0"/>
              <a:t>String Wrapper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7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Wrapper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399"/>
            <a:ext cx="8686800" cy="59436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As string is a primitive type, it has </a:t>
            </a:r>
            <a:r>
              <a:rPr lang="en-US" dirty="0" err="1" smtClean="0"/>
              <a:t>a</a:t>
            </a:r>
            <a:r>
              <a:rPr lang="en-US" dirty="0" smtClean="0"/>
              <a:t> object wrapper type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Primitive types keep only their value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 property is called, the JS engine converts the primitive into its corresponding object type and calls the property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Since primitive type wrappers are of type object, properties can be attached to them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14350" y="4377670"/>
            <a:ext cx="2600325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 smtClean="0"/>
              <a:t>var str = "sample";</a:t>
            </a:r>
          </a:p>
          <a:p>
            <a:r>
              <a:rPr lang="en-US" sz="1800" noProof="1" smtClean="0"/>
              <a:t>str.length;</a:t>
            </a:r>
            <a:endParaRPr lang="en-US" sz="1800" noProof="1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686300" y="4377670"/>
            <a:ext cx="4019549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 smtClean="0"/>
              <a:t>var str = "sample";</a:t>
            </a:r>
          </a:p>
          <a:p>
            <a:r>
              <a:rPr lang="en-US" sz="1800" noProof="1" smtClean="0"/>
              <a:t>var tempStr = new String(str);</a:t>
            </a:r>
          </a:p>
          <a:p>
            <a:r>
              <a:rPr lang="en-US" sz="1800" noProof="1" smtClean="0"/>
              <a:t>tempStr.length;</a:t>
            </a:r>
            <a:endParaRPr lang="en-US" sz="1800" noProof="1"/>
          </a:p>
        </p:txBody>
      </p:sp>
      <p:sp>
        <p:nvSpPr>
          <p:cNvPr id="9" name="Left-Right Arrow 8"/>
          <p:cNvSpPr/>
          <p:nvPr/>
        </p:nvSpPr>
        <p:spPr>
          <a:xfrm>
            <a:off x="3295649" y="4565059"/>
            <a:ext cx="1200150" cy="548552"/>
          </a:xfrm>
          <a:prstGeom prst="left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same as</a:t>
            </a:r>
          </a:p>
        </p:txBody>
      </p:sp>
    </p:spTree>
    <p:extLst>
      <p:ext uri="{BB962C8B-B14F-4D97-AF65-F5344CB8AC3E}">
        <p14:creationId xmlns:p14="http://schemas.microsoft.com/office/powerpoint/2010/main" val="143563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781301"/>
            <a:ext cx="7924800" cy="685800"/>
          </a:xfrm>
        </p:spPr>
        <p:txBody>
          <a:bodyPr/>
          <a:lstStyle/>
          <a:p>
            <a:r>
              <a:rPr lang="en-US" dirty="0" smtClean="0"/>
              <a:t>String Wrapper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5075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7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Object to Primitive Type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83408"/>
            <a:ext cx="8686800" cy="376974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have a simple parsing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From string to number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Conversion from primitive to object type is introduced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String('…')</a:t>
            </a:r>
            <a:r>
              <a:rPr lang="en-US" dirty="0" smtClean="0"/>
              <a:t> creates a string object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strObject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/>
              <a:t> creates a primitive string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4971692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base = "string";</a:t>
            </a:r>
          </a:p>
          <a:p>
            <a:r>
              <a:rPr lang="en-US" dirty="0" smtClean="0"/>
              <a:t>var </a:t>
            </a:r>
            <a:r>
              <a:rPr lang="en-US" dirty="0" err="1" smtClean="0"/>
              <a:t>strObj</a:t>
            </a:r>
            <a:r>
              <a:rPr lang="en-US" dirty="0" smtClean="0"/>
              <a:t> = new String(base);</a:t>
            </a:r>
          </a:p>
          <a:p>
            <a:r>
              <a:rPr lang="en-US" dirty="0" smtClean="0"/>
              <a:t>var str = String(</a:t>
            </a:r>
            <a:r>
              <a:rPr lang="en-US" dirty="0" err="1" smtClean="0"/>
              <a:t>strObj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6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806701"/>
            <a:ext cx="7924800" cy="685800"/>
          </a:xfrm>
        </p:spPr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532980"/>
            <a:ext cx="7924800" cy="569120"/>
          </a:xfrm>
        </p:spPr>
        <p:txBody>
          <a:bodyPr/>
          <a:lstStyle/>
          <a:p>
            <a:r>
              <a:rPr lang="en-US" dirty="0" smtClean="0"/>
              <a:t>Working with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2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4720</TotalTime>
  <Words>1743</Words>
  <Application>Microsoft Office PowerPoint</Application>
  <PresentationFormat>On-screen Show (4:3)</PresentationFormat>
  <Paragraphs>264</Paragraphs>
  <Slides>39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Telerik Academy</vt:lpstr>
      <vt:lpstr>Strings</vt:lpstr>
      <vt:lpstr>Table of Contents</vt:lpstr>
      <vt:lpstr>Strings in JavaScript</vt:lpstr>
      <vt:lpstr>String in JavaScript</vt:lpstr>
      <vt:lpstr>String Wrapper</vt:lpstr>
      <vt:lpstr>String Wrapper</vt:lpstr>
      <vt:lpstr>String Wrapper</vt:lpstr>
      <vt:lpstr>From Object to Primitive Type</vt:lpstr>
      <vt:lpstr>String Methods</vt:lpstr>
      <vt:lpstr>String Methods</vt:lpstr>
      <vt:lpstr>String Methods (2)</vt:lpstr>
      <vt:lpstr>String Methods (3)</vt:lpstr>
      <vt:lpstr>String Methods (4)</vt:lpstr>
      <vt:lpstr>String Methods (5)</vt:lpstr>
      <vt:lpstr>String Methods</vt:lpstr>
      <vt:lpstr>String Concatenation</vt:lpstr>
      <vt:lpstr>String Concatenation</vt:lpstr>
      <vt:lpstr>String Concatenation (2)</vt:lpstr>
      <vt:lpstr>String Concatenation</vt:lpstr>
      <vt:lpstr>Escaping</vt:lpstr>
      <vt:lpstr>String Escape</vt:lpstr>
      <vt:lpstr>String Escaping (2)</vt:lpstr>
      <vt:lpstr>Escaping</vt:lpstr>
      <vt:lpstr>Useful Extensions and Shims</vt:lpstr>
      <vt:lpstr>String Extensions - Trim</vt:lpstr>
      <vt:lpstr>Trimming</vt:lpstr>
      <vt:lpstr>Padding</vt:lpstr>
      <vt:lpstr>Padding</vt:lpstr>
      <vt:lpstr>Strings</vt:lpstr>
      <vt:lpstr>Exercises</vt:lpstr>
      <vt:lpstr>Exercises (2)</vt:lpstr>
      <vt:lpstr>Exercises (3)</vt:lpstr>
      <vt:lpstr>Exercises (4)</vt:lpstr>
      <vt:lpstr>Exercises (5)</vt:lpstr>
      <vt:lpstr>Exercises (6)</vt:lpstr>
      <vt:lpstr>Exercises (7)</vt:lpstr>
      <vt:lpstr>Exercises (8)</vt:lpstr>
      <vt:lpstr>Exercises (9)</vt:lpstr>
      <vt:lpstr>Free Trainings @ Telerik Academy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User</cp:lastModifiedBy>
  <cp:revision>642</cp:revision>
  <dcterms:created xsi:type="dcterms:W3CDTF">2013-03-13T10:52:48Z</dcterms:created>
  <dcterms:modified xsi:type="dcterms:W3CDTF">2014-04-30T21:49:08Z</dcterms:modified>
</cp:coreProperties>
</file>