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84" r:id="rId7"/>
    <p:sldId id="317" r:id="rId8"/>
    <p:sldId id="278" r:id="rId9"/>
    <p:sldId id="392" r:id="rId10"/>
    <p:sldId id="277" r:id="rId11"/>
    <p:sldId id="393" r:id="rId12"/>
    <p:sldId id="394"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3725" autoAdjust="0"/>
  </p:normalViewPr>
  <p:slideViewPr>
    <p:cSldViewPr snapToGrid="0">
      <p:cViewPr varScale="1">
        <p:scale>
          <a:sx n="121" d="100"/>
          <a:sy n="121" d="100"/>
        </p:scale>
        <p:origin x="523" y="91"/>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0" name="Freeform: Shape 9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Oval 10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Freeform: Shape 10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5" name="Rectangle 10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3" y="4508500"/>
            <a:ext cx="4500562" cy="1562959"/>
          </a:xfrm>
        </p:spPr>
        <p:txBody>
          <a:bodyPr vert="horz" wrap="square" lIns="0" tIns="0" rIns="0" bIns="0" rtlCol="0" anchor="t" anchorCtr="0">
            <a:normAutofit/>
          </a:bodyPr>
          <a:lstStyle/>
          <a:p>
            <a:pPr marL="0" marR="0">
              <a:spcAft>
                <a:spcPts val="800"/>
              </a:spcAft>
            </a:pPr>
            <a:r>
              <a:rPr lang="en-US" sz="2600" b="1" kern="1200" dirty="0">
                <a:solidFill>
                  <a:schemeClr val="tx1"/>
                </a:solidFill>
                <a:effectLst/>
                <a:latin typeface="+mj-lt"/>
                <a:ea typeface="+mj-ea"/>
                <a:cs typeface="+mj-cs"/>
              </a:rPr>
              <a:t>Project</a:t>
            </a:r>
            <a:br>
              <a:rPr lang="en-US" sz="2600" b="1" kern="1200" dirty="0">
                <a:solidFill>
                  <a:schemeClr val="tx1"/>
                </a:solidFill>
                <a:effectLst/>
                <a:latin typeface="+mj-lt"/>
                <a:ea typeface="+mj-ea"/>
                <a:cs typeface="+mj-cs"/>
              </a:rPr>
            </a:br>
            <a:br>
              <a:rPr lang="en-US" sz="2600" b="1" kern="1200" dirty="0">
                <a:solidFill>
                  <a:schemeClr val="tx1"/>
                </a:solidFill>
                <a:effectLst/>
                <a:latin typeface="+mj-lt"/>
                <a:ea typeface="+mj-ea"/>
                <a:cs typeface="+mj-cs"/>
              </a:rPr>
            </a:br>
            <a:br>
              <a:rPr lang="en-US" sz="2600" b="1" kern="1200" dirty="0">
                <a:solidFill>
                  <a:schemeClr val="tx1"/>
                </a:solidFill>
                <a:latin typeface="+mj-lt"/>
                <a:ea typeface="+mj-ea"/>
                <a:cs typeface="+mj-cs"/>
              </a:rPr>
            </a:br>
            <a:r>
              <a:rPr lang="en-US" sz="2600" b="1" kern="1200" dirty="0">
                <a:solidFill>
                  <a:schemeClr val="tx1"/>
                </a:solidFill>
                <a:latin typeface="+mj-lt"/>
                <a:ea typeface="+mj-ea"/>
                <a:cs typeface="+mj-cs"/>
              </a:rPr>
              <a:t>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r="-2" b="42501"/>
          <a:stretch/>
        </p:blipFill>
        <p:spPr>
          <a:xfrm>
            <a:off x="5051424" y="1"/>
            <a:ext cx="7140574" cy="3777175"/>
          </a:xfrm>
          <a:custGeom>
            <a:avLst/>
            <a:gdLst/>
            <a:ahLst/>
            <a:cxnLst/>
            <a:rect l="l" t="t" r="r" b="b"/>
            <a:pathLst>
              <a:path w="7140574" h="3777175">
                <a:moveTo>
                  <a:pt x="0" y="0"/>
                </a:moveTo>
                <a:lnTo>
                  <a:pt x="7140574" y="0"/>
                </a:lnTo>
                <a:lnTo>
                  <a:pt x="7140574" y="3777175"/>
                </a:lnTo>
                <a:lnTo>
                  <a:pt x="0" y="3777175"/>
                </a:lnTo>
                <a:close/>
              </a:path>
            </a:pathLst>
          </a:custGeo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267325" y="4508500"/>
            <a:ext cx="6373813" cy="1562959"/>
          </a:xfrm>
        </p:spPr>
        <p:txBody>
          <a:bodyPr vert="horz" wrap="square" lIns="0" tIns="0" rIns="0" bIns="0" rtlCol="0" anchor="t">
            <a:normAutofit/>
          </a:bodyPr>
          <a:lstStyle/>
          <a:p>
            <a:pPr>
              <a:buFont typeface="Arial" panose="020B0604020202020204" pitchFamily="34" charset="0"/>
              <a:buChar char="•"/>
            </a:pPr>
            <a:r>
              <a:rPr lang="en-US" sz="1600" b="1"/>
              <a:t>Instructor: Dr. Roger Long </a:t>
            </a:r>
            <a:r>
              <a:rPr lang="en-US" sz="1600" b="0" i="0" u="none" strike="noStrike" baseline="0"/>
              <a:t>	</a:t>
            </a:r>
            <a:endParaRPr lang="en-US" sz="1600" b="1"/>
          </a:p>
          <a:p>
            <a:pPr>
              <a:buFont typeface="Arial" panose="020B0604020202020204" pitchFamily="34" charset="0"/>
              <a:buChar char="•"/>
            </a:pPr>
            <a:r>
              <a:rPr lang="en-US" sz="1600" b="1"/>
              <a:t>Student name: Poly Bui</a:t>
            </a:r>
          </a:p>
          <a:p>
            <a:pPr>
              <a:buFont typeface="Arial" panose="020B0604020202020204" pitchFamily="34" charset="0"/>
              <a:buChar char="•"/>
            </a:pPr>
            <a:r>
              <a:rPr lang="en-US" sz="1600" b="1"/>
              <a:t>Day create: 11/27/2023</a:t>
            </a:r>
          </a:p>
        </p:txBody>
      </p:sp>
      <p:sp>
        <p:nvSpPr>
          <p:cNvPr id="107" name="Oval 106">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a:extLst>
              <a:ext uri="{FF2B5EF4-FFF2-40B4-BE49-F238E27FC236}">
                <a16:creationId xmlns:a16="http://schemas.microsoft.com/office/drawing/2014/main" id="{09673C7F-0C38-C2B4-3C3E-B814923F9338}"/>
              </a:ext>
            </a:extLst>
          </p:cNvPr>
          <p:cNvPicPr>
            <a:picLocks noChangeAspect="1"/>
          </p:cNvPicPr>
          <p:nvPr/>
        </p:nvPicPr>
        <p:blipFill>
          <a:blip r:embed="rId4"/>
          <a:stretch>
            <a:fillRect/>
          </a:stretch>
        </p:blipFill>
        <p:spPr>
          <a:xfrm>
            <a:off x="67733" y="22737"/>
            <a:ext cx="4890347" cy="3754439"/>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sz="1800" dirty="0">
                <a:latin typeface="Times New Roman" panose="02020603050405020304" pitchFamily="18" charset="0"/>
                <a:cs typeface="Times New Roman" panose="02020603050405020304" pitchFamily="18" charset="0"/>
              </a:rPr>
              <a:t>Poly Bui</a:t>
            </a:r>
          </a:p>
          <a:p>
            <a:r>
              <a:rPr lang="en-US" sz="1800" dirty="0">
                <a:latin typeface="Times New Roman" panose="02020603050405020304" pitchFamily="18" charset="0"/>
                <a:cs typeface="Times New Roman" panose="02020603050405020304" pitchFamily="18" charset="0"/>
              </a:rPr>
              <a:t>NGOCBBUI@MY.LONESTAR.EDU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19747" y="6521209"/>
            <a:ext cx="2628900" cy="153888"/>
          </a:xfrm>
        </p:spPr>
        <p:txBody>
          <a:bodyPr/>
          <a:lstStyle/>
          <a:p>
            <a:r>
              <a:rPr lang="en-US"/>
              <a:t>Wednesday May 10</a:t>
            </a:r>
            <a:r>
              <a:rPr lang="en-US" baseline="30000"/>
              <a:t>th</a:t>
            </a:r>
            <a:r>
              <a:rPr lang="en-US"/>
              <a:t>.2023</a:t>
            </a:r>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Poly Bui</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5" name="Content Placeholder 4">
            <a:extLst>
              <a:ext uri="{FF2B5EF4-FFF2-40B4-BE49-F238E27FC236}">
                <a16:creationId xmlns:a16="http://schemas.microsoft.com/office/drawing/2014/main" id="{8D552B80-1525-772F-8C15-9ED5BD0FA4F0}"/>
              </a:ext>
            </a:extLst>
          </p:cNvPr>
          <p:cNvSpPr>
            <a:spLocks noGrp="1"/>
          </p:cNvSpPr>
          <p:nvPr>
            <p:ph idx="1"/>
          </p:nvPr>
        </p:nvSpPr>
        <p:spPr>
          <a:xfrm>
            <a:off x="4168404" y="2831917"/>
            <a:ext cx="6943134" cy="3415519"/>
          </a:xfrm>
        </p:spPr>
        <p:txBody>
          <a:bodyPr/>
          <a:lstStyle/>
          <a:p>
            <a:r>
              <a:rPr lang="en-US" sz="1800" dirty="0">
                <a:latin typeface="Times New Roman" panose="02020603050405020304" pitchFamily="18" charset="0"/>
                <a:cs typeface="Times New Roman" panose="02020603050405020304" pitchFamily="18" charset="0"/>
              </a:rPr>
              <a:t>After calculator :</a:t>
            </a:r>
          </a:p>
          <a:p>
            <a:r>
              <a:rPr lang="en-US" sz="1800" dirty="0">
                <a:latin typeface="Times New Roman" panose="02020603050405020304" pitchFamily="18" charset="0"/>
                <a:cs typeface="Times New Roman" panose="02020603050405020304" pitchFamily="18" charset="0"/>
              </a:rPr>
              <a:t>We have result for intercept and coefficient like above, so which changing price, the profit will go the same way.</a:t>
            </a:r>
          </a:p>
          <a:p>
            <a:r>
              <a:rPr lang="en-US" sz="1800" dirty="0">
                <a:latin typeface="Times New Roman" panose="02020603050405020304" pitchFamily="18" charset="0"/>
                <a:cs typeface="Times New Roman" panose="02020603050405020304" pitchFamily="18" charset="0"/>
              </a:rPr>
              <a:t>In summary, based on the linear regression model, raising the price is expected to lead to an increase in the predicted value, while lowering the price is expected to lead to a decrease in the predicted value. The magnitude of the effect is determined by the coefficient for the "Price" variable.</a:t>
            </a:r>
          </a:p>
          <a:p>
            <a:endParaRPr lang="en-US" dirty="0"/>
          </a:p>
          <a:p>
            <a:endParaRPr lang="en-US" dirty="0"/>
          </a:p>
        </p:txBody>
      </p:sp>
      <p:pic>
        <p:nvPicPr>
          <p:cNvPr id="7" name="Picture 6">
            <a:extLst>
              <a:ext uri="{FF2B5EF4-FFF2-40B4-BE49-F238E27FC236}">
                <a16:creationId xmlns:a16="http://schemas.microsoft.com/office/drawing/2014/main" id="{14B6B824-7235-7B97-A064-4D8EF2E10AB4}"/>
              </a:ext>
            </a:extLst>
          </p:cNvPr>
          <p:cNvPicPr>
            <a:picLocks noChangeAspect="1"/>
          </p:cNvPicPr>
          <p:nvPr/>
        </p:nvPicPr>
        <p:blipFill>
          <a:blip r:embed="rId2"/>
          <a:stretch>
            <a:fillRect/>
          </a:stretch>
        </p:blipFill>
        <p:spPr>
          <a:xfrm>
            <a:off x="1393507" y="1371167"/>
            <a:ext cx="4892464" cy="769687"/>
          </a:xfrm>
          <a:prstGeom prst="rect">
            <a:avLst/>
          </a:prstGeom>
        </p:spPr>
      </p:pic>
      <p:sp>
        <p:nvSpPr>
          <p:cNvPr id="9" name="TextBox 8">
            <a:extLst>
              <a:ext uri="{FF2B5EF4-FFF2-40B4-BE49-F238E27FC236}">
                <a16:creationId xmlns:a16="http://schemas.microsoft.com/office/drawing/2014/main" id="{A883654B-0403-35B3-A44F-832B3EF04460}"/>
              </a:ext>
            </a:extLst>
          </p:cNvPr>
          <p:cNvSpPr txBox="1"/>
          <p:nvPr/>
        </p:nvSpPr>
        <p:spPr>
          <a:xfrm>
            <a:off x="390985" y="245942"/>
            <a:ext cx="5265683" cy="863250"/>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Predict what will happen if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TabletCo</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raises or lowers its price.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2" y="549275"/>
            <a:ext cx="10746029" cy="1084271"/>
          </a:xfrm>
        </p:spPr>
        <p:txBody>
          <a:bodyPr vert="horz" wrap="square" lIns="0" tIns="0" rIns="0" bIns="0" rtlCol="0" anchor="t" anchorCtr="0">
            <a:normAutofit fontScale="90000"/>
          </a:bodyPr>
          <a:lstStyle/>
          <a:p>
            <a:r>
              <a:rPr lang="en-US" sz="2700" kern="1200" dirty="0">
                <a:solidFill>
                  <a:schemeClr val="tx1"/>
                </a:solidFill>
                <a:latin typeface="Times New Roman" panose="02020603050405020304" pitchFamily="18" charset="0"/>
                <a:cs typeface="Times New Roman" panose="02020603050405020304" pitchFamily="18" charset="0"/>
              </a:rPr>
              <a:t>2.</a:t>
            </a:r>
            <a:r>
              <a:rPr lang="en-US" sz="2700" kern="1200" dirty="0">
                <a:solidFill>
                  <a:schemeClr val="tx1"/>
                </a:solidFill>
                <a:effectLst/>
                <a:latin typeface="Times New Roman" panose="02020603050405020304" pitchFamily="18" charset="0"/>
                <a:cs typeface="Times New Roman" panose="02020603050405020304" pitchFamily="18" charset="0"/>
              </a:rPr>
              <a:t> Detail the data-generating process you assumed to arrive at your results. Explain how you chose features of the determining function, e.g. its functional form and the variables in it.</a:t>
            </a:r>
            <a:br>
              <a:rPr lang="en-US" sz="1600" kern="1200" dirty="0">
                <a:solidFill>
                  <a:schemeClr val="tx1"/>
                </a:solidFill>
                <a:effectLst/>
                <a:latin typeface="+mj-lt"/>
                <a:ea typeface="+mj-ea"/>
                <a:cs typeface="+mj-cs"/>
              </a:rPr>
            </a:br>
            <a:endParaRPr lang="en-US" sz="1600" kern="1200" dirty="0">
              <a:solidFill>
                <a:schemeClr val="tx1"/>
              </a:solidFill>
              <a:latin typeface="+mj-lt"/>
              <a:ea typeface="+mj-ea"/>
              <a:cs typeface="+mj-cs"/>
            </a:endParaRPr>
          </a:p>
        </p:txBody>
      </p:sp>
      <p:sp>
        <p:nvSpPr>
          <p:cNvPr id="38" name="Freeform: Shape 37">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9261" y="2030035"/>
            <a:ext cx="1335600" cy="1262947"/>
            <a:chOff x="10145015" y="2343978"/>
            <a:chExt cx="1335600" cy="1262947"/>
          </a:xfrm>
        </p:grpSpPr>
        <p:sp>
          <p:nvSpPr>
            <p:cNvPr id="41" name="Freeform: Shape 40">
              <a:extLst>
                <a:ext uri="{FF2B5EF4-FFF2-40B4-BE49-F238E27FC236}">
                  <a16:creationId xmlns:a16="http://schemas.microsoft.com/office/drawing/2014/main" id="{57DAB968-9B52-4EFF-AD39-7657DFEA6E4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962BE440-9634-4380-B142-5DB692420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4" name="Rectangle 43">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Poly Bui</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pic>
        <p:nvPicPr>
          <p:cNvPr id="21" name="Picture 20">
            <a:extLst>
              <a:ext uri="{FF2B5EF4-FFF2-40B4-BE49-F238E27FC236}">
                <a16:creationId xmlns:a16="http://schemas.microsoft.com/office/drawing/2014/main" id="{472F5F6C-1BF6-049C-32A7-9537B438EFF9}"/>
              </a:ext>
            </a:extLst>
          </p:cNvPr>
          <p:cNvPicPr>
            <a:picLocks noChangeAspect="1"/>
          </p:cNvPicPr>
          <p:nvPr/>
        </p:nvPicPr>
        <p:blipFill>
          <a:blip r:embed="rId3"/>
          <a:stretch>
            <a:fillRect/>
          </a:stretch>
        </p:blipFill>
        <p:spPr>
          <a:xfrm>
            <a:off x="1058823" y="1695708"/>
            <a:ext cx="3596952" cy="4000847"/>
          </a:xfrm>
          <a:prstGeom prst="rect">
            <a:avLst/>
          </a:prstGeom>
        </p:spPr>
      </p:pic>
      <p:pic>
        <p:nvPicPr>
          <p:cNvPr id="22" name="Picture 21">
            <a:extLst>
              <a:ext uri="{FF2B5EF4-FFF2-40B4-BE49-F238E27FC236}">
                <a16:creationId xmlns:a16="http://schemas.microsoft.com/office/drawing/2014/main" id="{CE5D34A3-3A58-6F47-1BC0-1E3946702C98}"/>
              </a:ext>
            </a:extLst>
          </p:cNvPr>
          <p:cNvPicPr>
            <a:picLocks noChangeAspect="1"/>
          </p:cNvPicPr>
          <p:nvPr/>
        </p:nvPicPr>
        <p:blipFill>
          <a:blip r:embed="rId4"/>
          <a:stretch>
            <a:fillRect/>
          </a:stretch>
        </p:blipFill>
        <p:spPr>
          <a:xfrm>
            <a:off x="5230812" y="1833151"/>
            <a:ext cx="4882814" cy="4732430"/>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7" name="Subtitle 15">
            <a:extLst>
              <a:ext uri="{FF2B5EF4-FFF2-40B4-BE49-F238E27FC236}">
                <a16:creationId xmlns:a16="http://schemas.microsoft.com/office/drawing/2014/main" id="{5C0FEF88-87D6-0ECD-D074-2B724648EEF8}"/>
              </a:ext>
            </a:extLst>
          </p:cNvPr>
          <p:cNvSpPr>
            <a:spLocks noGrp="1"/>
          </p:cNvSpPr>
          <p:nvPr>
            <p:ph type="subTitle" idx="1"/>
          </p:nvPr>
        </p:nvSpPr>
        <p:spPr>
          <a:xfrm>
            <a:off x="423541" y="633060"/>
            <a:ext cx="9840335" cy="5677252"/>
          </a:xfrm>
        </p:spPr>
        <p:txBody>
          <a:bodyPr vert="horz" wrap="square" lIns="0" tIns="0" rIns="0" bIns="0" rtlCol="0">
            <a:normAutofit/>
          </a:bodyPr>
          <a:lstStyle/>
          <a:p>
            <a:pPr marL="0" indent="0">
              <a:lnSpc>
                <a:spcPct val="100000"/>
              </a:lnSpc>
              <a:buNone/>
            </a:pPr>
            <a:r>
              <a:rPr lang="en-US" sz="1800" b="1" kern="1200" dirty="0">
                <a:latin typeface="Times New Roman" panose="02020603050405020304" pitchFamily="18" charset="0"/>
                <a:cs typeface="Times New Roman" panose="02020603050405020304" pitchFamily="18" charset="0"/>
              </a:rPr>
              <a:t>1. Data Collection: </a:t>
            </a:r>
            <a:r>
              <a:rPr lang="en-US" sz="1800" kern="1200" dirty="0">
                <a:latin typeface="Times New Roman" panose="02020603050405020304" pitchFamily="18" charset="0"/>
                <a:cs typeface="Times New Roman" panose="02020603050405020304" pitchFamily="18" charset="0"/>
              </a:rPr>
              <a:t>The process starts with collecting relevant data. it seems to involve price and profit data.</a:t>
            </a:r>
          </a:p>
          <a:p>
            <a:pPr marL="0" indent="0">
              <a:lnSpc>
                <a:spcPct val="100000"/>
              </a:lnSpc>
              <a:buNone/>
            </a:pPr>
            <a:r>
              <a:rPr lang="en-US" sz="1800" b="1" dirty="0">
                <a:latin typeface="Times New Roman" panose="02020603050405020304" pitchFamily="18" charset="0"/>
                <a:cs typeface="Times New Roman" panose="02020603050405020304" pitchFamily="18" charset="0"/>
              </a:rPr>
              <a:t>2. Feature Selection</a:t>
            </a:r>
            <a:r>
              <a:rPr lang="en-US" sz="1800" dirty="0">
                <a:latin typeface="Times New Roman" panose="02020603050405020304" pitchFamily="18" charset="0"/>
                <a:cs typeface="Times New Roman" panose="02020603050405020304" pitchFamily="18" charset="0"/>
              </a:rPr>
              <a:t>: The features (independent variables) chosen for the analysis depend on the context of the problem. "Price" seems to be one of the features. The choice of features often involves domain knowledge, exploratory data analysis, and statistical methods.</a:t>
            </a:r>
            <a:endParaRPr lang="en-US" sz="1800" kern="1200" dirty="0">
              <a:latin typeface="Times New Roman" panose="02020603050405020304" pitchFamily="18" charset="0"/>
              <a:cs typeface="Times New Roman" panose="02020603050405020304" pitchFamily="18" charset="0"/>
            </a:endParaRPr>
          </a:p>
          <a:p>
            <a:pPr marL="0" indent="0">
              <a:lnSpc>
                <a:spcPct val="100000"/>
              </a:lnSpc>
              <a:buNone/>
            </a:pPr>
            <a:r>
              <a:rPr lang="en-US" sz="1800" b="1" kern="1200"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 Functional Form</a:t>
            </a:r>
            <a:r>
              <a:rPr lang="en-US" sz="1800" b="1" kern="1200" dirty="0">
                <a:latin typeface="Times New Roman" panose="02020603050405020304" pitchFamily="18" charset="0"/>
                <a:cs typeface="Times New Roman" panose="02020603050405020304" pitchFamily="18" charset="0"/>
              </a:rPr>
              <a:t>: </a:t>
            </a:r>
            <a:r>
              <a:rPr lang="en-US" sz="1800" kern="1200" dirty="0">
                <a:latin typeface="Times New Roman" panose="02020603050405020304" pitchFamily="18" charset="0"/>
                <a:cs typeface="Times New Roman" panose="02020603050405020304" pitchFamily="18" charset="0"/>
              </a:rPr>
              <a:t>The linear regression model assumes a linear relationship between the independent variables and the dependent variable. The choice of a linear model might be based on simplicity, interpretability, or prior knowledge about the problem.</a:t>
            </a:r>
          </a:p>
          <a:p>
            <a:pPr marL="0" indent="0">
              <a:lnSpc>
                <a:spcPct val="100000"/>
              </a:lnSpc>
              <a:buNone/>
            </a:pPr>
            <a:r>
              <a:rPr lang="en-US" sz="1800" b="1" dirty="0">
                <a:latin typeface="Times New Roman" panose="02020603050405020304" pitchFamily="18" charset="0"/>
                <a:cs typeface="Times New Roman" panose="02020603050405020304" pitchFamily="18" charset="0"/>
              </a:rPr>
              <a:t>4. Model Fitting: </a:t>
            </a:r>
            <a:r>
              <a:rPr lang="en-US" sz="1800" dirty="0">
                <a:latin typeface="Times New Roman" panose="02020603050405020304" pitchFamily="18" charset="0"/>
                <a:cs typeface="Times New Roman" panose="02020603050405020304" pitchFamily="18" charset="0"/>
              </a:rPr>
              <a:t>The coefficients of the model are estimated during the model fitting process.  The intercept is -10.231541969762961, and the coefficient for "Price" is 0.015896951653449898.</a:t>
            </a:r>
          </a:p>
          <a:p>
            <a:pPr marL="0" indent="0">
              <a:lnSpc>
                <a:spcPct val="100000"/>
              </a:lnSpc>
              <a:buNone/>
            </a:pPr>
            <a:r>
              <a:rPr lang="en-US" sz="1800" b="1" kern="1200" dirty="0">
                <a:latin typeface="Times New Roman" panose="02020603050405020304" pitchFamily="18" charset="0"/>
                <a:cs typeface="Times New Roman" panose="02020603050405020304" pitchFamily="18" charset="0"/>
              </a:rPr>
              <a:t>5. Assumptions: </a:t>
            </a:r>
            <a:r>
              <a:rPr lang="en-US" sz="1800" kern="1200" dirty="0">
                <a:latin typeface="Times New Roman" panose="02020603050405020304" pitchFamily="18" charset="0"/>
                <a:cs typeface="Times New Roman" panose="02020603050405020304" pitchFamily="18" charset="0"/>
              </a:rPr>
              <a:t>Linear regression makes several assumptions, including linearity, independence of errors, homoscedasticity, and normality of errors. Checking these assumptions is crucial for the validity of the results.</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486475" y="196899"/>
            <a:ext cx="11091600" cy="697453"/>
          </a:xfrm>
        </p:spPr>
        <p:txBody>
          <a:bodyPr/>
          <a:lstStyle/>
          <a:p>
            <a:r>
              <a:rPr lang="en-US" sz="2400" dirty="0"/>
              <a:t>3.</a:t>
            </a:r>
            <a:r>
              <a:rPr lang="en-US" sz="2400" dirty="0">
                <a:effectLst/>
                <a:latin typeface="Times New Roman" panose="02020603050405020304" pitchFamily="18" charset="0"/>
                <a:ea typeface="Calibri" panose="020F0502020204030204" pitchFamily="34" charset="0"/>
              </a:rPr>
              <a:t> Explain the estimation method you used to arrive at your estimates for the data-generating process</a:t>
            </a:r>
            <a:br>
              <a:rPr lang="en-US" sz="1800" dirty="0">
                <a:effectLst/>
                <a:latin typeface="Times New Roman" panose="02020603050405020304" pitchFamily="18" charset="0"/>
                <a:ea typeface="Calibri" panose="020F0502020204030204" pitchFamily="34" charset="0"/>
              </a:rPr>
            </a:b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7" name="Content Placeholder 3">
            <a:extLst>
              <a:ext uri="{FF2B5EF4-FFF2-40B4-BE49-F238E27FC236}">
                <a16:creationId xmlns:a16="http://schemas.microsoft.com/office/drawing/2014/main" id="{02ADCEED-4CA1-8DB2-18C8-712CE6D19811}"/>
              </a:ext>
            </a:extLst>
          </p:cNvPr>
          <p:cNvSpPr>
            <a:spLocks noGrp="1"/>
          </p:cNvSpPr>
          <p:nvPr>
            <p:ph idx="1"/>
          </p:nvPr>
        </p:nvSpPr>
        <p:spPr>
          <a:xfrm>
            <a:off x="487801" y="996999"/>
            <a:ext cx="11090274" cy="5561455"/>
          </a:xfrm>
        </p:spPr>
        <p:txBody>
          <a:bodyPr/>
          <a:lstStyle/>
          <a:p>
            <a:r>
              <a:rPr lang="en-US" sz="1400" dirty="0">
                <a:latin typeface="Times New Roman" panose="02020603050405020304" pitchFamily="18" charset="0"/>
                <a:cs typeface="Times New Roman" panose="02020603050405020304" pitchFamily="18" charset="0"/>
              </a:rPr>
              <a:t>The method is called Ordinary Least Squares (OLS). Here's an explanation of the estimation method</a:t>
            </a:r>
          </a:p>
          <a:p>
            <a:r>
              <a:rPr lang="en-US" sz="1400" dirty="0">
                <a:latin typeface="Times New Roman" panose="02020603050405020304" pitchFamily="18" charset="0"/>
                <a:cs typeface="Times New Roman" panose="02020603050405020304" pitchFamily="18" charset="0"/>
              </a:rPr>
              <a:t>Ordinary Least Squares (OLS):</a:t>
            </a:r>
          </a:p>
          <a:p>
            <a:r>
              <a:rPr lang="en-US" sz="1400" dirty="0">
                <a:latin typeface="Times New Roman" panose="02020603050405020304" pitchFamily="18" charset="0"/>
                <a:cs typeface="Times New Roman" panose="02020603050405020304" pitchFamily="18" charset="0"/>
              </a:rPr>
              <a:t>OLS is a common method used to estimate the parameters (coefficients) of a linear regression model. The goal of OLS is to find the values of the coefficients that minimize the sum of the squared differences between the observed values (actual data points) and the values predicted by the linear regression model.</a:t>
            </a:r>
          </a:p>
          <a:p>
            <a:r>
              <a:rPr lang="en-US" sz="1400" dirty="0">
                <a:latin typeface="Times New Roman" panose="02020603050405020304" pitchFamily="18" charset="0"/>
                <a:cs typeface="Times New Roman" panose="02020603050405020304" pitchFamily="18" charset="0"/>
              </a:rPr>
              <a:t>The general form of a linear regression model is: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Y = \beta_0 + \beta_1X_1 + \beta_2X_2 + \</a:t>
            </a:r>
            <a:r>
              <a:rPr lang="en-US" sz="1400" dirty="0" err="1">
                <a:latin typeface="Times New Roman" panose="02020603050405020304" pitchFamily="18" charset="0"/>
                <a:cs typeface="Times New Roman" panose="02020603050405020304" pitchFamily="18" charset="0"/>
              </a:rPr>
              <a:t>ldots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beta_nX_n</a:t>
            </a:r>
            <a:r>
              <a:rPr lang="en-US" sz="1400" dirty="0">
                <a:latin typeface="Times New Roman" panose="02020603050405020304" pitchFamily="18" charset="0"/>
                <a:cs typeface="Times New Roman" panose="02020603050405020304" pitchFamily="18" charset="0"/>
              </a:rPr>
              <a:t> + \epsilon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Y \) is the dependent variable (in your case, profit).</a:t>
            </a:r>
          </a:p>
          <a:p>
            <a:r>
              <a:rPr lang="en-US" sz="1400" dirty="0">
                <a:latin typeface="Times New Roman" panose="02020603050405020304" pitchFamily="18" charset="0"/>
                <a:cs typeface="Times New Roman" panose="02020603050405020304" pitchFamily="18" charset="0"/>
              </a:rPr>
              <a:t>- \( \beta_0 \) is the intercept.</a:t>
            </a:r>
          </a:p>
          <a:p>
            <a:r>
              <a:rPr lang="en-US" sz="1400" dirty="0">
                <a:latin typeface="Times New Roman" panose="02020603050405020304" pitchFamily="18" charset="0"/>
                <a:cs typeface="Times New Roman" panose="02020603050405020304" pitchFamily="18" charset="0"/>
              </a:rPr>
              <a:t>- \( \beta_1, \beta_2, \</a:t>
            </a:r>
            <a:r>
              <a:rPr lang="en-US" sz="1400" dirty="0" err="1">
                <a:latin typeface="Times New Roman" panose="02020603050405020304" pitchFamily="18" charset="0"/>
                <a:cs typeface="Times New Roman" panose="02020603050405020304" pitchFamily="18" charset="0"/>
              </a:rPr>
              <a:t>ldots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beta_n</a:t>
            </a:r>
            <a:r>
              <a:rPr lang="en-US" sz="1400" dirty="0">
                <a:latin typeface="Times New Roman" panose="02020603050405020304" pitchFamily="18" charset="0"/>
                <a:cs typeface="Times New Roman" panose="02020603050405020304" pitchFamily="18" charset="0"/>
              </a:rPr>
              <a:t> \) are the coefficients associated with the independent variables \( X_1, X_2, \</a:t>
            </a:r>
            <a:r>
              <a:rPr lang="en-US" sz="1400" dirty="0" err="1">
                <a:latin typeface="Times New Roman" panose="02020603050405020304" pitchFamily="18" charset="0"/>
                <a:cs typeface="Times New Roman" panose="02020603050405020304" pitchFamily="18" charset="0"/>
              </a:rPr>
              <a:t>ldots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X_n</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\epsilon \) is the error term.</a:t>
            </a:r>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487800" y="350788"/>
            <a:ext cx="11091600" cy="719348"/>
          </a:xfrm>
        </p:spPr>
        <p:txBody>
          <a:bodyPr/>
          <a:lstStyle/>
          <a:p>
            <a:r>
              <a:rPr lang="en-US" sz="2400" dirty="0"/>
              <a:t>3.</a:t>
            </a:r>
            <a:r>
              <a:rPr lang="en-US" sz="2400" dirty="0">
                <a:effectLst/>
                <a:latin typeface="Times New Roman" panose="02020603050405020304" pitchFamily="18" charset="0"/>
                <a:ea typeface="Calibri" panose="020F0502020204030204" pitchFamily="34" charset="0"/>
              </a:rPr>
              <a:t> Explain the estimation method you used to arrive at your estimates for the data-generating process</a:t>
            </a:r>
            <a:br>
              <a:rPr lang="en-US" sz="1800" dirty="0">
                <a:effectLst/>
                <a:latin typeface="Times New Roman" panose="02020603050405020304" pitchFamily="18" charset="0"/>
                <a:ea typeface="Calibri" panose="020F0502020204030204" pitchFamily="34" charset="0"/>
              </a:rPr>
            </a:br>
            <a:endParaRPr lang="en-US" sz="1800"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7" name="Content Placeholder 3">
            <a:extLst>
              <a:ext uri="{FF2B5EF4-FFF2-40B4-BE49-F238E27FC236}">
                <a16:creationId xmlns:a16="http://schemas.microsoft.com/office/drawing/2014/main" id="{02ADCEED-4CA1-8DB2-18C8-712CE6D19811}"/>
              </a:ext>
            </a:extLst>
          </p:cNvPr>
          <p:cNvSpPr>
            <a:spLocks noGrp="1"/>
          </p:cNvSpPr>
          <p:nvPr>
            <p:ph idx="1"/>
          </p:nvPr>
        </p:nvSpPr>
        <p:spPr>
          <a:xfrm>
            <a:off x="336452" y="1224024"/>
            <a:ext cx="11090274" cy="5283188"/>
          </a:xfrm>
        </p:spPr>
        <p:txBody>
          <a:bodyPr/>
          <a:lstStyle/>
          <a:p>
            <a:r>
              <a:rPr lang="en-US" sz="1400" dirty="0">
                <a:latin typeface="Times New Roman" panose="02020603050405020304" pitchFamily="18" charset="0"/>
                <a:cs typeface="Times New Roman" panose="02020603050405020304" pitchFamily="18" charset="0"/>
              </a:rPr>
              <a:t>OLS minimizes the sum of the squared residuals (the differences between observed and predicted values):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\text{Minimize } \sum_{</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=1}^{N} (</a:t>
            </a:r>
            <a:r>
              <a:rPr lang="en-US" sz="1400" dirty="0" err="1">
                <a:latin typeface="Times New Roman" panose="02020603050405020304" pitchFamily="18" charset="0"/>
                <a:cs typeface="Times New Roman" panose="02020603050405020304" pitchFamily="18" charset="0"/>
              </a:rPr>
              <a:t>Y_i</a:t>
            </a:r>
            <a:r>
              <a:rPr lang="en-US" sz="1400" dirty="0">
                <a:latin typeface="Times New Roman" panose="02020603050405020304" pitchFamily="18" charset="0"/>
                <a:cs typeface="Times New Roman" panose="02020603050405020304" pitchFamily="18" charset="0"/>
              </a:rPr>
              <a:t> - (\beta_0 + \beta_1X_{i1} + \beta_2X_{i2} + \</a:t>
            </a:r>
            <a:r>
              <a:rPr lang="en-US" sz="1400" dirty="0" err="1">
                <a:latin typeface="Times New Roman" panose="02020603050405020304" pitchFamily="18" charset="0"/>
                <a:cs typeface="Times New Roman" panose="02020603050405020304" pitchFamily="18" charset="0"/>
              </a:rPr>
              <a:t>ldots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beta_nX</a:t>
            </a:r>
            <a:r>
              <a:rPr lang="en-US" sz="1400" dirty="0">
                <a:latin typeface="Times New Roman" panose="02020603050405020304" pitchFamily="18" charset="0"/>
                <a:cs typeface="Times New Roman" panose="02020603050405020304" pitchFamily="18" charset="0"/>
              </a:rPr>
              <a:t>_{in}))^2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minimization is achieved by finding the values of the coefficients that satisfy the first-order conditions, which lead to a system of equations that can be solved to obtain the estimates.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intercept is given as -10.231541969762961, and the coefficient for the "Price" variable is 0.015896951653449898. These values were likely obtained using the OLS method.</a:t>
            </a:r>
          </a:p>
          <a:p>
            <a:pPr marL="0" indent="0">
              <a:buNone/>
            </a:pPr>
            <a:endParaRPr lang="en-US" sz="1400" dirty="0"/>
          </a:p>
        </p:txBody>
      </p:sp>
    </p:spTree>
    <p:extLst>
      <p:ext uri="{BB962C8B-B14F-4D97-AF65-F5344CB8AC3E}">
        <p14:creationId xmlns:p14="http://schemas.microsoft.com/office/powerpoint/2010/main" val="231185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114299" y="114300"/>
            <a:ext cx="9192873" cy="1545754"/>
          </a:xfrm>
        </p:spPr>
        <p:txBody>
          <a:bodyPr wrap="square" anchor="b">
            <a:normAutofit/>
          </a:bodyPr>
          <a:lstStyle/>
          <a:p>
            <a:pPr marL="342900" marR="0" lvl="0" indent="-342900">
              <a:spcBef>
                <a:spcPts val="0"/>
              </a:spcBef>
              <a:spcAft>
                <a:spcPts val="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Fater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applying your estimation method, explain: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What do the point estimates mean?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What do the p-values mean?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What do the upper and lower bound for the 95% confidence intervals mean?</a:t>
            </a:r>
            <a:br>
              <a:rPr lang="en-US" sz="1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pic>
        <p:nvPicPr>
          <p:cNvPr id="17" name="Content Placeholder 16">
            <a:extLst>
              <a:ext uri="{FF2B5EF4-FFF2-40B4-BE49-F238E27FC236}">
                <a16:creationId xmlns:a16="http://schemas.microsoft.com/office/drawing/2014/main" id="{9ABC8094-B2F5-5BF3-B7D7-7469D2AF02F0}"/>
              </a:ext>
            </a:extLst>
          </p:cNvPr>
          <p:cNvPicPr>
            <a:picLocks noChangeAspect="1"/>
          </p:cNvPicPr>
          <p:nvPr/>
        </p:nvPicPr>
        <p:blipFill>
          <a:blip r:embed="rId3"/>
          <a:stretch>
            <a:fillRect/>
          </a:stretch>
        </p:blipFill>
        <p:spPr>
          <a:xfrm>
            <a:off x="8647127" y="1839668"/>
            <a:ext cx="3316273" cy="3024614"/>
          </a:xfrm>
          <a:custGeom>
            <a:avLst/>
            <a:gdLst/>
            <a:ahLst/>
            <a:cxnLst/>
            <a:rect l="l" t="t" r="r" b="b"/>
            <a:pathLst>
              <a:path w="3547818" h="2883450">
                <a:moveTo>
                  <a:pt x="0" y="0"/>
                </a:moveTo>
                <a:lnTo>
                  <a:pt x="3547818" y="0"/>
                </a:lnTo>
                <a:lnTo>
                  <a:pt x="3547818" y="2883450"/>
                </a:lnTo>
                <a:lnTo>
                  <a:pt x="0" y="2883450"/>
                </a:lnTo>
                <a:close/>
              </a:path>
            </a:pathLst>
          </a:custGeom>
        </p:spPr>
      </p:pic>
      <p:pic>
        <p:nvPicPr>
          <p:cNvPr id="10" name="Content Placeholder 9">
            <a:extLst>
              <a:ext uri="{FF2B5EF4-FFF2-40B4-BE49-F238E27FC236}">
                <a16:creationId xmlns:a16="http://schemas.microsoft.com/office/drawing/2014/main" id="{2817AA15-0A09-D488-7ED0-801EA348460F}"/>
              </a:ext>
            </a:extLst>
          </p:cNvPr>
          <p:cNvPicPr>
            <a:picLocks noChangeAspect="1"/>
          </p:cNvPicPr>
          <p:nvPr/>
        </p:nvPicPr>
        <p:blipFill>
          <a:blip r:embed="rId4"/>
          <a:stretch>
            <a:fillRect/>
          </a:stretch>
        </p:blipFill>
        <p:spPr>
          <a:xfrm>
            <a:off x="114299" y="2090895"/>
            <a:ext cx="3929649" cy="2257703"/>
          </a:xfrm>
          <a:custGeom>
            <a:avLst/>
            <a:gdLst/>
            <a:ahLst/>
            <a:cxnLst/>
            <a:rect l="l" t="t" r="r" b="b"/>
            <a:pathLst>
              <a:path w="3547818" h="2883450">
                <a:moveTo>
                  <a:pt x="0" y="0"/>
                </a:moveTo>
                <a:lnTo>
                  <a:pt x="3547818" y="0"/>
                </a:lnTo>
                <a:lnTo>
                  <a:pt x="3547818" y="2883450"/>
                </a:lnTo>
                <a:lnTo>
                  <a:pt x="0" y="2883450"/>
                </a:lnTo>
                <a:close/>
              </a:path>
            </a:pathLst>
          </a:custGeom>
        </p:spPr>
      </p:pic>
      <p:pic>
        <p:nvPicPr>
          <p:cNvPr id="15" name="Picture 14">
            <a:extLst>
              <a:ext uri="{FF2B5EF4-FFF2-40B4-BE49-F238E27FC236}">
                <a16:creationId xmlns:a16="http://schemas.microsoft.com/office/drawing/2014/main" id="{4D58A908-9CA7-00BC-8C86-D088FB57323F}"/>
              </a:ext>
            </a:extLst>
          </p:cNvPr>
          <p:cNvPicPr>
            <a:picLocks noChangeAspect="1"/>
          </p:cNvPicPr>
          <p:nvPr/>
        </p:nvPicPr>
        <p:blipFill>
          <a:blip r:embed="rId5"/>
          <a:stretch>
            <a:fillRect/>
          </a:stretch>
        </p:blipFill>
        <p:spPr>
          <a:xfrm>
            <a:off x="4269302" y="4615349"/>
            <a:ext cx="4170071" cy="2045751"/>
          </a:xfrm>
          <a:custGeom>
            <a:avLst/>
            <a:gdLst/>
            <a:ahLst/>
            <a:cxnLst/>
            <a:rect l="l" t="t" r="r" b="b"/>
            <a:pathLst>
              <a:path w="3547818" h="2883450">
                <a:moveTo>
                  <a:pt x="0" y="0"/>
                </a:moveTo>
                <a:lnTo>
                  <a:pt x="3547818" y="0"/>
                </a:lnTo>
                <a:lnTo>
                  <a:pt x="3547818" y="2883450"/>
                </a:lnTo>
                <a:lnTo>
                  <a:pt x="0" y="2883450"/>
                </a:lnTo>
                <a:close/>
              </a:path>
            </a:pathLst>
          </a:custGeom>
        </p:spPr>
      </p:pic>
      <p:pic>
        <p:nvPicPr>
          <p:cNvPr id="13" name="Picture 12">
            <a:extLst>
              <a:ext uri="{FF2B5EF4-FFF2-40B4-BE49-F238E27FC236}">
                <a16:creationId xmlns:a16="http://schemas.microsoft.com/office/drawing/2014/main" id="{379FF33F-10D0-9F33-E527-1A7763C32096}"/>
              </a:ext>
            </a:extLst>
          </p:cNvPr>
          <p:cNvPicPr>
            <a:picLocks noChangeAspect="1"/>
          </p:cNvPicPr>
          <p:nvPr/>
        </p:nvPicPr>
        <p:blipFill>
          <a:blip r:embed="rId6"/>
          <a:stretch>
            <a:fillRect/>
          </a:stretch>
        </p:blipFill>
        <p:spPr>
          <a:xfrm>
            <a:off x="84282" y="4615349"/>
            <a:ext cx="3929649" cy="2045751"/>
          </a:xfrm>
          <a:custGeom>
            <a:avLst/>
            <a:gdLst/>
            <a:ahLst/>
            <a:cxnLst/>
            <a:rect l="l" t="t" r="r" b="b"/>
            <a:pathLst>
              <a:path w="3547818" h="2883450">
                <a:moveTo>
                  <a:pt x="0" y="0"/>
                </a:moveTo>
                <a:lnTo>
                  <a:pt x="3547818" y="0"/>
                </a:lnTo>
                <a:lnTo>
                  <a:pt x="3547818" y="2883450"/>
                </a:lnTo>
                <a:lnTo>
                  <a:pt x="0" y="2883450"/>
                </a:lnTo>
                <a:close/>
              </a:path>
            </a:pathLst>
          </a:custGeom>
        </p:spPr>
      </p:pic>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spTree>
    <p:extLst>
      <p:ext uri="{BB962C8B-B14F-4D97-AF65-F5344CB8AC3E}">
        <p14:creationId xmlns:p14="http://schemas.microsoft.com/office/powerpoint/2010/main" val="374028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D722-61E2-7288-1EDF-E0684D751712}"/>
              </a:ext>
            </a:extLst>
          </p:cNvPr>
          <p:cNvSpPr>
            <a:spLocks noGrp="1"/>
          </p:cNvSpPr>
          <p:nvPr>
            <p:ph type="title"/>
          </p:nvPr>
        </p:nvSpPr>
        <p:spPr>
          <a:xfrm>
            <a:off x="408058" y="184575"/>
            <a:ext cx="8565674" cy="717213"/>
          </a:xfrm>
        </p:spPr>
        <p:txBody>
          <a:bodyPr/>
          <a:lstStyle/>
          <a:p>
            <a:r>
              <a:rPr lang="en-US" dirty="0"/>
              <a:t>5.</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Detail the line of reasoning necessary to make your prediction in Question 1.</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8" name="Content Placeholder 7">
            <a:extLst>
              <a:ext uri="{FF2B5EF4-FFF2-40B4-BE49-F238E27FC236}">
                <a16:creationId xmlns:a16="http://schemas.microsoft.com/office/drawing/2014/main" id="{268C3460-B09B-94EA-B6FE-B7B6583272EE}"/>
              </a:ext>
            </a:extLst>
          </p:cNvPr>
          <p:cNvPicPr>
            <a:picLocks noGrp="1" noChangeAspect="1"/>
          </p:cNvPicPr>
          <p:nvPr>
            <p:ph idx="1"/>
          </p:nvPr>
        </p:nvPicPr>
        <p:blipFill>
          <a:blip r:embed="rId2"/>
          <a:stretch>
            <a:fillRect/>
          </a:stretch>
        </p:blipFill>
        <p:spPr>
          <a:xfrm>
            <a:off x="408058" y="901788"/>
            <a:ext cx="5565881" cy="4111639"/>
          </a:xfrm>
        </p:spPr>
      </p:pic>
      <p:sp>
        <p:nvSpPr>
          <p:cNvPr id="6" name="Slide Number Placeholder 5">
            <a:extLst>
              <a:ext uri="{FF2B5EF4-FFF2-40B4-BE49-F238E27FC236}">
                <a16:creationId xmlns:a16="http://schemas.microsoft.com/office/drawing/2014/main" id="{7FCEFFF2-AA29-C1ED-5A6F-96F3D5E85EF9}"/>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10" name="Picture 9">
            <a:extLst>
              <a:ext uri="{FF2B5EF4-FFF2-40B4-BE49-F238E27FC236}">
                <a16:creationId xmlns:a16="http://schemas.microsoft.com/office/drawing/2014/main" id="{0E3E27AA-20B0-DDCE-5B26-7917AA9C9359}"/>
              </a:ext>
            </a:extLst>
          </p:cNvPr>
          <p:cNvPicPr>
            <a:picLocks noChangeAspect="1"/>
          </p:cNvPicPr>
          <p:nvPr/>
        </p:nvPicPr>
        <p:blipFill>
          <a:blip r:embed="rId3"/>
          <a:stretch>
            <a:fillRect/>
          </a:stretch>
        </p:blipFill>
        <p:spPr>
          <a:xfrm>
            <a:off x="6218063" y="913512"/>
            <a:ext cx="5464013" cy="4099915"/>
          </a:xfrm>
          <a:prstGeom prst="rect">
            <a:avLst/>
          </a:prstGeom>
        </p:spPr>
      </p:pic>
      <p:sp>
        <p:nvSpPr>
          <p:cNvPr id="17" name="TextBox 16">
            <a:extLst>
              <a:ext uri="{FF2B5EF4-FFF2-40B4-BE49-F238E27FC236}">
                <a16:creationId xmlns:a16="http://schemas.microsoft.com/office/drawing/2014/main" id="{697A861C-1754-FCCC-0E46-076A14544E44}"/>
              </a:ext>
            </a:extLst>
          </p:cNvPr>
          <p:cNvSpPr txBox="1"/>
          <p:nvPr/>
        </p:nvSpPr>
        <p:spPr>
          <a:xfrm>
            <a:off x="754899" y="5160155"/>
            <a:ext cx="9847259" cy="1200329"/>
          </a:xfrm>
          <a:prstGeom prst="rect">
            <a:avLst/>
          </a:prstGeom>
          <a:noFill/>
        </p:spPr>
        <p:txBody>
          <a:bodyPr wrap="square">
            <a:spAutoFit/>
          </a:bodyPr>
          <a:lstStyle/>
          <a:p>
            <a:r>
              <a:rPr lang="en-US" dirty="0"/>
              <a:t>The reasoning behind the prediction involves understanding the relationship between price and profit in your specific dataset and leveraging this understanding to make predictions for new or unseen data points. Keep in mind that the quality of the prediction depends on the assumptions made during the modeling process and the representativeness of the dataset.</a:t>
            </a:r>
          </a:p>
        </p:txBody>
      </p:sp>
    </p:spTree>
    <p:extLst>
      <p:ext uri="{BB962C8B-B14F-4D97-AF65-F5344CB8AC3E}">
        <p14:creationId xmlns:p14="http://schemas.microsoft.com/office/powerpoint/2010/main" val="340892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6C6E-B6C0-C891-8EF2-628F52DB299B}"/>
              </a:ext>
            </a:extLst>
          </p:cNvPr>
          <p:cNvSpPr>
            <a:spLocks noGrp="1"/>
          </p:cNvSpPr>
          <p:nvPr>
            <p:ph type="title"/>
          </p:nvPr>
        </p:nvSpPr>
        <p:spPr>
          <a:xfrm>
            <a:off x="550862" y="549275"/>
            <a:ext cx="11091600" cy="901153"/>
          </a:xfrm>
        </p:spPr>
        <p:txBody>
          <a:bodyPr/>
          <a:lstStyle/>
          <a:p>
            <a:r>
              <a:rPr lang="en-US" sz="2000" dirty="0"/>
              <a:t>6.</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Identify at least one argument why your estimates may not be suitable for making the active prediction you made in question 1. Be sure to highlight where your line of reason breaks down if this opposing argument is correct.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8" name="Content Placeholder 7">
            <a:extLst>
              <a:ext uri="{FF2B5EF4-FFF2-40B4-BE49-F238E27FC236}">
                <a16:creationId xmlns:a16="http://schemas.microsoft.com/office/drawing/2014/main" id="{4CB376B6-0E02-9F7B-6EDA-BCACACF4151D}"/>
              </a:ext>
            </a:extLst>
          </p:cNvPr>
          <p:cNvPicPr>
            <a:picLocks noGrp="1" noChangeAspect="1"/>
          </p:cNvPicPr>
          <p:nvPr>
            <p:ph idx="1"/>
          </p:nvPr>
        </p:nvPicPr>
        <p:blipFill>
          <a:blip r:embed="rId2"/>
          <a:stretch>
            <a:fillRect/>
          </a:stretch>
        </p:blipFill>
        <p:spPr>
          <a:xfrm>
            <a:off x="189186" y="1548417"/>
            <a:ext cx="5007128" cy="5186906"/>
          </a:xfrm>
        </p:spPr>
      </p:pic>
      <p:sp>
        <p:nvSpPr>
          <p:cNvPr id="6" name="Slide Number Placeholder 5">
            <a:extLst>
              <a:ext uri="{FF2B5EF4-FFF2-40B4-BE49-F238E27FC236}">
                <a16:creationId xmlns:a16="http://schemas.microsoft.com/office/drawing/2014/main" id="{A37196D5-BA82-D205-2E10-7825D2264EA3}"/>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10" name="TextBox 9">
            <a:extLst>
              <a:ext uri="{FF2B5EF4-FFF2-40B4-BE49-F238E27FC236}">
                <a16:creationId xmlns:a16="http://schemas.microsoft.com/office/drawing/2014/main" id="{9ED34A1F-1161-2C9A-29B2-B95E7C2EC1E2}"/>
              </a:ext>
            </a:extLst>
          </p:cNvPr>
          <p:cNvSpPr txBox="1"/>
          <p:nvPr/>
        </p:nvSpPr>
        <p:spPr>
          <a:xfrm>
            <a:off x="5553141" y="4739065"/>
            <a:ext cx="6449673" cy="1569660"/>
          </a:xfrm>
          <a:prstGeom prst="rect">
            <a:avLst/>
          </a:prstGeom>
          <a:noFill/>
        </p:spPr>
        <p:txBody>
          <a:bodyPr wrap="square">
            <a:spAutoFit/>
          </a:bodyPr>
          <a:lstStyle/>
          <a:p>
            <a:r>
              <a:rPr lang="en-US" sz="1600" b="0" i="0" dirty="0">
                <a:solidFill>
                  <a:schemeClr val="bg2">
                    <a:lumMod val="10000"/>
                    <a:lumOff val="90000"/>
                  </a:schemeClr>
                </a:solidFill>
                <a:effectLst/>
                <a:latin typeface="Söhne"/>
              </a:rPr>
              <a:t>In summary, if the relationship between price and profit deviates significantly from linearity, or if there are other complex patterns and interactions not accounted for by the linear regression model, the estimates may not be suitable for making accurate predictions. It's essential to consider alternative modeling approaches or conduct further analysis to address these potential limitations.</a:t>
            </a:r>
            <a:endParaRPr lang="en-US" sz="1600" dirty="0">
              <a:solidFill>
                <a:schemeClr val="bg2">
                  <a:lumMod val="10000"/>
                  <a:lumOff val="90000"/>
                </a:schemeClr>
              </a:solidFill>
            </a:endParaRPr>
          </a:p>
        </p:txBody>
      </p:sp>
    </p:spTree>
    <p:extLst>
      <p:ext uri="{BB962C8B-B14F-4D97-AF65-F5344CB8AC3E}">
        <p14:creationId xmlns:p14="http://schemas.microsoft.com/office/powerpoint/2010/main" val="148515985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{DA14DA41-324B-4CA8-BC1D-96421B201981}tf33713516_win32</Template>
  <TotalTime>125</TotalTime>
  <Words>968</Words>
  <Application>Microsoft Office PowerPoint</Application>
  <PresentationFormat>Widescreen</PresentationFormat>
  <Paragraphs>57</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Söhne</vt:lpstr>
      <vt:lpstr>Times New Roman</vt:lpstr>
      <vt:lpstr>Walbaum Display</vt:lpstr>
      <vt:lpstr>3DFloatVTI</vt:lpstr>
      <vt:lpstr>Project    </vt:lpstr>
      <vt:lpstr>PowerPoint Presentation</vt:lpstr>
      <vt:lpstr>2. Detail the data-generating process you assumed to arrive at your results. Explain how you chose features of the determining function, e.g. its functional form and the variables in it. </vt:lpstr>
      <vt:lpstr>PowerPoint Presentation</vt:lpstr>
      <vt:lpstr>3. Explain the estimation method you used to arrive at your estimates for the data-generating process </vt:lpstr>
      <vt:lpstr>3. Explain the estimation method you used to arrive at your estimates for the data-generating process </vt:lpstr>
      <vt:lpstr>4. Fater applying your estimation method, explain: What do the point estimates mean? What do the p-values mean? What do the upper and lower bound for the 95% confidence intervals mean? </vt:lpstr>
      <vt:lpstr>5. Detail the line of reasoning necessary to make your prediction in Question 1. </vt:lpstr>
      <vt:lpstr>6. Identify at least one argument why your estimates may not be suitable for making the active prediction you made in question 1. Be sure to highlight where your line of reason breaks down if this opposing argument is correct.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Bui</dc:creator>
  <cp:lastModifiedBy>Bui Tuyen</cp:lastModifiedBy>
  <cp:revision>26</cp:revision>
  <dcterms:created xsi:type="dcterms:W3CDTF">2023-05-11T02:34:31Z</dcterms:created>
  <dcterms:modified xsi:type="dcterms:W3CDTF">2023-11-28T03:17:03Z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