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25698" t="19057" r="5834" b="26090"/>
          <a:stretch>
            <a:fillRect/>
          </a:stretch>
        </p:blipFill>
        <p:spPr>
          <a:xfrm>
            <a:off x="-84861" y="-123847"/>
            <a:ext cx="24553721" cy="1396369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FiveSi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FiveSins</a:t>
            </a:r>
          </a:p>
        </p:txBody>
      </p:sp>
      <p:sp>
        <p:nvSpPr>
          <p:cNvPr id="153" name="Group: AhaClub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Group: AhaClub</a:t>
            </a:r>
          </a:p>
        </p:txBody>
      </p:sp>
      <p:pic>
        <p:nvPicPr>
          <p:cNvPr id="154" name="1R-GREED.png" descr="1R-GRE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02401" y="9392080"/>
            <a:ext cx="381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1R-ENVY.png" descr="1R-ENV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56450" y="8730755"/>
            <a:ext cx="508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1R-LUST.png" descr="1R-LUS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565535" y="9868330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1R-WRATH.png" descr="1R-WRATH.png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2331456" y="10344580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2G-ENVY.png" descr="2G-ENVY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05057" y="137282"/>
            <a:ext cx="508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2G-GREED.png" descr="2G-GREED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49791" y="772282"/>
            <a:ext cx="381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2G-LUST.png" descr="2G-LUST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23903" y="1248532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2G-WRATH.png" descr="2G-WRATH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1150" y="1724782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HUMAN.png" descr="HUMAN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476825" y="4533900"/>
            <a:ext cx="4648201" cy="464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团队分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团队分工</a:t>
            </a:r>
          </a:p>
        </p:txBody>
      </p:sp>
      <p:sp>
        <p:nvSpPr>
          <p:cNvPr id="211" name="AhaClub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AhaClub</a:t>
            </a:r>
          </a:p>
        </p:txBody>
      </p:sp>
      <p:sp>
        <p:nvSpPr>
          <p:cNvPr id="212" name="Ziqiang Huang：合约开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Ziqiang Huang：合约开发</a:t>
            </a:r>
          </a:p>
          <a:p>
            <a:pPr/>
            <a:r>
              <a:t>Wenhao Deng：游戏开发、前端</a:t>
            </a:r>
          </a:p>
          <a:p>
            <a:pPr/>
            <a:r>
              <a:t>Rui Shang：交互和体验、世界观设计</a:t>
            </a:r>
          </a:p>
          <a:p>
            <a:pPr/>
            <a:r>
              <a:t>Xin Ma：产品和经济模型设计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后续规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后续规划</a:t>
            </a:r>
          </a:p>
        </p:txBody>
      </p:sp>
      <p:sp>
        <p:nvSpPr>
          <p:cNvPr id="215" name="链路补充和世界观丰富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链路补充和世界观丰富</a:t>
            </a:r>
          </a:p>
        </p:txBody>
      </p:sp>
      <p:sp>
        <p:nvSpPr>
          <p:cNvPr id="216" name="Mint NF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Mint NFT</a:t>
            </a:r>
          </a:p>
          <a:p>
            <a:pPr/>
            <a:r>
              <a:t>空投SIN和NFT</a:t>
            </a:r>
          </a:p>
          <a:p>
            <a:pPr/>
            <a:r>
              <a:t>从FiveSins到FiveSins vs FiveGood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项目简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项目简介</a:t>
            </a:r>
          </a:p>
        </p:txBody>
      </p:sp>
      <p:sp>
        <p:nvSpPr>
          <p:cNvPr id="165" name="掉落合成的PVP链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掉落合成的PVP链游</a:t>
            </a:r>
          </a:p>
        </p:txBody>
      </p:sp>
      <p:sp>
        <p:nvSpPr>
          <p:cNvPr id="166" name="FiveSins是一个收集卡牌参与对决的PVP游戏。玩家通过收集NFT卡牌，参与对局时自动分为两方阵营，卡牌掉落合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FiveSins是一个收集卡牌参与对决的PVP游戏。玩家通过收集NFT卡牌，参与对局时自动分为两方阵营，卡牌掉落合成</a:t>
            </a:r>
          </a:p>
          <a:p>
            <a:pPr/>
            <a:r>
              <a:t>秉持Play to earn的原则，每一次对局的胜利方会获得收益，若成功合成人类，则会获取超额收益</a:t>
            </a:r>
          </a:p>
          <a:p>
            <a:pPr/>
            <a:r>
              <a:t>基于元素升级合成人类的世界观，项目希望借此引发人们对人性底层的思考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世界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世界观</a:t>
            </a:r>
          </a:p>
        </p:txBody>
      </p:sp>
      <p:sp>
        <p:nvSpPr>
          <p:cNvPr id="169" name="五宗罪，构成了人类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五宗罪，构成了人类</a:t>
            </a:r>
          </a:p>
        </p:txBody>
      </p:sp>
      <p:sp>
        <p:nvSpPr>
          <p:cNvPr id="170" name="色欲、贪婪、暴怒、嫉妒的影子，每一个人的身上，或多或少、或隐或显。游戏的目标是为了合成人类，希望人们也可以反向剥离禁锢人格的原罪。正视人性中的劣根性，我们才可能回归自由的状态，真正获得现世的幸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色欲、贪婪、暴怒、嫉妒的影子，每一个人的身上，或多或少、或隐或显。游戏的目标是为了合成人类，希望人们也可以反向剥离禁锢人格的原罪。正视人性中的劣根性，我们才可能回归自由的状态，真正获得现世的幸福</a:t>
            </a:r>
          </a:p>
          <a:p>
            <a:pPr/>
            <a:r>
              <a:t>玩家可以购买NFT，满足要求即可作为一方阵营出战，每两个小罪，若碰撞到一起，会合成更大的罪，经过4次合成升级，最终会合成人类，则游戏结束</a:t>
            </a:r>
          </a:p>
          <a:p>
            <a:pPr/>
            <a:r>
              <a:t>玩家在游戏中除了促使本方合成，也可以通过控制掉落位置，去干扰、阻止对方合成，这本身也是一种人性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NFT设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NFT设定</a:t>
            </a:r>
          </a:p>
        </p:txBody>
      </p:sp>
      <p:sp>
        <p:nvSpPr>
          <p:cNvPr id="173" name="玩家可购买前2个NF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玩家可购买前2个NFT</a:t>
            </a:r>
          </a:p>
        </p:txBody>
      </p:sp>
      <p:pic>
        <p:nvPicPr>
          <p:cNvPr id="174" name="2G-ENVY.png" descr="2G-ENV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9701" y="2839231"/>
            <a:ext cx="508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2G-GREED.png" descr="2G-GRE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4976" y="3474231"/>
            <a:ext cx="381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2G-LUST.png" descr="2G-LUS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2751" y="3950481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2G-WRATH.png" descr="2G-WRATH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026" y="4426731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R-GREED.png" descr="1R-GREED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4976" y="9303688"/>
            <a:ext cx="381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1R-ENVY.png" descr="1R-ENVY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289701" y="8668688"/>
            <a:ext cx="508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1R-LUST.png" descr="1R-LUST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92751" y="9779938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1R-WRATH.png" descr="1R-WRATH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23026" y="102561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HUMAN.png" descr="HUMA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424321" y="3527502"/>
            <a:ext cx="9276438" cy="9276437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熊…"/>
          <p:cNvSpPr txBox="1"/>
          <p:nvPr/>
        </p:nvSpPr>
        <p:spPr>
          <a:xfrm>
            <a:off x="19417" y="7792309"/>
            <a:ext cx="281711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熊</a:t>
            </a:r>
          </a:p>
          <a:p>
            <a:pPr>
              <a:defRPr sz="3000"/>
            </a:pPr>
            <a:r>
              <a:t>罪1: Wrath/愤怒</a:t>
            </a:r>
          </a:p>
        </p:txBody>
      </p:sp>
      <p:sp>
        <p:nvSpPr>
          <p:cNvPr id="184" name="羊…"/>
          <p:cNvSpPr txBox="1"/>
          <p:nvPr/>
        </p:nvSpPr>
        <p:spPr>
          <a:xfrm>
            <a:off x="3050485" y="7792309"/>
            <a:ext cx="25420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羊</a:t>
            </a:r>
          </a:p>
          <a:p>
            <a:pPr>
              <a:defRPr sz="3000"/>
            </a:pPr>
            <a:r>
              <a:t>罪2: Lust/淫欲</a:t>
            </a:r>
          </a:p>
        </p:txBody>
      </p:sp>
      <p:sp>
        <p:nvSpPr>
          <p:cNvPr id="185" name="狼…"/>
          <p:cNvSpPr txBox="1"/>
          <p:nvPr/>
        </p:nvSpPr>
        <p:spPr>
          <a:xfrm>
            <a:off x="6593893" y="7792309"/>
            <a:ext cx="28521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狼</a:t>
            </a:r>
          </a:p>
          <a:p>
            <a:pPr>
              <a:defRPr sz="3000"/>
            </a:pPr>
            <a:r>
              <a:t>罪3: Greed/贪婪</a:t>
            </a:r>
          </a:p>
        </p:txBody>
      </p:sp>
      <p:sp>
        <p:nvSpPr>
          <p:cNvPr id="186" name="蛇…"/>
          <p:cNvSpPr txBox="1"/>
          <p:nvPr/>
        </p:nvSpPr>
        <p:spPr>
          <a:xfrm>
            <a:off x="11460006" y="7792309"/>
            <a:ext cx="27393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蛇</a:t>
            </a:r>
          </a:p>
          <a:p>
            <a:pPr>
              <a:defRPr sz="3000"/>
            </a:pPr>
            <a:r>
              <a:t>罪4: Envy/嫉妒 </a:t>
            </a:r>
          </a:p>
        </p:txBody>
      </p:sp>
      <p:sp>
        <p:nvSpPr>
          <p:cNvPr id="187" name="人/Human"/>
          <p:cNvSpPr txBox="1"/>
          <p:nvPr/>
        </p:nvSpPr>
        <p:spPr>
          <a:xfrm>
            <a:off x="19310903" y="12523494"/>
            <a:ext cx="15032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人/Human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玩法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玩法介绍</a:t>
            </a:r>
          </a:p>
        </p:txBody>
      </p:sp>
      <p:sp>
        <p:nvSpPr>
          <p:cNvPr id="190" name="从小罪合成大罪，最终合成人类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从小罪合成大罪，最终合成人类</a:t>
            </a:r>
          </a:p>
        </p:txBody>
      </p:sp>
      <p:sp>
        <p:nvSpPr>
          <p:cNvPr id="191" name="玩家从交易市场购买30个NFT（且罪1数量大于20），则获得对局资格…"/>
          <p:cNvSpPr txBox="1"/>
          <p:nvPr>
            <p:ph type="body" sz="half" idx="1"/>
          </p:nvPr>
        </p:nvSpPr>
        <p:spPr>
          <a:xfrm>
            <a:off x="1206500" y="4248504"/>
            <a:ext cx="14653407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玩家从交易市场购买30个NFT（且罪1数量大于20），则获得对局资格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匹配对手，随机分配红、绿两方阵营，其NFT也自动变为该颜色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红、绿两方轮流掉落NFT，玩家可控制掉落的初始位置，掉落后按照物理定律落到相应位置，若碰撞到相同的罪（且同色），则会合成下一阶的罪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先合成人类的一方获得胜利；若30张牌掉落完后仍未合成人类，则积分多者获胜</a:t>
            </a:r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0543" y="477372"/>
            <a:ext cx="7688570" cy="12761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3958" y="3300482"/>
            <a:ext cx="15984464" cy="1056824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产品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产品介绍</a:t>
            </a:r>
          </a:p>
        </p:txBody>
      </p:sp>
      <p:sp>
        <p:nvSpPr>
          <p:cNvPr id="196" name="交易市场、项目介绍、我的资产、游戏对局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交易市场、项目介绍、我的资产、游戏对局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经济模型-S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经济模型-SIN</a:t>
            </a:r>
          </a:p>
        </p:txBody>
      </p:sp>
      <p:sp>
        <p:nvSpPr>
          <p:cNvPr id="199" name="NFT价格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NFT价格</a:t>
            </a:r>
          </a:p>
        </p:txBody>
      </p:sp>
      <p:sp>
        <p:nvSpPr>
          <p:cNvPr id="200" name="罪1、罪2，每个NFT供应数量为2000个，编号为1-20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罪1、罪2，每个NFT供应数量为2000个，编号为1-2000</a:t>
            </a:r>
          </a:p>
          <a:p>
            <a:pPr/>
            <a:r>
              <a:t>罪1价格：2 SIN</a:t>
            </a:r>
          </a:p>
          <a:p>
            <a:pPr/>
            <a:r>
              <a:t>罪2价格：5 SIN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经济模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经济模型</a:t>
            </a:r>
          </a:p>
        </p:txBody>
      </p:sp>
      <p:sp>
        <p:nvSpPr>
          <p:cNvPr id="203" name="游戏结算1: 一方合成了人类，获得150 SI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游戏结算1: 一方合成了人类，获得150 SIN</a:t>
            </a:r>
          </a:p>
        </p:txBody>
      </p:sp>
      <p:sp>
        <p:nvSpPr>
          <p:cNvPr id="204" name="胜者：收益150，成本区间为（60，90），净收益区间为（60，90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胜者：收益150，成本区间为（60，90），净收益区间为（60，90）</a:t>
            </a:r>
          </a:p>
          <a:p>
            <a:pPr/>
            <a:r>
              <a:t>败者：收益为0，成本区间为（60，90），净收益区间为（-90，-60）</a:t>
            </a:r>
          </a:p>
          <a:p>
            <a:pPr/>
            <a:r>
              <a:t>每局结束对代币池的影响为（-30，30）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经济模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经济模型</a:t>
            </a:r>
          </a:p>
        </p:txBody>
      </p:sp>
      <p:sp>
        <p:nvSpPr>
          <p:cNvPr id="207" name="游戏结算2: 均未合成人类，积分多者胜利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游戏结算2: 均未合成人类，积分多者胜利</a:t>
            </a:r>
          </a:p>
        </p:txBody>
      </p:sp>
      <p:sp>
        <p:nvSpPr>
          <p:cNvPr id="208" name="胜者利益最大情况：…"/>
          <p:cNvSpPr txBox="1"/>
          <p:nvPr>
            <p:ph type="body" idx="1"/>
          </p:nvPr>
        </p:nvSpPr>
        <p:spPr>
          <a:xfrm>
            <a:off x="1206500" y="4040411"/>
            <a:ext cx="21971000" cy="9062548"/>
          </a:xfrm>
          <a:prstGeom prst="rect">
            <a:avLst/>
          </a:prstGeom>
        </p:spPr>
        <p:txBody>
          <a:bodyPr/>
          <a:lstStyle/>
          <a:p>
            <a:pPr marL="420623" indent="-420623" defTabSz="1682453">
              <a:spcBef>
                <a:spcPts val="3100"/>
              </a:spcBef>
              <a:defRPr sz="3312"/>
            </a:pPr>
            <a:r>
              <a:t>胜者利益最大情况：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最高分：最富组合，用完所有牌，但没有合成人类，则结果为5个罪4=150分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最低分：最穷组合，用完所有牌，没有任何合成，则结果为30个罪1=30分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胜者/（胜者+败者）=150/180=83%，胜者收益为83% * 150 = 125 SIN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成本区间（60，90），净收益区间为（35，65）</a:t>
            </a:r>
          </a:p>
          <a:p>
            <a:pPr marL="420623" indent="-420623" defTabSz="1682453">
              <a:spcBef>
                <a:spcPts val="3100"/>
              </a:spcBef>
              <a:defRPr sz="3312"/>
            </a:pPr>
            <a:r>
              <a:t>胜者利益最小情况：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1/2=50%，胜者收益为50% *150 = 75 SIN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成本区间（60，90），净收益区间为（-15，15）</a:t>
            </a:r>
          </a:p>
          <a:p>
            <a:pPr marL="420623" indent="-420623" defTabSz="1682453">
              <a:spcBef>
                <a:spcPts val="3100"/>
              </a:spcBef>
              <a:defRPr sz="3312"/>
            </a:pPr>
            <a:r>
              <a:t>败者：收益为0，成本区间为（60，90），净收益区间为（-90，-60）</a:t>
            </a:r>
          </a:p>
          <a:p>
            <a:pPr marL="420623" indent="-420623" defTabSz="1682453">
              <a:spcBef>
                <a:spcPts val="3100"/>
              </a:spcBef>
              <a:defRPr sz="3312"/>
            </a:pPr>
            <a:r>
              <a:t>每局结束对代币池的影响为（-105，5）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