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6" r:id="rId2"/>
    <p:sldId id="259" r:id="rId3"/>
    <p:sldId id="260" r:id="rId4"/>
    <p:sldId id="26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55"/>
    <p:restoredTop sz="86871"/>
  </p:normalViewPr>
  <p:slideViewPr>
    <p:cSldViewPr snapToGrid="0">
      <p:cViewPr varScale="1">
        <p:scale>
          <a:sx n="110" d="100"/>
          <a:sy n="110" d="100"/>
        </p:scale>
        <p:origin x="376" y="184"/>
      </p:cViewPr>
      <p:guideLst/>
    </p:cSldViewPr>
  </p:slid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9DF887-BC2F-4C4E-9C6D-C45FB4404AC5}" type="datetimeFigureOut">
              <a:rPr lang="en-US" smtClean="0"/>
              <a:t>6/17/24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D3355F-4B3D-E04B-84FB-C70019403E8B}" type="slidenum">
              <a:rPr lang="en-US" smtClean="0"/>
              <a:t>‹#›</a:t>
            </a:fld>
            <a:endParaRPr lang="en-US"/>
          </a:p>
        </p:txBody>
      </p:sp>
    </p:spTree>
    <p:extLst>
      <p:ext uri="{BB962C8B-B14F-4D97-AF65-F5344CB8AC3E}">
        <p14:creationId xmlns:p14="http://schemas.microsoft.com/office/powerpoint/2010/main" val="1640681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This is the </a:t>
            </a:r>
            <a:r>
              <a:rPr lang="en-US" dirty="0" err="1"/>
              <a:t>Polyhedra</a:t>
            </a:r>
            <a:r>
              <a:rPr lang="en-US" dirty="0"/>
              <a:t> team.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today’s session, we continue to discuss formal definition of zero-knowledge proofs. </a:t>
            </a:r>
          </a:p>
          <a:p>
            <a:r>
              <a:rPr lang="en-US" dirty="0"/>
              <a:t>Some of our materials refer to </a:t>
            </a:r>
            <a:r>
              <a:rPr lang="en-US" dirty="0" err="1"/>
              <a:t>zk</a:t>
            </a:r>
            <a:r>
              <a:rPr lang="en-US" dirty="0"/>
              <a:t>-learning, an online MOOC for zero-knowledge proofs. </a:t>
            </a:r>
          </a:p>
          <a:p>
            <a:r>
              <a:rPr lang="en-US" dirty="0"/>
              <a:t>Let's get started.</a:t>
            </a:r>
          </a:p>
        </p:txBody>
      </p:sp>
      <p:sp>
        <p:nvSpPr>
          <p:cNvPr id="4" name="Slide Number Placeholder 3"/>
          <p:cNvSpPr>
            <a:spLocks noGrp="1"/>
          </p:cNvSpPr>
          <p:nvPr>
            <p:ph type="sldNum" sz="quarter" idx="5"/>
          </p:nvPr>
        </p:nvSpPr>
        <p:spPr/>
        <p:txBody>
          <a:bodyPr/>
          <a:lstStyle/>
          <a:p>
            <a:fld id="{2DD3355F-4B3D-E04B-84FB-C70019403E8B}" type="slidenum">
              <a:rPr lang="en-US" smtClean="0"/>
              <a:t>1</a:t>
            </a:fld>
            <a:endParaRPr lang="en-US"/>
          </a:p>
        </p:txBody>
      </p:sp>
    </p:spTree>
    <p:extLst>
      <p:ext uri="{BB962C8B-B14F-4D97-AF65-F5344CB8AC3E}">
        <p14:creationId xmlns:p14="http://schemas.microsoft.com/office/powerpoint/2010/main" val="4119025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previous session, we introduced some fundamental properties of proof systems, such as completeness and soundness. </a:t>
            </a:r>
          </a:p>
          <a:p>
            <a:endParaRPr lang="en-US" dirty="0"/>
          </a:p>
          <a:p>
            <a:r>
              <a:rPr lang="en-US" dirty="0"/>
              <a:t>Today, we will continue our exploration by delving into more advanced properties. </a:t>
            </a:r>
          </a:p>
          <a:p>
            <a:endParaRPr lang="en-US" dirty="0"/>
          </a:p>
          <a:p>
            <a:r>
              <a:rPr lang="en-US" dirty="0"/>
              <a:t>These advanced properties, including zero-knowledge and knowledge soundness, build upon the basics and provide a deeper understanding of the intricacies involved in proof systems. </a:t>
            </a:r>
          </a:p>
          <a:p>
            <a:endParaRPr lang="en-US" dirty="0"/>
          </a:p>
          <a:p>
            <a:r>
              <a:rPr lang="en-US" dirty="0"/>
              <a:t>By examining these properties, we will gain a comprehensive view of how proof systems ensure both the validity and confidentiality of the information being verified. </a:t>
            </a:r>
          </a:p>
        </p:txBody>
      </p:sp>
      <p:sp>
        <p:nvSpPr>
          <p:cNvPr id="4" name="Slide Number Placeholder 3"/>
          <p:cNvSpPr>
            <a:spLocks noGrp="1"/>
          </p:cNvSpPr>
          <p:nvPr>
            <p:ph type="sldNum" sz="quarter" idx="5"/>
          </p:nvPr>
        </p:nvSpPr>
        <p:spPr/>
        <p:txBody>
          <a:bodyPr/>
          <a:lstStyle/>
          <a:p>
            <a:fld id="{2DD3355F-4B3D-E04B-84FB-C70019403E8B}" type="slidenum">
              <a:rPr lang="en-US" smtClean="0"/>
              <a:t>2</a:t>
            </a:fld>
            <a:endParaRPr lang="en-US"/>
          </a:p>
        </p:txBody>
      </p:sp>
    </p:spTree>
    <p:extLst>
      <p:ext uri="{BB962C8B-B14F-4D97-AF65-F5344CB8AC3E}">
        <p14:creationId xmlns:p14="http://schemas.microsoft.com/office/powerpoint/2010/main" val="4239535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concept of knowledge soundness. </a:t>
            </a:r>
          </a:p>
          <a:p>
            <a:endParaRPr lang="en-US" dirty="0"/>
          </a:p>
          <a:p>
            <a:r>
              <a:rPr lang="en-US" dirty="0"/>
              <a:t>To capture the essence of "knowledge," we first refine our definition of the claim. </a:t>
            </a:r>
          </a:p>
          <a:p>
            <a:endParaRPr lang="en-US" dirty="0"/>
          </a:p>
          <a:p>
            <a:r>
              <a:rPr lang="en-US" dirty="0"/>
              <a:t>Now, the language of the claim consists of a pair (</a:t>
            </a:r>
            <a:r>
              <a:rPr lang="en-US" dirty="0" err="1"/>
              <a:t>x,w</a:t>
            </a:r>
            <a:r>
              <a:rPr lang="en-US" dirty="0"/>
              <a:t>), where x is known to both the Prover and the Verifier, and w is known only to the Prover. </a:t>
            </a:r>
          </a:p>
          <a:p>
            <a:endParaRPr lang="en-US" dirty="0"/>
          </a:p>
          <a:p>
            <a:r>
              <a:rPr lang="en-US" dirty="0"/>
              <a:t>We say that an x is in this language if and only if there exists a w such that (</a:t>
            </a:r>
            <a:r>
              <a:rPr lang="en-US" dirty="0" err="1"/>
              <a:t>x,w</a:t>
            </a:r>
            <a:r>
              <a:rPr lang="en-US" dirty="0"/>
              <a:t>) forms a valid pair. Therefore, w represents the knowledge that the Prover possesses. We want the proof not only to show that x is in the language but also to demonstrate that the Prover truly knows this w.</a:t>
            </a:r>
          </a:p>
          <a:p>
            <a:endParaRPr lang="en-US" dirty="0"/>
          </a:p>
          <a:p>
            <a:endParaRPr lang="en-US" dirty="0"/>
          </a:p>
          <a:p>
            <a:r>
              <a:rPr lang="en-US" dirty="0"/>
              <a:t>To formalize this, we define knowledge soundness, also known as a proof-of-knowledge. This definition states that there exists an extractor algorithm E which, through interaction with the Prover, can extract w. </a:t>
            </a:r>
          </a:p>
          <a:p>
            <a:endParaRPr lang="en-US" dirty="0"/>
          </a:p>
          <a:p>
            <a:r>
              <a:rPr lang="en-US" dirty="0"/>
              <a:t>Here, the Prover interacts with the extractor as an oracle, meaning that the extractor can repeatedly engage with the Prover and rewind to previous points in time, maintaining the same randomness but asking different questions. </a:t>
            </a:r>
          </a:p>
          <a:p>
            <a:r>
              <a:rPr lang="en-US" dirty="0"/>
              <a:t>This technique, called "rewinding technique" ensures that the extractor can reliably extract the knowledge w from the Prover.</a:t>
            </a:r>
          </a:p>
          <a:p>
            <a:endParaRPr lang="en-US" dirty="0"/>
          </a:p>
          <a:p>
            <a:endParaRPr lang="en-US" dirty="0"/>
          </a:p>
          <a:p>
            <a:r>
              <a:rPr lang="en-US" dirty="0"/>
              <a:t>In other words, the existence of such an extractor implies that the Prover is not merely guessing or bluffing. </a:t>
            </a:r>
          </a:p>
          <a:p>
            <a:r>
              <a:rPr lang="en-US" dirty="0"/>
              <a:t>Instead, the Prover genuinely knows something substantial about the claim. </a:t>
            </a:r>
          </a:p>
          <a:p>
            <a:endParaRPr lang="en-US" dirty="0"/>
          </a:p>
          <a:p>
            <a:r>
              <a:rPr lang="en-US" dirty="0"/>
              <a:t>The extractor provides a concrete and reliable method to extract this knowledge from the Prover, demonstrating that the Prover's assertions are based on actual information. Knowledge Soundness ensures that the proof system is robust, as it confirms that the Prover truly possesses the knowledge necessary to validate the claim, rather than relying on chance or deception.</a:t>
            </a:r>
          </a:p>
          <a:p>
            <a:endParaRPr lang="en-US" dirty="0"/>
          </a:p>
        </p:txBody>
      </p:sp>
      <p:sp>
        <p:nvSpPr>
          <p:cNvPr id="4" name="Slide Number Placeholder 3"/>
          <p:cNvSpPr>
            <a:spLocks noGrp="1"/>
          </p:cNvSpPr>
          <p:nvPr>
            <p:ph type="sldNum" sz="quarter" idx="5"/>
          </p:nvPr>
        </p:nvSpPr>
        <p:spPr/>
        <p:txBody>
          <a:bodyPr/>
          <a:lstStyle/>
          <a:p>
            <a:fld id="{2DD3355F-4B3D-E04B-84FB-C70019403E8B}" type="slidenum">
              <a:rPr lang="en-US" smtClean="0"/>
              <a:t>3</a:t>
            </a:fld>
            <a:endParaRPr lang="en-US"/>
          </a:p>
        </p:txBody>
      </p:sp>
    </p:spTree>
    <p:extLst>
      <p:ext uri="{BB962C8B-B14F-4D97-AF65-F5344CB8AC3E}">
        <p14:creationId xmlns:p14="http://schemas.microsoft.com/office/powerpoint/2010/main" val="2130802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519D77-3A6B-DE4B-A714-BDA5C7EA14C8}" type="datetimeFigureOut">
              <a:rPr lang="en-US" smtClean="0"/>
              <a:t>6/17/24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4F574-BCC9-ED44-8E94-A6979CD9CCB4}" type="slidenum">
              <a:rPr lang="en-US" smtClean="0"/>
              <a:t>‹#›</a:t>
            </a:fld>
            <a:endParaRPr lang="en-US"/>
          </a:p>
        </p:txBody>
      </p:sp>
    </p:spTree>
    <p:extLst>
      <p:ext uri="{BB962C8B-B14F-4D97-AF65-F5344CB8AC3E}">
        <p14:creationId xmlns:p14="http://schemas.microsoft.com/office/powerpoint/2010/main" val="409025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519D77-3A6B-DE4B-A714-BDA5C7EA14C8}" type="datetimeFigureOut">
              <a:rPr lang="en-US" smtClean="0"/>
              <a:t>6/17/24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4F574-BCC9-ED44-8E94-A6979CD9CCB4}" type="slidenum">
              <a:rPr lang="en-US" smtClean="0"/>
              <a:t>‹#›</a:t>
            </a:fld>
            <a:endParaRPr lang="en-US"/>
          </a:p>
        </p:txBody>
      </p:sp>
    </p:spTree>
    <p:extLst>
      <p:ext uri="{BB962C8B-B14F-4D97-AF65-F5344CB8AC3E}">
        <p14:creationId xmlns:p14="http://schemas.microsoft.com/office/powerpoint/2010/main" val="2788190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519D77-3A6B-DE4B-A714-BDA5C7EA14C8}" type="datetimeFigureOut">
              <a:rPr lang="en-US" smtClean="0"/>
              <a:t>6/17/24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4F574-BCC9-ED44-8E94-A6979CD9CCB4}" type="slidenum">
              <a:rPr lang="en-US" smtClean="0"/>
              <a:t>‹#›</a:t>
            </a:fld>
            <a:endParaRPr lang="en-US"/>
          </a:p>
        </p:txBody>
      </p:sp>
    </p:spTree>
    <p:extLst>
      <p:ext uri="{BB962C8B-B14F-4D97-AF65-F5344CB8AC3E}">
        <p14:creationId xmlns:p14="http://schemas.microsoft.com/office/powerpoint/2010/main" val="365952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519D77-3A6B-DE4B-A714-BDA5C7EA14C8}" type="datetimeFigureOut">
              <a:rPr lang="en-US" smtClean="0"/>
              <a:t>6/17/24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4F574-BCC9-ED44-8E94-A6979CD9CCB4}" type="slidenum">
              <a:rPr lang="en-US" smtClean="0"/>
              <a:t>‹#›</a:t>
            </a:fld>
            <a:endParaRPr lang="en-US"/>
          </a:p>
        </p:txBody>
      </p:sp>
    </p:spTree>
    <p:extLst>
      <p:ext uri="{BB962C8B-B14F-4D97-AF65-F5344CB8AC3E}">
        <p14:creationId xmlns:p14="http://schemas.microsoft.com/office/powerpoint/2010/main" val="2522617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519D77-3A6B-DE4B-A714-BDA5C7EA14C8}" type="datetimeFigureOut">
              <a:rPr lang="en-US" smtClean="0"/>
              <a:t>6/17/24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4F574-BCC9-ED44-8E94-A6979CD9CCB4}" type="slidenum">
              <a:rPr lang="en-US" smtClean="0"/>
              <a:t>‹#›</a:t>
            </a:fld>
            <a:endParaRPr lang="en-US"/>
          </a:p>
        </p:txBody>
      </p:sp>
    </p:spTree>
    <p:extLst>
      <p:ext uri="{BB962C8B-B14F-4D97-AF65-F5344CB8AC3E}">
        <p14:creationId xmlns:p14="http://schemas.microsoft.com/office/powerpoint/2010/main" val="901493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519D77-3A6B-DE4B-A714-BDA5C7EA14C8}" type="datetimeFigureOut">
              <a:rPr lang="en-US" smtClean="0"/>
              <a:t>6/17/24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4F574-BCC9-ED44-8E94-A6979CD9CCB4}" type="slidenum">
              <a:rPr lang="en-US" smtClean="0"/>
              <a:t>‹#›</a:t>
            </a:fld>
            <a:endParaRPr lang="en-US"/>
          </a:p>
        </p:txBody>
      </p:sp>
    </p:spTree>
    <p:extLst>
      <p:ext uri="{BB962C8B-B14F-4D97-AF65-F5344CB8AC3E}">
        <p14:creationId xmlns:p14="http://schemas.microsoft.com/office/powerpoint/2010/main" val="511289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519D77-3A6B-DE4B-A714-BDA5C7EA14C8}" type="datetimeFigureOut">
              <a:rPr lang="en-US" smtClean="0"/>
              <a:t>6/17/24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24F574-BCC9-ED44-8E94-A6979CD9CCB4}" type="slidenum">
              <a:rPr lang="en-US" smtClean="0"/>
              <a:t>‹#›</a:t>
            </a:fld>
            <a:endParaRPr lang="en-US"/>
          </a:p>
        </p:txBody>
      </p:sp>
    </p:spTree>
    <p:extLst>
      <p:ext uri="{BB962C8B-B14F-4D97-AF65-F5344CB8AC3E}">
        <p14:creationId xmlns:p14="http://schemas.microsoft.com/office/powerpoint/2010/main" val="601919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519D77-3A6B-DE4B-A714-BDA5C7EA14C8}" type="datetimeFigureOut">
              <a:rPr lang="en-US" smtClean="0"/>
              <a:t>6/17/24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24F574-BCC9-ED44-8E94-A6979CD9CCB4}" type="slidenum">
              <a:rPr lang="en-US" smtClean="0"/>
              <a:t>‹#›</a:t>
            </a:fld>
            <a:endParaRPr lang="en-US"/>
          </a:p>
        </p:txBody>
      </p:sp>
    </p:spTree>
    <p:extLst>
      <p:ext uri="{BB962C8B-B14F-4D97-AF65-F5344CB8AC3E}">
        <p14:creationId xmlns:p14="http://schemas.microsoft.com/office/powerpoint/2010/main" val="941277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519D77-3A6B-DE4B-A714-BDA5C7EA14C8}" type="datetimeFigureOut">
              <a:rPr lang="en-US" smtClean="0"/>
              <a:t>6/17/24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24F574-BCC9-ED44-8E94-A6979CD9CCB4}" type="slidenum">
              <a:rPr lang="en-US" smtClean="0"/>
              <a:t>‹#›</a:t>
            </a:fld>
            <a:endParaRPr lang="en-US"/>
          </a:p>
        </p:txBody>
      </p:sp>
    </p:spTree>
    <p:extLst>
      <p:ext uri="{BB962C8B-B14F-4D97-AF65-F5344CB8AC3E}">
        <p14:creationId xmlns:p14="http://schemas.microsoft.com/office/powerpoint/2010/main" val="333434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519D77-3A6B-DE4B-A714-BDA5C7EA14C8}" type="datetimeFigureOut">
              <a:rPr lang="en-US" smtClean="0"/>
              <a:t>6/17/24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4F574-BCC9-ED44-8E94-A6979CD9CCB4}" type="slidenum">
              <a:rPr lang="en-US" smtClean="0"/>
              <a:t>‹#›</a:t>
            </a:fld>
            <a:endParaRPr lang="en-US"/>
          </a:p>
        </p:txBody>
      </p:sp>
    </p:spTree>
    <p:extLst>
      <p:ext uri="{BB962C8B-B14F-4D97-AF65-F5344CB8AC3E}">
        <p14:creationId xmlns:p14="http://schemas.microsoft.com/office/powerpoint/2010/main" val="751646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519D77-3A6B-DE4B-A714-BDA5C7EA14C8}" type="datetimeFigureOut">
              <a:rPr lang="en-US" smtClean="0"/>
              <a:t>6/17/24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4F574-BCC9-ED44-8E94-A6979CD9CCB4}" type="slidenum">
              <a:rPr lang="en-US" smtClean="0"/>
              <a:t>‹#›</a:t>
            </a:fld>
            <a:endParaRPr lang="en-US"/>
          </a:p>
        </p:txBody>
      </p:sp>
    </p:spTree>
    <p:extLst>
      <p:ext uri="{BB962C8B-B14F-4D97-AF65-F5344CB8AC3E}">
        <p14:creationId xmlns:p14="http://schemas.microsoft.com/office/powerpoint/2010/main" val="1142121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19D77-3A6B-DE4B-A714-BDA5C7EA14C8}" type="datetimeFigureOut">
              <a:rPr lang="en-US" smtClean="0"/>
              <a:t>6/17/24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24F574-BCC9-ED44-8E94-A6979CD9CCB4}" type="slidenum">
              <a:rPr lang="en-US" smtClean="0"/>
              <a:t>‹#›</a:t>
            </a:fld>
            <a:endParaRPr lang="en-US"/>
          </a:p>
        </p:txBody>
      </p:sp>
    </p:spTree>
    <p:extLst>
      <p:ext uri="{BB962C8B-B14F-4D97-AF65-F5344CB8AC3E}">
        <p14:creationId xmlns:p14="http://schemas.microsoft.com/office/powerpoint/2010/main" val="15119148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5C9DF-1027-EC5A-0E0D-89F8D8B6A1FE}"/>
              </a:ext>
            </a:extLst>
          </p:cNvPr>
          <p:cNvSpPr>
            <a:spLocks noGrp="1"/>
          </p:cNvSpPr>
          <p:nvPr>
            <p:ph type="ctrTitle"/>
          </p:nvPr>
        </p:nvSpPr>
        <p:spPr/>
        <p:txBody>
          <a:bodyPr>
            <a:normAutofit/>
          </a:bodyPr>
          <a:lstStyle/>
          <a:p>
            <a:r>
              <a:rPr lang="en-US" altLang="zh-CN" dirty="0"/>
              <a:t>Formal Definition of </a:t>
            </a:r>
            <a:br>
              <a:rPr lang="en-US" altLang="zh-CN" dirty="0"/>
            </a:br>
            <a:r>
              <a:rPr lang="en-US" altLang="zh-CN" dirty="0"/>
              <a:t>Zero-Knowledge Proofs II</a:t>
            </a:r>
            <a:endParaRPr lang="en-US" dirty="0"/>
          </a:p>
        </p:txBody>
      </p:sp>
      <p:sp>
        <p:nvSpPr>
          <p:cNvPr id="3" name="Subtitle 2">
            <a:extLst>
              <a:ext uri="{FF2B5EF4-FFF2-40B4-BE49-F238E27FC236}">
                <a16:creationId xmlns:a16="http://schemas.microsoft.com/office/drawing/2014/main" id="{3985214F-3550-2A2A-EE8F-6A044B195D5D}"/>
              </a:ext>
            </a:extLst>
          </p:cNvPr>
          <p:cNvSpPr>
            <a:spLocks noGrp="1"/>
          </p:cNvSpPr>
          <p:nvPr>
            <p:ph type="subTitle" idx="1"/>
          </p:nvPr>
        </p:nvSpPr>
        <p:spPr/>
        <p:txBody>
          <a:bodyPr/>
          <a:lstStyle/>
          <a:p>
            <a:r>
              <a:rPr lang="en-US" dirty="0" err="1"/>
              <a:t>Polyhedra</a:t>
            </a:r>
            <a:r>
              <a:rPr lang="en-US" dirty="0"/>
              <a:t> Team</a:t>
            </a:r>
          </a:p>
        </p:txBody>
      </p:sp>
      <p:sp>
        <p:nvSpPr>
          <p:cNvPr id="5" name="TextBox 4">
            <a:extLst>
              <a:ext uri="{FF2B5EF4-FFF2-40B4-BE49-F238E27FC236}">
                <a16:creationId xmlns:a16="http://schemas.microsoft.com/office/drawing/2014/main" id="{B7A3D4B8-254D-533D-6F3D-F2BD482F0B1F}"/>
              </a:ext>
            </a:extLst>
          </p:cNvPr>
          <p:cNvSpPr txBox="1"/>
          <p:nvPr/>
        </p:nvSpPr>
        <p:spPr>
          <a:xfrm>
            <a:off x="325507" y="6325465"/>
            <a:ext cx="6097656" cy="369332"/>
          </a:xfrm>
          <a:prstGeom prst="rect">
            <a:avLst/>
          </a:prstGeom>
          <a:noFill/>
        </p:spPr>
        <p:txBody>
          <a:bodyPr wrap="square">
            <a:spAutoFit/>
          </a:bodyPr>
          <a:lstStyle/>
          <a:p>
            <a:r>
              <a:rPr lang="en-US" dirty="0"/>
              <a:t>Some slides refer to materials from </a:t>
            </a:r>
            <a:r>
              <a:rPr lang="en-US" dirty="0" err="1"/>
              <a:t>zk</a:t>
            </a:r>
            <a:r>
              <a:rPr lang="en-US" dirty="0"/>
              <a:t>-learning.</a:t>
            </a:r>
          </a:p>
        </p:txBody>
      </p:sp>
    </p:spTree>
    <p:custDataLst>
      <p:tags r:id="rId1"/>
    </p:custDataLst>
    <p:extLst>
      <p:ext uri="{BB962C8B-B14F-4D97-AF65-F5344CB8AC3E}">
        <p14:creationId xmlns:p14="http://schemas.microsoft.com/office/powerpoint/2010/main" val="1077483542"/>
      </p:ext>
    </p:extLst>
  </p:cSld>
  <p:clrMapOvr>
    <a:masterClrMapping/>
  </p:clrMapOvr>
  <mc:AlternateContent xmlns:mc="http://schemas.openxmlformats.org/markup-compatibility/2006" xmlns:p14="http://schemas.microsoft.com/office/powerpoint/2010/main">
    <mc:Choice Requires="p14">
      <p:transition spd="slow" p14:dur="2000" advTm="19140"/>
    </mc:Choice>
    <mc:Fallback xmlns="">
      <p:transition spd="slow" advTm="19140"/>
    </mc:Fallback>
  </mc:AlternateContent>
  <p:extLst>
    <p:ext uri="{E180D4A7-C9FB-4DFB-919C-405C955672EB}">
      <p14:showEvtLst xmlns:p14="http://schemas.microsoft.com/office/powerpoint/2010/main">
        <p14:playEvt time="1635" objId="4"/>
        <p14:stopEvt time="18788" objId="4"/>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1268D-AFCF-0770-179B-10FE2053666D}"/>
              </a:ext>
            </a:extLst>
          </p:cNvPr>
          <p:cNvSpPr>
            <a:spLocks noGrp="1"/>
          </p:cNvSpPr>
          <p:nvPr>
            <p:ph type="title"/>
          </p:nvPr>
        </p:nvSpPr>
        <p:spPr/>
        <p:txBody>
          <a:bodyPr/>
          <a:lstStyle/>
          <a:p>
            <a:r>
              <a:rPr lang="en-US" dirty="0"/>
              <a:t>Definition of proof systems</a:t>
            </a:r>
          </a:p>
        </p:txBody>
      </p:sp>
      <p:sp>
        <p:nvSpPr>
          <p:cNvPr id="4" name="Rounded Rectangle">
            <a:extLst>
              <a:ext uri="{FF2B5EF4-FFF2-40B4-BE49-F238E27FC236}">
                <a16:creationId xmlns:a16="http://schemas.microsoft.com/office/drawing/2014/main" id="{5C857DCE-5E1A-B83D-D673-63AA270A8E80}"/>
              </a:ext>
            </a:extLst>
          </p:cNvPr>
          <p:cNvSpPr/>
          <p:nvPr/>
        </p:nvSpPr>
        <p:spPr>
          <a:xfrm>
            <a:off x="1279632" y="2458368"/>
            <a:ext cx="2973495" cy="2151434"/>
          </a:xfrm>
          <a:prstGeom prst="roundRect">
            <a:avLst>
              <a:gd name="adj" fmla="val 7909"/>
            </a:avLst>
          </a:prstGeom>
          <a:solidFill>
            <a:srgbClr val="FFFFFF"/>
          </a:solidFill>
          <a:ln w="25400">
            <a:solidFill>
              <a:srgbClr val="000000"/>
            </a:solidFill>
            <a:miter lim="400000"/>
          </a:ln>
        </p:spPr>
        <p:txBody>
          <a:bodyPr lIns="50800" tIns="50800" rIns="50800" bIns="50800" anchor="ctr"/>
          <a:lstStyle/>
          <a:p>
            <a:pPr defTabSz="584200">
              <a:defRPr sz="6000" b="1">
                <a:latin typeface="Helvetica"/>
                <a:ea typeface="Helvetica"/>
                <a:cs typeface="Helvetica"/>
                <a:sym typeface="Helvetica"/>
              </a:defRPr>
            </a:pPr>
            <a:endParaRPr/>
          </a:p>
        </p:txBody>
      </p:sp>
      <p:sp>
        <p:nvSpPr>
          <p:cNvPr id="5" name="Rounded Rectangle">
            <a:extLst>
              <a:ext uri="{FF2B5EF4-FFF2-40B4-BE49-F238E27FC236}">
                <a16:creationId xmlns:a16="http://schemas.microsoft.com/office/drawing/2014/main" id="{236B6C9D-3CC7-7733-74E4-7195609DBA1A}"/>
              </a:ext>
            </a:extLst>
          </p:cNvPr>
          <p:cNvSpPr/>
          <p:nvPr/>
        </p:nvSpPr>
        <p:spPr>
          <a:xfrm>
            <a:off x="7729991" y="2458368"/>
            <a:ext cx="2973495" cy="2151428"/>
          </a:xfrm>
          <a:prstGeom prst="roundRect">
            <a:avLst>
              <a:gd name="adj" fmla="val 7480"/>
            </a:avLst>
          </a:prstGeom>
          <a:solidFill>
            <a:srgbClr val="FFFFFF"/>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defTabSz="584200">
              <a:defRPr sz="3000" b="1">
                <a:latin typeface="Helvetica"/>
                <a:ea typeface="Helvetica"/>
                <a:cs typeface="Helvetica"/>
                <a:sym typeface="Helvetica"/>
              </a:defRPr>
            </a:pPr>
            <a:endParaRPr/>
          </a:p>
        </p:txBody>
      </p:sp>
      <p:sp>
        <p:nvSpPr>
          <p:cNvPr id="6" name="Prover">
            <a:extLst>
              <a:ext uri="{FF2B5EF4-FFF2-40B4-BE49-F238E27FC236}">
                <a16:creationId xmlns:a16="http://schemas.microsoft.com/office/drawing/2014/main" id="{A0D89248-7F2D-55F3-EB51-2D2C62339E2A}"/>
              </a:ext>
            </a:extLst>
          </p:cNvPr>
          <p:cNvSpPr txBox="1"/>
          <p:nvPr/>
        </p:nvSpPr>
        <p:spPr>
          <a:xfrm>
            <a:off x="1877817" y="3154890"/>
            <a:ext cx="1591344" cy="85090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584200">
              <a:defRPr sz="3700">
                <a:latin typeface="Helvetica Light"/>
                <a:ea typeface="Helvetica Light"/>
                <a:cs typeface="Helvetica Light"/>
                <a:sym typeface="Helvetica Light"/>
              </a:defRPr>
            </a:pPr>
            <a:r>
              <a:rPr sz="4900" b="1" dirty="0">
                <a:solidFill>
                  <a:schemeClr val="bg1"/>
                </a:solidFill>
                <a:latin typeface="Helvetica"/>
                <a:ea typeface="Helvetica"/>
                <a:cs typeface="Helvetica"/>
                <a:sym typeface="Helvetica"/>
              </a:rPr>
              <a:t>P</a:t>
            </a:r>
            <a:r>
              <a:rPr dirty="0">
                <a:solidFill>
                  <a:schemeClr val="bg1"/>
                </a:solidFill>
              </a:rPr>
              <a:t>rover</a:t>
            </a:r>
          </a:p>
        </p:txBody>
      </p:sp>
      <p:sp>
        <p:nvSpPr>
          <p:cNvPr id="7" name="Verifier">
            <a:extLst>
              <a:ext uri="{FF2B5EF4-FFF2-40B4-BE49-F238E27FC236}">
                <a16:creationId xmlns:a16="http://schemas.microsoft.com/office/drawing/2014/main" id="{8EC38330-1899-6AD8-A889-7BD1E4D38078}"/>
              </a:ext>
            </a:extLst>
          </p:cNvPr>
          <p:cNvSpPr txBox="1"/>
          <p:nvPr/>
        </p:nvSpPr>
        <p:spPr>
          <a:xfrm>
            <a:off x="8364678" y="3154889"/>
            <a:ext cx="1704120" cy="85090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584200">
              <a:defRPr sz="3700">
                <a:latin typeface="Helvetica Light"/>
                <a:ea typeface="Helvetica Light"/>
                <a:cs typeface="Helvetica Light"/>
                <a:sym typeface="Helvetica Light"/>
              </a:defRPr>
            </a:pPr>
            <a:r>
              <a:rPr sz="4900" b="1" dirty="0">
                <a:solidFill>
                  <a:schemeClr val="bg1"/>
                </a:solidFill>
                <a:latin typeface="Helvetica"/>
                <a:ea typeface="Helvetica"/>
                <a:cs typeface="Helvetica"/>
                <a:sym typeface="Helvetica"/>
              </a:rPr>
              <a:t>V</a:t>
            </a:r>
            <a:r>
              <a:rPr dirty="0">
                <a:solidFill>
                  <a:schemeClr val="bg1"/>
                </a:solidFill>
              </a:rPr>
              <a:t>erifier</a:t>
            </a:r>
          </a:p>
        </p:txBody>
      </p:sp>
      <p:sp>
        <p:nvSpPr>
          <p:cNvPr id="8" name="Line">
            <a:extLst>
              <a:ext uri="{FF2B5EF4-FFF2-40B4-BE49-F238E27FC236}">
                <a16:creationId xmlns:a16="http://schemas.microsoft.com/office/drawing/2014/main" id="{8FFB5512-3EDB-B597-AAFD-628DE7D4668E}"/>
              </a:ext>
            </a:extLst>
          </p:cNvPr>
          <p:cNvSpPr/>
          <p:nvPr/>
        </p:nvSpPr>
        <p:spPr>
          <a:xfrm>
            <a:off x="4253127" y="3045136"/>
            <a:ext cx="3465448" cy="1"/>
          </a:xfrm>
          <a:prstGeom prst="line">
            <a:avLst/>
          </a:prstGeom>
          <a:ln w="25400">
            <a:solidFill>
              <a:schemeClr val="tx1"/>
            </a:solidFill>
            <a:miter lim="400000"/>
            <a:tailEnd type="triangle"/>
          </a:ln>
        </p:spPr>
        <p:txBody>
          <a:bodyPr lIns="50800" tIns="50800" rIns="50800" bIns="50800" anchor="ctr"/>
          <a:lstStyle/>
          <a:p>
            <a:pPr defTabSz="584200">
              <a:defRPr sz="2400">
                <a:latin typeface="Helvetica Light"/>
                <a:ea typeface="Helvetica Light"/>
                <a:cs typeface="Helvetica Light"/>
                <a:sym typeface="Helvetica Light"/>
              </a:defRPr>
            </a:pPr>
            <a:endParaRPr/>
          </a:p>
        </p:txBody>
      </p:sp>
      <p:sp>
        <p:nvSpPr>
          <p:cNvPr id="9" name="Rectangle: Rounded Corners 40">
            <a:extLst>
              <a:ext uri="{FF2B5EF4-FFF2-40B4-BE49-F238E27FC236}">
                <a16:creationId xmlns:a16="http://schemas.microsoft.com/office/drawing/2014/main" id="{5E09DD7F-5644-0E52-7F9C-FF27FC78EC38}"/>
              </a:ext>
            </a:extLst>
          </p:cNvPr>
          <p:cNvSpPr/>
          <p:nvPr/>
        </p:nvSpPr>
        <p:spPr>
          <a:xfrm>
            <a:off x="4338154" y="1597384"/>
            <a:ext cx="3342215" cy="810412"/>
          </a:xfrm>
          <a:prstGeom prst="roundRect">
            <a:avLst/>
          </a:prstGeom>
          <a:solidFill>
            <a:srgbClr val="FFC000"/>
          </a:solidFill>
          <a:ln w="38100" cap="flat" cmpd="sng" algn="ctr">
            <a:solidFill>
              <a:sysClr val="windowText" lastClr="000000"/>
            </a:solidFill>
            <a:prstDash val="solid"/>
            <a:miter lim="800000"/>
          </a:ln>
          <a:effectLst/>
        </p:spPr>
        <p:txBody>
          <a:bodyPr rtlCol="0" anchor="ctr"/>
          <a:lstStyle/>
          <a:p>
            <a:pPr algn="ctr">
              <a:defRPr sz="1800"/>
            </a:pPr>
            <a:r>
              <a:rPr lang="en-US" b="1" dirty="0">
                <a:solidFill>
                  <a:sysClr val="windowText" lastClr="000000"/>
                </a:solidFill>
                <a:latin typeface="Helvetica"/>
                <a:ea typeface="Helvetica"/>
                <a:cs typeface="Helvetica"/>
                <a:sym typeface="Helvetica"/>
              </a:rPr>
              <a:t>Claim/Theorem T</a:t>
            </a:r>
          </a:p>
        </p:txBody>
      </p:sp>
      <p:cxnSp>
        <p:nvCxnSpPr>
          <p:cNvPr id="10" name="Straight Arrow Connector 9">
            <a:extLst>
              <a:ext uri="{FF2B5EF4-FFF2-40B4-BE49-F238E27FC236}">
                <a16:creationId xmlns:a16="http://schemas.microsoft.com/office/drawing/2014/main" id="{C23049C1-621E-4BEC-A2F7-D5B4EF707A98}"/>
              </a:ext>
            </a:extLst>
          </p:cNvPr>
          <p:cNvCxnSpPr>
            <a:cxnSpLocks/>
            <a:stCxn id="9" idx="1"/>
            <a:endCxn id="4" idx="0"/>
          </p:cNvCxnSpPr>
          <p:nvPr/>
        </p:nvCxnSpPr>
        <p:spPr>
          <a:xfrm flipH="1">
            <a:off x="2766380" y="2002590"/>
            <a:ext cx="1571774" cy="455778"/>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9EFB9EBD-200D-0D90-9338-A8F4245E9A53}"/>
              </a:ext>
            </a:extLst>
          </p:cNvPr>
          <p:cNvCxnSpPr>
            <a:cxnSpLocks/>
            <a:stCxn id="9" idx="3"/>
            <a:endCxn id="5" idx="0"/>
          </p:cNvCxnSpPr>
          <p:nvPr/>
        </p:nvCxnSpPr>
        <p:spPr>
          <a:xfrm>
            <a:off x="7680369" y="2002590"/>
            <a:ext cx="1536370" cy="455778"/>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 name="Prover">
            <a:extLst>
              <a:ext uri="{FF2B5EF4-FFF2-40B4-BE49-F238E27FC236}">
                <a16:creationId xmlns:a16="http://schemas.microsoft.com/office/drawing/2014/main" id="{62F5904F-B9B3-5FAA-6D90-1EE15A618418}"/>
              </a:ext>
            </a:extLst>
          </p:cNvPr>
          <p:cNvSpPr txBox="1"/>
          <p:nvPr/>
        </p:nvSpPr>
        <p:spPr>
          <a:xfrm>
            <a:off x="5740877" y="2577040"/>
            <a:ext cx="2352126" cy="47192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defTabSz="584200">
              <a:defRPr sz="3700">
                <a:latin typeface="Helvetica Light"/>
                <a:ea typeface="Helvetica Light"/>
                <a:cs typeface="Helvetica Light"/>
                <a:sym typeface="Helvetica Light"/>
              </a:defRPr>
            </a:pPr>
            <a:r>
              <a:rPr lang="en-US" sz="2400" dirty="0">
                <a:latin typeface="Helvetica"/>
                <a:sym typeface="Helvetica"/>
              </a:rPr>
              <a:t>a</a:t>
            </a:r>
            <a:r>
              <a:rPr lang="en-US" sz="2400" baseline="-25000" dirty="0">
                <a:latin typeface="Helvetica"/>
                <a:sym typeface="Helvetica"/>
              </a:rPr>
              <a:t>1</a:t>
            </a:r>
            <a:endParaRPr sz="3600" dirty="0"/>
          </a:p>
        </p:txBody>
      </p:sp>
      <p:sp>
        <p:nvSpPr>
          <p:cNvPr id="13" name="Line">
            <a:extLst>
              <a:ext uri="{FF2B5EF4-FFF2-40B4-BE49-F238E27FC236}">
                <a16:creationId xmlns:a16="http://schemas.microsoft.com/office/drawing/2014/main" id="{08433F37-F600-23BE-A1D1-FE391196D418}"/>
              </a:ext>
            </a:extLst>
          </p:cNvPr>
          <p:cNvSpPr/>
          <p:nvPr/>
        </p:nvSpPr>
        <p:spPr>
          <a:xfrm>
            <a:off x="4253127" y="3483508"/>
            <a:ext cx="3465448" cy="1"/>
          </a:xfrm>
          <a:prstGeom prst="line">
            <a:avLst/>
          </a:prstGeom>
          <a:ln w="25400">
            <a:solidFill>
              <a:schemeClr val="tx1"/>
            </a:solidFill>
            <a:miter lim="400000"/>
            <a:headEnd type="triangle" w="med" len="med"/>
            <a:tailEnd type="none" w="med" len="med"/>
          </a:ln>
        </p:spPr>
        <p:txBody>
          <a:bodyPr lIns="50800" tIns="50800" rIns="50800" bIns="50800" anchor="ctr"/>
          <a:lstStyle/>
          <a:p>
            <a:pPr defTabSz="584200">
              <a:defRPr sz="2400">
                <a:latin typeface="Helvetica Light"/>
                <a:ea typeface="Helvetica Light"/>
                <a:cs typeface="Helvetica Light"/>
                <a:sym typeface="Helvetica Light"/>
              </a:defRPr>
            </a:pPr>
            <a:endParaRPr/>
          </a:p>
        </p:txBody>
      </p:sp>
      <p:sp>
        <p:nvSpPr>
          <p:cNvPr id="14" name="Prover">
            <a:extLst>
              <a:ext uri="{FF2B5EF4-FFF2-40B4-BE49-F238E27FC236}">
                <a16:creationId xmlns:a16="http://schemas.microsoft.com/office/drawing/2014/main" id="{30FD4579-531F-DABB-6664-8FCE151BFE31}"/>
              </a:ext>
            </a:extLst>
          </p:cNvPr>
          <p:cNvSpPr txBox="1"/>
          <p:nvPr/>
        </p:nvSpPr>
        <p:spPr>
          <a:xfrm>
            <a:off x="5740877" y="3045136"/>
            <a:ext cx="2352126" cy="47192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defTabSz="584200">
              <a:defRPr sz="3700">
                <a:latin typeface="Helvetica Light"/>
                <a:ea typeface="Helvetica Light"/>
                <a:cs typeface="Helvetica Light"/>
                <a:sym typeface="Helvetica Light"/>
              </a:defRPr>
            </a:pPr>
            <a:r>
              <a:rPr lang="en-US" sz="2400" dirty="0">
                <a:latin typeface="Helvetica"/>
                <a:sym typeface="Helvetica"/>
              </a:rPr>
              <a:t>q</a:t>
            </a:r>
            <a:r>
              <a:rPr lang="en-US" sz="2400" baseline="-25000" dirty="0">
                <a:latin typeface="Helvetica"/>
                <a:sym typeface="Helvetica"/>
              </a:rPr>
              <a:t>1</a:t>
            </a:r>
            <a:endParaRPr sz="3600" dirty="0"/>
          </a:p>
        </p:txBody>
      </p:sp>
      <p:sp>
        <p:nvSpPr>
          <p:cNvPr id="15" name="Line">
            <a:extLst>
              <a:ext uri="{FF2B5EF4-FFF2-40B4-BE49-F238E27FC236}">
                <a16:creationId xmlns:a16="http://schemas.microsoft.com/office/drawing/2014/main" id="{72F7A789-836F-6538-BEED-5FD40EF306CB}"/>
              </a:ext>
            </a:extLst>
          </p:cNvPr>
          <p:cNvSpPr/>
          <p:nvPr/>
        </p:nvSpPr>
        <p:spPr>
          <a:xfrm>
            <a:off x="4253127" y="3939287"/>
            <a:ext cx="3465448" cy="1"/>
          </a:xfrm>
          <a:prstGeom prst="line">
            <a:avLst/>
          </a:prstGeom>
          <a:ln w="25400">
            <a:solidFill>
              <a:schemeClr val="tx1"/>
            </a:solidFill>
            <a:miter lim="400000"/>
            <a:tailEnd type="triangle"/>
          </a:ln>
        </p:spPr>
        <p:txBody>
          <a:bodyPr lIns="50800" tIns="50800" rIns="50800" bIns="50800" anchor="ctr"/>
          <a:lstStyle/>
          <a:p>
            <a:pPr defTabSz="584200">
              <a:defRPr sz="2400">
                <a:latin typeface="Helvetica Light"/>
                <a:ea typeface="Helvetica Light"/>
                <a:cs typeface="Helvetica Light"/>
                <a:sym typeface="Helvetica Light"/>
              </a:defRPr>
            </a:pPr>
            <a:endParaRPr/>
          </a:p>
        </p:txBody>
      </p:sp>
      <p:sp>
        <p:nvSpPr>
          <p:cNvPr id="16" name="Prover">
            <a:extLst>
              <a:ext uri="{FF2B5EF4-FFF2-40B4-BE49-F238E27FC236}">
                <a16:creationId xmlns:a16="http://schemas.microsoft.com/office/drawing/2014/main" id="{B0C41F84-C5DF-14F2-4BB2-9B124F3DDA1F}"/>
              </a:ext>
            </a:extLst>
          </p:cNvPr>
          <p:cNvSpPr txBox="1"/>
          <p:nvPr/>
        </p:nvSpPr>
        <p:spPr>
          <a:xfrm>
            <a:off x="5740877" y="3471191"/>
            <a:ext cx="2352126" cy="47192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defTabSz="584200">
              <a:defRPr sz="3700">
                <a:latin typeface="Helvetica Light"/>
                <a:ea typeface="Helvetica Light"/>
                <a:cs typeface="Helvetica Light"/>
                <a:sym typeface="Helvetica Light"/>
              </a:defRPr>
            </a:pPr>
            <a:r>
              <a:rPr lang="en-US" sz="2400" dirty="0">
                <a:latin typeface="Helvetica"/>
                <a:sym typeface="Helvetica"/>
              </a:rPr>
              <a:t>a</a:t>
            </a:r>
            <a:r>
              <a:rPr lang="en-US" sz="2400" baseline="-25000" dirty="0">
                <a:latin typeface="Helvetica"/>
                <a:sym typeface="Helvetica"/>
              </a:rPr>
              <a:t>2</a:t>
            </a:r>
            <a:endParaRPr sz="3600" dirty="0"/>
          </a:p>
        </p:txBody>
      </p:sp>
      <p:sp>
        <p:nvSpPr>
          <p:cNvPr id="17" name="Line">
            <a:extLst>
              <a:ext uri="{FF2B5EF4-FFF2-40B4-BE49-F238E27FC236}">
                <a16:creationId xmlns:a16="http://schemas.microsoft.com/office/drawing/2014/main" id="{7E7712B8-D1F1-B6F8-7030-AE7372470B5E}"/>
              </a:ext>
            </a:extLst>
          </p:cNvPr>
          <p:cNvSpPr/>
          <p:nvPr/>
        </p:nvSpPr>
        <p:spPr>
          <a:xfrm>
            <a:off x="4253127" y="4377659"/>
            <a:ext cx="3465448" cy="1"/>
          </a:xfrm>
          <a:prstGeom prst="line">
            <a:avLst/>
          </a:prstGeom>
          <a:ln w="25400">
            <a:solidFill>
              <a:schemeClr val="tx1"/>
            </a:solidFill>
            <a:miter lim="400000"/>
            <a:headEnd type="triangle" w="med" len="med"/>
            <a:tailEnd type="none" w="med" len="med"/>
          </a:ln>
        </p:spPr>
        <p:txBody>
          <a:bodyPr lIns="50800" tIns="50800" rIns="50800" bIns="50800" anchor="ctr"/>
          <a:lstStyle/>
          <a:p>
            <a:pPr defTabSz="584200">
              <a:defRPr sz="2400">
                <a:latin typeface="Helvetica Light"/>
                <a:ea typeface="Helvetica Light"/>
                <a:cs typeface="Helvetica Light"/>
                <a:sym typeface="Helvetica Light"/>
              </a:defRPr>
            </a:pPr>
            <a:endParaRPr/>
          </a:p>
        </p:txBody>
      </p:sp>
      <p:sp>
        <p:nvSpPr>
          <p:cNvPr id="18" name="Prover">
            <a:extLst>
              <a:ext uri="{FF2B5EF4-FFF2-40B4-BE49-F238E27FC236}">
                <a16:creationId xmlns:a16="http://schemas.microsoft.com/office/drawing/2014/main" id="{D08AED9F-425F-5CC5-53B8-448E75FEBF29}"/>
              </a:ext>
            </a:extLst>
          </p:cNvPr>
          <p:cNvSpPr txBox="1"/>
          <p:nvPr/>
        </p:nvSpPr>
        <p:spPr>
          <a:xfrm>
            <a:off x="5740877" y="3939287"/>
            <a:ext cx="2352126" cy="47192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defTabSz="584200">
              <a:defRPr sz="3700">
                <a:latin typeface="Helvetica Light"/>
                <a:ea typeface="Helvetica Light"/>
                <a:cs typeface="Helvetica Light"/>
                <a:sym typeface="Helvetica Light"/>
              </a:defRPr>
            </a:pPr>
            <a:r>
              <a:rPr lang="en-US" sz="2400" dirty="0">
                <a:latin typeface="Helvetica"/>
                <a:sym typeface="Helvetica"/>
              </a:rPr>
              <a:t>q</a:t>
            </a:r>
            <a:r>
              <a:rPr lang="en-US" sz="2400" baseline="-25000" dirty="0">
                <a:latin typeface="Helvetica"/>
                <a:sym typeface="Helvetica"/>
              </a:rPr>
              <a:t>2</a:t>
            </a:r>
            <a:endParaRPr sz="3600" dirty="0"/>
          </a:p>
        </p:txBody>
      </p:sp>
      <mc:AlternateContent xmlns:mc="http://schemas.openxmlformats.org/markup-compatibility/2006" xmlns:a14="http://schemas.microsoft.com/office/drawing/2010/main">
        <mc:Choice Requires="a14">
          <p:sp>
            <p:nvSpPr>
              <p:cNvPr id="19" name="Prover">
                <a:extLst>
                  <a:ext uri="{FF2B5EF4-FFF2-40B4-BE49-F238E27FC236}">
                    <a16:creationId xmlns:a16="http://schemas.microsoft.com/office/drawing/2014/main" id="{651A1F29-1A6B-890F-D8AD-40E7A910F97C}"/>
                  </a:ext>
                </a:extLst>
              </p:cNvPr>
              <p:cNvSpPr txBox="1"/>
              <p:nvPr/>
            </p:nvSpPr>
            <p:spPr>
              <a:xfrm>
                <a:off x="471087" y="4812030"/>
                <a:ext cx="11183724" cy="1781770"/>
              </a:xfrm>
              <a:prstGeom prst="rect">
                <a:avLst/>
              </a:prstGeom>
              <a:ln w="3175">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p>
                <a:pPr defTabSz="584200">
                  <a:defRPr sz="3700">
                    <a:latin typeface="Helvetica Light"/>
                    <a:ea typeface="Helvetica Light"/>
                    <a:cs typeface="Helvetica Light"/>
                    <a:sym typeface="Helvetica Light"/>
                  </a:defRPr>
                </a:pPr>
                <a:r>
                  <a:rPr lang="en-US" altLang="zh-CN" sz="2400" b="1" u="sng" dirty="0">
                    <a:latin typeface="Helvetica"/>
                    <a:sym typeface="Helvetica"/>
                  </a:rPr>
                  <a:t>Def:</a:t>
                </a:r>
                <a:r>
                  <a:rPr lang="en-US" altLang="zh-CN" sz="2400" dirty="0">
                    <a:latin typeface="Helvetica"/>
                    <a:sym typeface="Helvetica"/>
                  </a:rPr>
                  <a:t> (P, V) is a proof system for a language L, if V is probabilistic poly (|T|) time &amp; </a:t>
                </a:r>
              </a:p>
              <a:p>
                <a:pPr marL="571500" indent="-571500" defTabSz="584200">
                  <a:buFont typeface="Arial" panose="020B0604020202020204" pitchFamily="34" charset="0"/>
                  <a:buChar char="•"/>
                  <a:defRPr sz="3700">
                    <a:latin typeface="Helvetica Light"/>
                    <a:ea typeface="Helvetica Light"/>
                    <a:cs typeface="Helvetica Light"/>
                    <a:sym typeface="Helvetica Light"/>
                  </a:defRPr>
                </a:pPr>
                <a:r>
                  <a:rPr lang="en-US" altLang="zh-CN" sz="2400" b="1" dirty="0">
                    <a:latin typeface="Helvetica"/>
                    <a:sym typeface="Helvetica"/>
                  </a:rPr>
                  <a:t>Completeness:</a:t>
                </a:r>
                <a:r>
                  <a:rPr lang="en-US" altLang="zh-CN" sz="2400" dirty="0">
                    <a:latin typeface="Helvetica"/>
                    <a:sym typeface="Helvetica"/>
                  </a:rPr>
                  <a:t> if T ∈ L, </a:t>
                </a:r>
                <a14:m>
                  <m:oMath xmlns:m="http://schemas.openxmlformats.org/officeDocument/2006/math">
                    <m:r>
                      <m:rPr>
                        <m:sty m:val="p"/>
                      </m:rPr>
                      <a:rPr lang="en-US" altLang="zh-CN" sz="2400" i="1" dirty="0">
                        <a:latin typeface="Cambria Math" panose="02040503050406030204" pitchFamily="18" charset="0"/>
                        <a:sym typeface="Helvetica"/>
                      </a:rPr>
                      <m:t>Pr</m:t>
                    </m:r>
                    <m:d>
                      <m:dPr>
                        <m:begChr m:val="["/>
                        <m:endChr m:val="]"/>
                        <m:ctrlPr>
                          <a:rPr lang="ar-AE" altLang="zh-CN" sz="2400" i="1" dirty="0">
                            <a:latin typeface="Cambria Math" panose="02040503050406030204" pitchFamily="18" charset="0"/>
                            <a:sym typeface="Helvetica"/>
                          </a:rPr>
                        </m:ctrlPr>
                      </m:dPr>
                      <m:e>
                        <m:d>
                          <m:dPr>
                            <m:ctrlPr>
                              <a:rPr lang="ar-AE" altLang="zh-CN" sz="2400" i="1" dirty="0">
                                <a:latin typeface="Cambria Math" panose="02040503050406030204" pitchFamily="18" charset="0"/>
                                <a:sym typeface="Helvetica"/>
                              </a:rPr>
                            </m:ctrlPr>
                          </m:dPr>
                          <m:e>
                            <m:r>
                              <a:rPr lang="ar-AE" altLang="zh-CN" sz="2400" i="1" dirty="0">
                                <a:latin typeface="Cambria Math" panose="02040503050406030204" pitchFamily="18" charset="0"/>
                                <a:sym typeface="Helvetica"/>
                              </a:rPr>
                              <m:t>𝑃</m:t>
                            </m:r>
                            <m:r>
                              <a:rPr lang="ar-AE" altLang="zh-CN" sz="2400" i="1" dirty="0">
                                <a:latin typeface="Cambria Math" panose="02040503050406030204" pitchFamily="18" charset="0"/>
                                <a:sym typeface="Helvetica"/>
                              </a:rPr>
                              <m:t>,</m:t>
                            </m:r>
                            <m:r>
                              <a:rPr lang="ar-AE" altLang="zh-CN" sz="2400" i="1" dirty="0">
                                <a:latin typeface="Cambria Math" panose="02040503050406030204" pitchFamily="18" charset="0"/>
                                <a:sym typeface="Helvetica"/>
                              </a:rPr>
                              <m:t>𝑉</m:t>
                            </m:r>
                          </m:e>
                        </m:d>
                        <m:d>
                          <m:dPr>
                            <m:ctrlPr>
                              <a:rPr lang="ar-AE" altLang="zh-CN" sz="2400" i="1" dirty="0">
                                <a:latin typeface="Cambria Math" panose="02040503050406030204" pitchFamily="18" charset="0"/>
                                <a:sym typeface="Helvetica"/>
                              </a:rPr>
                            </m:ctrlPr>
                          </m:dPr>
                          <m:e>
                            <m:r>
                              <a:rPr lang="ar-AE" altLang="zh-CN" sz="2400" i="1" dirty="0">
                                <a:latin typeface="Cambria Math" panose="02040503050406030204" pitchFamily="18" charset="0"/>
                                <a:sym typeface="Helvetica"/>
                              </a:rPr>
                              <m:t>𝑇</m:t>
                            </m:r>
                          </m:e>
                        </m:d>
                        <m:r>
                          <a:rPr lang="ar-AE" altLang="zh-CN" sz="2400" i="1" dirty="0">
                            <a:latin typeface="Cambria Math" panose="02040503050406030204" pitchFamily="18" charset="0"/>
                            <a:sym typeface="Helvetica"/>
                          </a:rPr>
                          <m:t>=</m:t>
                        </m:r>
                        <m:r>
                          <a:rPr lang="ar-AE" altLang="zh-CN" sz="2400" i="1" dirty="0">
                            <a:latin typeface="Cambria Math" panose="02040503050406030204" pitchFamily="18" charset="0"/>
                            <a:sym typeface="Helvetica"/>
                          </a:rPr>
                          <m:t>𝑎𝑐𝑐𝑒𝑝𝑡</m:t>
                        </m:r>
                      </m:e>
                    </m:d>
                    <m:r>
                      <a:rPr lang="ar-AE" altLang="zh-CN" sz="2400" i="1" dirty="0">
                        <a:latin typeface="Cambria Math" panose="02040503050406030204" pitchFamily="18" charset="0"/>
                        <a:sym typeface="Helvetica"/>
                      </a:rPr>
                      <m:t>=1⁡.</m:t>
                    </m:r>
                  </m:oMath>
                </a14:m>
                <a:endParaRPr lang="ar-AE" altLang="zh-CN" sz="2400" dirty="0">
                  <a:latin typeface="Helvetica"/>
                  <a:sym typeface="Helvetica"/>
                </a:endParaRPr>
              </a:p>
              <a:p>
                <a:pPr marL="571500" indent="-571500" defTabSz="584200">
                  <a:buFont typeface="Arial" panose="020B0604020202020204" pitchFamily="34" charset="0"/>
                  <a:buChar char="•"/>
                  <a:defRPr sz="3700">
                    <a:latin typeface="Helvetica Light"/>
                    <a:ea typeface="Helvetica Light"/>
                    <a:cs typeface="Helvetica Light"/>
                    <a:sym typeface="Helvetica Light"/>
                  </a:defRPr>
                </a:pPr>
                <a:r>
                  <a:rPr lang="en-US" sz="2400" b="1" dirty="0">
                    <a:latin typeface="Helvetica"/>
                    <a:sym typeface="Helvetica"/>
                  </a:rPr>
                  <a:t>Soundness:</a:t>
                </a:r>
                <a:r>
                  <a:rPr lang="en-US" sz="2400" dirty="0">
                    <a:latin typeface="Helvetica"/>
                    <a:sym typeface="Helvetica"/>
                  </a:rPr>
                  <a:t> If T ∉ ℒ, for every </a:t>
                </a:r>
                <a14:m>
                  <m:oMath xmlns:m="http://schemas.openxmlformats.org/officeDocument/2006/math">
                    <m:sSup>
                      <m:sSupPr>
                        <m:ctrlPr>
                          <a:rPr lang="ar-AE" sz="2400" i="1" dirty="0">
                            <a:latin typeface="Cambria Math" panose="02040503050406030204" pitchFamily="18" charset="0"/>
                            <a:sym typeface="Helvetica"/>
                          </a:rPr>
                        </m:ctrlPr>
                      </m:sSupPr>
                      <m:e>
                        <m:r>
                          <a:rPr lang="ar-AE" sz="2400" i="1" dirty="0">
                            <a:latin typeface="Cambria Math" panose="02040503050406030204" pitchFamily="18" charset="0"/>
                            <a:sym typeface="Helvetica"/>
                          </a:rPr>
                          <m:t>𝑃</m:t>
                        </m:r>
                      </m:e>
                      <m:sup>
                        <m:r>
                          <a:rPr lang="ar-AE" sz="2400" i="1" dirty="0">
                            <a:latin typeface="Cambria Math" panose="02040503050406030204" pitchFamily="18" charset="0"/>
                            <a:sym typeface="Helvetica"/>
                          </a:rPr>
                          <m:t>∗</m:t>
                        </m:r>
                      </m:sup>
                    </m:sSup>
                  </m:oMath>
                </a14:m>
                <a:r>
                  <a:rPr lang="ar-AE" sz="2400" dirty="0">
                    <a:latin typeface="Helvetica"/>
                    <a:sym typeface="Helvetica"/>
                  </a:rPr>
                  <a:t>, </a:t>
                </a:r>
                <a14:m>
                  <m:oMath xmlns:m="http://schemas.openxmlformats.org/officeDocument/2006/math">
                    <m:func>
                      <m:funcPr>
                        <m:ctrlPr>
                          <a:rPr lang="ar-AE" sz="2400" i="1">
                            <a:latin typeface="Cambria Math" panose="02040503050406030204" pitchFamily="18" charset="0"/>
                            <a:sym typeface="Helvetica"/>
                          </a:rPr>
                        </m:ctrlPr>
                      </m:funcPr>
                      <m:fName>
                        <m:r>
                          <m:rPr>
                            <m:sty m:val="p"/>
                          </m:rPr>
                          <a:rPr lang="en-US" sz="2400">
                            <a:latin typeface="Cambria Math" panose="02040503050406030204" pitchFamily="18" charset="0"/>
                            <a:sym typeface="Helvetica"/>
                          </a:rPr>
                          <m:t>Pr</m:t>
                        </m:r>
                      </m:fName>
                      <m:e>
                        <m:d>
                          <m:dPr>
                            <m:begChr m:val="["/>
                            <m:endChr m:val="]"/>
                            <m:ctrlPr>
                              <a:rPr lang="ar-AE" sz="2400" i="1">
                                <a:latin typeface="Cambria Math" panose="02040503050406030204" pitchFamily="18" charset="0"/>
                                <a:sym typeface="Helvetica"/>
                              </a:rPr>
                            </m:ctrlPr>
                          </m:dPr>
                          <m:e>
                            <m:d>
                              <m:dPr>
                                <m:ctrlPr>
                                  <a:rPr lang="ar-AE" sz="2400" i="1">
                                    <a:latin typeface="Cambria Math" panose="02040503050406030204" pitchFamily="18" charset="0"/>
                                    <a:sym typeface="Helvetica"/>
                                  </a:rPr>
                                </m:ctrlPr>
                              </m:dPr>
                              <m:e>
                                <m:sSup>
                                  <m:sSupPr>
                                    <m:ctrlPr>
                                      <a:rPr lang="ar-AE" sz="2400" i="1">
                                        <a:latin typeface="Cambria Math" panose="02040503050406030204" pitchFamily="18" charset="0"/>
                                        <a:sym typeface="Helvetica"/>
                                      </a:rPr>
                                    </m:ctrlPr>
                                  </m:sSupPr>
                                  <m:e>
                                    <m:r>
                                      <a:rPr lang="ar-AE" sz="2400" i="1">
                                        <a:latin typeface="Cambria Math" panose="02040503050406030204" pitchFamily="18" charset="0"/>
                                        <a:sym typeface="Helvetica"/>
                                      </a:rPr>
                                      <m:t>𝑃</m:t>
                                    </m:r>
                                  </m:e>
                                  <m:sup>
                                    <m:r>
                                      <a:rPr lang="ar-AE" sz="2400" i="1">
                                        <a:latin typeface="Cambria Math" panose="02040503050406030204" pitchFamily="18" charset="0"/>
                                        <a:sym typeface="Helvetica"/>
                                      </a:rPr>
                                      <m:t>∗</m:t>
                                    </m:r>
                                  </m:sup>
                                </m:sSup>
                                <m:r>
                                  <a:rPr lang="ar-AE" sz="2400" i="1">
                                    <a:latin typeface="Cambria Math" panose="02040503050406030204" pitchFamily="18" charset="0"/>
                                    <a:sym typeface="Helvetica"/>
                                  </a:rPr>
                                  <m:t>,</m:t>
                                </m:r>
                                <m:r>
                                  <a:rPr lang="ar-AE" sz="2400" i="1">
                                    <a:latin typeface="Cambria Math" panose="02040503050406030204" pitchFamily="18" charset="0"/>
                                    <a:sym typeface="Helvetica"/>
                                  </a:rPr>
                                  <m:t>𝑉</m:t>
                                </m:r>
                              </m:e>
                            </m:d>
                            <m:d>
                              <m:dPr>
                                <m:ctrlPr>
                                  <a:rPr lang="ar-AE" sz="2400" i="1">
                                    <a:latin typeface="Cambria Math" panose="02040503050406030204" pitchFamily="18" charset="0"/>
                                    <a:sym typeface="Helvetica"/>
                                  </a:rPr>
                                </m:ctrlPr>
                              </m:dPr>
                              <m:e>
                                <m:r>
                                  <a:rPr lang="ar-AE" sz="2400" i="1">
                                    <a:latin typeface="Cambria Math" panose="02040503050406030204" pitchFamily="18" charset="0"/>
                                    <a:sym typeface="Helvetica"/>
                                  </a:rPr>
                                  <m:t>𝑇</m:t>
                                </m:r>
                              </m:e>
                            </m:d>
                            <m:r>
                              <a:rPr lang="ar-AE" sz="2400" i="1">
                                <a:latin typeface="Cambria Math" panose="02040503050406030204" pitchFamily="18" charset="0"/>
                                <a:sym typeface="Helvetica"/>
                              </a:rPr>
                              <m:t>=</m:t>
                            </m:r>
                            <m:r>
                              <a:rPr lang="ar-AE" sz="2400" i="1">
                                <a:latin typeface="Cambria Math" panose="02040503050406030204" pitchFamily="18" charset="0"/>
                                <a:sym typeface="Helvetica"/>
                              </a:rPr>
                              <m:t>𝑎𝑐𝑐𝑒𝑝𝑡</m:t>
                            </m:r>
                          </m:e>
                        </m:d>
                      </m:e>
                    </m:func>
                    <m:r>
                      <a:rPr lang="ar-AE" sz="2400" i="1">
                        <a:latin typeface="Cambria Math" panose="02040503050406030204" pitchFamily="18" charset="0"/>
                        <a:sym typeface="Helvetica"/>
                      </a:rPr>
                      <m:t>=</m:t>
                    </m:r>
                    <m:r>
                      <a:rPr lang="ar-AE" sz="2400" i="1">
                        <a:latin typeface="Cambria Math" panose="02040503050406030204" pitchFamily="18" charset="0"/>
                        <a:sym typeface="Helvetica"/>
                      </a:rPr>
                      <m:t>𝑛𝑒𝑔𝑙</m:t>
                    </m:r>
                    <m:d>
                      <m:dPr>
                        <m:ctrlPr>
                          <a:rPr lang="ar-AE" sz="2400" i="1">
                            <a:latin typeface="Cambria Math" panose="02040503050406030204" pitchFamily="18" charset="0"/>
                            <a:sym typeface="Helvetica"/>
                          </a:rPr>
                        </m:ctrlPr>
                      </m:dPr>
                      <m:e>
                        <m:d>
                          <m:dPr>
                            <m:begChr m:val="|"/>
                            <m:endChr m:val="|"/>
                            <m:ctrlPr>
                              <a:rPr lang="ar-AE" sz="2400" i="1">
                                <a:latin typeface="Cambria Math" panose="02040503050406030204" pitchFamily="18" charset="0"/>
                                <a:sym typeface="Helvetica"/>
                              </a:rPr>
                            </m:ctrlPr>
                          </m:dPr>
                          <m:e>
                            <m:r>
                              <a:rPr lang="ar-AE" sz="2400" i="1">
                                <a:latin typeface="Cambria Math" panose="02040503050406030204" pitchFamily="18" charset="0"/>
                                <a:sym typeface="Helvetica"/>
                              </a:rPr>
                              <m:t>𝑇</m:t>
                            </m:r>
                          </m:e>
                        </m:d>
                      </m:e>
                    </m:d>
                    <m:r>
                      <a:rPr lang="ar-AE" sz="2400" i="1">
                        <a:latin typeface="Cambria Math" panose="02040503050406030204" pitchFamily="18" charset="0"/>
                        <a:sym typeface="Helvetica"/>
                      </a:rPr>
                      <m:t>,</m:t>
                    </m:r>
                  </m:oMath>
                </a14:m>
                <a:r>
                  <a:rPr lang="ar-AE" sz="2400" dirty="0"/>
                  <a:t> </a:t>
                </a:r>
                <a:r>
                  <a:rPr lang="en-US" sz="2400" dirty="0">
                    <a:solidFill>
                      <a:schemeClr val="accent6"/>
                    </a:solidFill>
                  </a:rPr>
                  <a:t>where </a:t>
                </a:r>
                <a14:m>
                  <m:oMath xmlns:m="http://schemas.openxmlformats.org/officeDocument/2006/math">
                    <m:r>
                      <a:rPr lang="en-US" sz="2400" i="1">
                        <a:solidFill>
                          <a:schemeClr val="accent6"/>
                        </a:solidFill>
                        <a:latin typeface="Cambria Math" panose="02040503050406030204" pitchFamily="18" charset="0"/>
                      </a:rPr>
                      <m:t>𝑛𝑒𝑔𝑙</m:t>
                    </m:r>
                    <m:d>
                      <m:dPr>
                        <m:ctrlPr>
                          <a:rPr lang="ar-AE" sz="2400" i="1">
                            <a:solidFill>
                              <a:schemeClr val="accent6"/>
                            </a:solidFill>
                            <a:latin typeface="Cambria Math" panose="02040503050406030204" pitchFamily="18" charset="0"/>
                          </a:rPr>
                        </m:ctrlPr>
                      </m:dPr>
                      <m:e>
                        <m:r>
                          <a:rPr lang="ar-AE" sz="2400" i="1">
                            <a:solidFill>
                              <a:schemeClr val="accent6"/>
                            </a:solidFill>
                            <a:latin typeface="Cambria Math" panose="02040503050406030204" pitchFamily="18" charset="0"/>
                          </a:rPr>
                          <m:t>𝛾</m:t>
                        </m:r>
                      </m:e>
                    </m:d>
                    <m:r>
                      <a:rPr lang="ar-AE" sz="2400" i="1">
                        <a:solidFill>
                          <a:schemeClr val="accent6"/>
                        </a:solidFill>
                        <a:latin typeface="Cambria Math" panose="02040503050406030204" pitchFamily="18" charset="0"/>
                      </a:rPr>
                      <m:t>&lt;</m:t>
                    </m:r>
                    <m:f>
                      <m:fPr>
                        <m:ctrlPr>
                          <a:rPr lang="ar-AE" sz="2400" i="1">
                            <a:solidFill>
                              <a:schemeClr val="accent6"/>
                            </a:solidFill>
                            <a:latin typeface="Cambria Math" panose="02040503050406030204" pitchFamily="18" charset="0"/>
                          </a:rPr>
                        </m:ctrlPr>
                      </m:fPr>
                      <m:num>
                        <m:r>
                          <a:rPr lang="ar-AE" sz="2400" i="1">
                            <a:solidFill>
                              <a:schemeClr val="accent6"/>
                            </a:solidFill>
                            <a:latin typeface="Cambria Math" panose="02040503050406030204" pitchFamily="18" charset="0"/>
                          </a:rPr>
                          <m:t>1</m:t>
                        </m:r>
                      </m:num>
                      <m:den>
                        <m:r>
                          <a:rPr lang="ar-AE" sz="2400" i="1">
                            <a:solidFill>
                              <a:schemeClr val="accent6"/>
                            </a:solidFill>
                            <a:latin typeface="Cambria Math" panose="02040503050406030204" pitchFamily="18" charset="0"/>
                          </a:rPr>
                          <m:t>𝑝𝑜𝑙𝑦</m:t>
                        </m:r>
                        <m:r>
                          <a:rPr lang="ar-AE" sz="2400" i="1">
                            <a:solidFill>
                              <a:schemeClr val="accent6"/>
                            </a:solidFill>
                            <a:latin typeface="Cambria Math" panose="02040503050406030204" pitchFamily="18" charset="0"/>
                          </a:rPr>
                          <m:t>(</m:t>
                        </m:r>
                        <m:r>
                          <a:rPr lang="ar-AE" sz="2400" i="1">
                            <a:solidFill>
                              <a:schemeClr val="accent6"/>
                            </a:solidFill>
                            <a:latin typeface="Cambria Math" panose="02040503050406030204" pitchFamily="18" charset="0"/>
                          </a:rPr>
                          <m:t>𝛾</m:t>
                        </m:r>
                        <m:r>
                          <a:rPr lang="ar-AE" sz="2400" i="1">
                            <a:solidFill>
                              <a:schemeClr val="accent6"/>
                            </a:solidFill>
                            <a:latin typeface="Cambria Math" panose="02040503050406030204" pitchFamily="18" charset="0"/>
                          </a:rPr>
                          <m:t>)</m:t>
                        </m:r>
                      </m:den>
                    </m:f>
                  </m:oMath>
                </a14:m>
                <a:r>
                  <a:rPr lang="ar-AE" sz="2400" dirty="0">
                    <a:solidFill>
                      <a:schemeClr val="accent6"/>
                    </a:solidFill>
                  </a:rPr>
                  <a:t> </a:t>
                </a:r>
                <a:r>
                  <a:rPr lang="en-US" sz="2400" dirty="0">
                    <a:solidFill>
                      <a:schemeClr val="accent6"/>
                    </a:solidFill>
                  </a:rPr>
                  <a:t>for all polynomial functions. </a:t>
                </a:r>
                <a:endParaRPr lang="en-US" sz="2400" dirty="0"/>
              </a:p>
            </p:txBody>
          </p:sp>
        </mc:Choice>
        <mc:Fallback xmlns="">
          <p:sp>
            <p:nvSpPr>
              <p:cNvPr id="19" name="Prover">
                <a:extLst>
                  <a:ext uri="{FF2B5EF4-FFF2-40B4-BE49-F238E27FC236}">
                    <a16:creationId xmlns:a16="http://schemas.microsoft.com/office/drawing/2014/main" id="{651A1F29-1A6B-890F-D8AD-40E7A910F97C}"/>
                  </a:ext>
                </a:extLst>
              </p:cNvPr>
              <p:cNvSpPr txBox="1">
                <a:spLocks noRot="1" noChangeAspect="1" noMove="1" noResize="1" noEditPoints="1" noAdjustHandles="1" noChangeArrowheads="1" noChangeShapeType="1" noTextEdit="1"/>
              </p:cNvSpPr>
              <p:nvPr/>
            </p:nvSpPr>
            <p:spPr>
              <a:xfrm>
                <a:off x="471087" y="4812030"/>
                <a:ext cx="11183724" cy="1781770"/>
              </a:xfrm>
              <a:prstGeom prst="rect">
                <a:avLst/>
              </a:prstGeom>
              <a:blipFill>
                <a:blip r:embed="rId8"/>
                <a:stretch>
                  <a:fillRect l="-1134" t="-1408" r="-1701" b="-2113"/>
                </a:stretch>
              </a:blipFill>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402470611"/>
      </p:ext>
    </p:extLst>
  </p:cSld>
  <p:clrMapOvr>
    <a:masterClrMapping/>
  </p:clrMapOvr>
  <mc:AlternateContent xmlns:mc="http://schemas.openxmlformats.org/markup-compatibility/2006" xmlns:p14="http://schemas.microsoft.com/office/powerpoint/2010/main">
    <mc:Choice Requires="p14">
      <p:transition spd="slow" p14:dur="2000" advTm="78689"/>
    </mc:Choice>
    <mc:Fallback xmlns="">
      <p:transition spd="slow" advTm="78689"/>
    </mc:Fallback>
  </mc:AlternateContent>
  <p:extLst>
    <p:ext uri="{E180D4A7-C9FB-4DFB-919C-405C955672EB}">
      <p14:showEvtLst xmlns:p14="http://schemas.microsoft.com/office/powerpoint/2010/main">
        <p14:playEvt time="1444" objId="22"/>
        <p14:stopEvt time="41971" objId="22"/>
        <p14:playEvt time="42596" objId="21"/>
        <p14:stopEvt time="78465" objId="21"/>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1268D-AFCF-0770-179B-10FE2053666D}"/>
              </a:ext>
            </a:extLst>
          </p:cNvPr>
          <p:cNvSpPr>
            <a:spLocks noGrp="1"/>
          </p:cNvSpPr>
          <p:nvPr>
            <p:ph type="title"/>
          </p:nvPr>
        </p:nvSpPr>
        <p:spPr>
          <a:xfrm>
            <a:off x="761100" y="-85648"/>
            <a:ext cx="10515600" cy="1325563"/>
          </a:xfrm>
        </p:spPr>
        <p:txBody>
          <a:bodyPr/>
          <a:lstStyle/>
          <a:p>
            <a:r>
              <a:rPr lang="en-US" dirty="0"/>
              <a:t>Definition of Knowledge Soundness</a:t>
            </a:r>
          </a:p>
        </p:txBody>
      </p:sp>
      <p:sp>
        <p:nvSpPr>
          <p:cNvPr id="21" name="Cloud Callout 20">
            <a:extLst>
              <a:ext uri="{FF2B5EF4-FFF2-40B4-BE49-F238E27FC236}">
                <a16:creationId xmlns:a16="http://schemas.microsoft.com/office/drawing/2014/main" id="{F907B587-6286-4448-5182-88A462FBF071}"/>
              </a:ext>
            </a:extLst>
          </p:cNvPr>
          <p:cNvSpPr/>
          <p:nvPr/>
        </p:nvSpPr>
        <p:spPr>
          <a:xfrm>
            <a:off x="4770120" y="3539064"/>
            <a:ext cx="7463790" cy="2781726"/>
          </a:xfrm>
          <a:prstGeom prst="cloudCallout">
            <a:avLst>
              <a:gd name="adj1" fmla="val -36300"/>
              <a:gd name="adj2" fmla="val -50907"/>
            </a:avLst>
          </a:prstGeom>
          <a:solidFill>
            <a:schemeClr val="accent2">
              <a:lumMod val="40000"/>
              <a:lumOff val="60000"/>
            </a:schemeClr>
          </a:solidFill>
          <a:ln w="12700" cap="flat" cmpd="sng" algn="ctr">
            <a:noFill/>
            <a:prstDash val="solid"/>
            <a:miter lim="800000"/>
          </a:ln>
          <a:effectLst/>
        </p:spPr>
        <p:txBody>
          <a:bodyPr rtlCol="0" anchor="ctr"/>
          <a:lstStyle/>
          <a:p>
            <a:pPr algn="just"/>
            <a:endParaRPr lang="en-US" dirty="0"/>
          </a:p>
        </p:txBody>
      </p:sp>
      <mc:AlternateContent xmlns:mc="http://schemas.openxmlformats.org/markup-compatibility/2006" xmlns:a14="http://schemas.microsoft.com/office/drawing/2010/main">
        <mc:Choice Requires="a14">
          <p:sp>
            <p:nvSpPr>
              <p:cNvPr id="22" name="Prover">
                <a:extLst>
                  <a:ext uri="{FF2B5EF4-FFF2-40B4-BE49-F238E27FC236}">
                    <a16:creationId xmlns:a16="http://schemas.microsoft.com/office/drawing/2014/main" id="{41372F0D-D968-01A1-5CC3-143105C404A9}"/>
                  </a:ext>
                </a:extLst>
              </p:cNvPr>
              <p:cNvSpPr txBox="1"/>
              <p:nvPr/>
            </p:nvSpPr>
            <p:spPr>
              <a:xfrm>
                <a:off x="504138" y="922464"/>
                <a:ext cx="11183724" cy="2318583"/>
              </a:xfrm>
              <a:prstGeom prst="rect">
                <a:avLst/>
              </a:prstGeom>
              <a:ln w="3175">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p>
                <a:pPr defTabSz="584200">
                  <a:defRPr sz="3700">
                    <a:latin typeface="Helvetica Light"/>
                    <a:ea typeface="Helvetica Light"/>
                    <a:cs typeface="Helvetica Light"/>
                    <a:sym typeface="Helvetica Light"/>
                  </a:defRPr>
                </a:pPr>
                <a:r>
                  <a:rPr lang="en-US" altLang="zh-CN" sz="2400" dirty="0">
                    <a:latin typeface="Helvetica"/>
                    <a:sym typeface="Helvetica"/>
                  </a:rPr>
                  <a:t>Consider </a:t>
                </a:r>
                <a14:m>
                  <m:oMath xmlns:m="http://schemas.openxmlformats.org/officeDocument/2006/math">
                    <m:sSub>
                      <m:sSubPr>
                        <m:ctrlPr>
                          <a:rPr lang="en-US" altLang="zh-CN" sz="2400" i="1" smtClean="0">
                            <a:latin typeface="Cambria Math" panose="02040503050406030204" pitchFamily="18" charset="0"/>
                            <a:sym typeface="Helvetica"/>
                          </a:rPr>
                        </m:ctrlPr>
                      </m:sSubPr>
                      <m:e>
                        <m:r>
                          <a:rPr lang="en-US" altLang="zh-CN" sz="2400" b="0" i="1" smtClean="0">
                            <a:latin typeface="Cambria Math" panose="02040503050406030204" pitchFamily="18" charset="0"/>
                            <a:sym typeface="Helvetica"/>
                          </a:rPr>
                          <m:t>𝐿</m:t>
                        </m:r>
                      </m:e>
                      <m:sub>
                        <m:r>
                          <a:rPr lang="en-US" altLang="zh-CN" sz="2400" b="0" i="1" smtClean="0">
                            <a:latin typeface="Cambria Math" panose="02040503050406030204" pitchFamily="18" charset="0"/>
                            <a:sym typeface="Helvetica"/>
                          </a:rPr>
                          <m:t>𝑅</m:t>
                        </m:r>
                      </m:sub>
                    </m:sSub>
                    <m:r>
                      <a:rPr lang="en-US" altLang="zh-CN" sz="2400" b="0" i="1" smtClean="0">
                        <a:latin typeface="Cambria Math" panose="02040503050406030204" pitchFamily="18" charset="0"/>
                        <a:sym typeface="Helvetica"/>
                      </a:rPr>
                      <m:t>=</m:t>
                    </m:r>
                    <m:d>
                      <m:dPr>
                        <m:begChr m:val="{"/>
                        <m:endChr m:val="}"/>
                        <m:ctrlPr>
                          <a:rPr lang="en-US" altLang="zh-CN" sz="2400" b="0" i="1" smtClean="0">
                            <a:latin typeface="Cambria Math" panose="02040503050406030204" pitchFamily="18" charset="0"/>
                            <a:sym typeface="Helvetica"/>
                          </a:rPr>
                        </m:ctrlPr>
                      </m:dPr>
                      <m:e>
                        <m:r>
                          <a:rPr lang="en-US" altLang="zh-CN" sz="2400" b="0" i="1" smtClean="0">
                            <a:latin typeface="Cambria Math" panose="02040503050406030204" pitchFamily="18" charset="0"/>
                            <a:sym typeface="Helvetica"/>
                          </a:rPr>
                          <m:t>𝑥</m:t>
                        </m:r>
                        <m:r>
                          <a:rPr lang="en-US" altLang="zh-CN" sz="2400" b="0" i="1" smtClean="0">
                            <a:latin typeface="Cambria Math" panose="02040503050406030204" pitchFamily="18" charset="0"/>
                            <a:sym typeface="Helvetica"/>
                          </a:rPr>
                          <m:t>: ∃</m:t>
                        </m:r>
                        <m:r>
                          <a:rPr lang="en-US" altLang="zh-CN" sz="2400" b="0" i="1" smtClean="0">
                            <a:latin typeface="Cambria Math" panose="02040503050406030204" pitchFamily="18" charset="0"/>
                            <a:ea typeface="Cambria Math" panose="02040503050406030204" pitchFamily="18" charset="0"/>
                            <a:sym typeface="Helvetica"/>
                          </a:rPr>
                          <m:t>𝑤</m:t>
                        </m:r>
                        <m:r>
                          <a:rPr lang="en-US" altLang="zh-CN" sz="2400" b="0" i="1" smtClean="0">
                            <a:latin typeface="Cambria Math" panose="02040503050406030204" pitchFamily="18" charset="0"/>
                            <a:ea typeface="Cambria Math" panose="02040503050406030204" pitchFamily="18" charset="0"/>
                            <a:sym typeface="Helvetica"/>
                          </a:rPr>
                          <m:t> </m:t>
                        </m:r>
                        <m:r>
                          <a:rPr lang="en-US" altLang="zh-CN" sz="2400" b="0" i="1" smtClean="0">
                            <a:latin typeface="Cambria Math" panose="02040503050406030204" pitchFamily="18" charset="0"/>
                            <a:ea typeface="Cambria Math" panose="02040503050406030204" pitchFamily="18" charset="0"/>
                            <a:sym typeface="Helvetica"/>
                          </a:rPr>
                          <m:t>𝑠</m:t>
                        </m:r>
                        <m:r>
                          <a:rPr lang="en-US" altLang="zh-CN" sz="2400" b="0" i="1" smtClean="0">
                            <a:latin typeface="Cambria Math" panose="02040503050406030204" pitchFamily="18" charset="0"/>
                            <a:ea typeface="Cambria Math" panose="02040503050406030204" pitchFamily="18" charset="0"/>
                            <a:sym typeface="Helvetica"/>
                          </a:rPr>
                          <m:t>.</m:t>
                        </m:r>
                        <m:r>
                          <a:rPr lang="en-US" altLang="zh-CN" sz="2400" b="0" i="1" smtClean="0">
                            <a:latin typeface="Cambria Math" panose="02040503050406030204" pitchFamily="18" charset="0"/>
                            <a:ea typeface="Cambria Math" panose="02040503050406030204" pitchFamily="18" charset="0"/>
                            <a:sym typeface="Helvetica"/>
                          </a:rPr>
                          <m:t>𝑡</m:t>
                        </m:r>
                        <m:r>
                          <a:rPr lang="en-US" altLang="zh-CN" sz="2400" b="0" i="1" smtClean="0">
                            <a:latin typeface="Cambria Math" panose="02040503050406030204" pitchFamily="18" charset="0"/>
                            <a:ea typeface="Cambria Math" panose="02040503050406030204" pitchFamily="18" charset="0"/>
                            <a:sym typeface="Helvetica"/>
                          </a:rPr>
                          <m:t>. </m:t>
                        </m:r>
                        <m:r>
                          <a:rPr lang="en-US" altLang="zh-CN" sz="2400" b="0" i="1" smtClean="0">
                            <a:latin typeface="Cambria Math" panose="02040503050406030204" pitchFamily="18" charset="0"/>
                            <a:ea typeface="Cambria Math" panose="02040503050406030204" pitchFamily="18" charset="0"/>
                            <a:sym typeface="Helvetica"/>
                          </a:rPr>
                          <m:t>𝑅</m:t>
                        </m:r>
                        <m:d>
                          <m:dPr>
                            <m:ctrlPr>
                              <a:rPr lang="en-US" altLang="zh-CN" sz="2400" b="0" i="1" smtClean="0">
                                <a:latin typeface="Cambria Math" panose="02040503050406030204" pitchFamily="18" charset="0"/>
                                <a:ea typeface="Cambria Math" panose="02040503050406030204" pitchFamily="18" charset="0"/>
                                <a:sym typeface="Helvetica"/>
                              </a:rPr>
                            </m:ctrlPr>
                          </m:dPr>
                          <m:e>
                            <m:r>
                              <a:rPr lang="en-US" altLang="zh-CN" sz="2400" b="0" i="1" smtClean="0">
                                <a:latin typeface="Cambria Math" panose="02040503050406030204" pitchFamily="18" charset="0"/>
                                <a:ea typeface="Cambria Math" panose="02040503050406030204" pitchFamily="18" charset="0"/>
                                <a:sym typeface="Helvetica"/>
                              </a:rPr>
                              <m:t>𝑥</m:t>
                            </m:r>
                            <m:r>
                              <a:rPr lang="en-US" altLang="zh-CN" sz="2400" b="0" i="1" smtClean="0">
                                <a:latin typeface="Cambria Math" panose="02040503050406030204" pitchFamily="18" charset="0"/>
                                <a:ea typeface="Cambria Math" panose="02040503050406030204" pitchFamily="18" charset="0"/>
                                <a:sym typeface="Helvetica"/>
                              </a:rPr>
                              <m:t>,</m:t>
                            </m:r>
                            <m:r>
                              <a:rPr lang="en-US" altLang="zh-CN" sz="2400" b="0" i="1" smtClean="0">
                                <a:latin typeface="Cambria Math" panose="02040503050406030204" pitchFamily="18" charset="0"/>
                                <a:ea typeface="Cambria Math" panose="02040503050406030204" pitchFamily="18" charset="0"/>
                                <a:sym typeface="Helvetica"/>
                              </a:rPr>
                              <m:t>𝑤</m:t>
                            </m:r>
                          </m:e>
                        </m:d>
                        <m:r>
                          <a:rPr lang="en-US" altLang="zh-CN" sz="2400" b="0" i="1" smtClean="0">
                            <a:latin typeface="Cambria Math" panose="02040503050406030204" pitchFamily="18" charset="0"/>
                            <a:ea typeface="Cambria Math" panose="02040503050406030204" pitchFamily="18" charset="0"/>
                            <a:sym typeface="Helvetica"/>
                          </a:rPr>
                          <m:t>=</m:t>
                        </m:r>
                        <m:r>
                          <a:rPr lang="en-US" altLang="zh-CN" sz="2400" b="0" i="1" smtClean="0">
                            <a:latin typeface="Cambria Math" panose="02040503050406030204" pitchFamily="18" charset="0"/>
                            <a:ea typeface="Cambria Math" panose="02040503050406030204" pitchFamily="18" charset="0"/>
                            <a:sym typeface="Helvetica"/>
                          </a:rPr>
                          <m:t>𝑎𝑐𝑐𝑒𝑝𝑡</m:t>
                        </m:r>
                      </m:e>
                    </m:d>
                    <m:r>
                      <a:rPr lang="en-US" altLang="zh-CN" sz="2400" b="0" i="1" smtClean="0">
                        <a:latin typeface="Cambria Math" panose="02040503050406030204" pitchFamily="18" charset="0"/>
                        <a:ea typeface="Cambria Math" panose="02040503050406030204" pitchFamily="18" charset="0"/>
                        <a:sym typeface="Helvetica"/>
                      </a:rPr>
                      <m:t> </m:t>
                    </m:r>
                  </m:oMath>
                </a14:m>
                <a:r>
                  <a:rPr lang="en-US" altLang="zh-CN" sz="2400" dirty="0">
                    <a:latin typeface="Helvetica"/>
                    <a:sym typeface="Helvetica"/>
                  </a:rPr>
                  <a:t>for poly-time relation R.</a:t>
                </a:r>
              </a:p>
              <a:p>
                <a:pPr defTabSz="584200">
                  <a:defRPr sz="3700">
                    <a:latin typeface="Helvetica Light"/>
                    <a:ea typeface="Helvetica Light"/>
                    <a:cs typeface="Helvetica Light"/>
                    <a:sym typeface="Helvetica Light"/>
                  </a:defRPr>
                </a:pPr>
                <a:r>
                  <a:rPr lang="en-US" altLang="zh-CN" sz="2400" b="1" u="sng" dirty="0">
                    <a:latin typeface="Helvetica"/>
                    <a:sym typeface="Helvetica"/>
                  </a:rPr>
                  <a:t>Def:</a:t>
                </a:r>
                <a:r>
                  <a:rPr lang="en-US" altLang="zh-CN" sz="2400" dirty="0">
                    <a:latin typeface="Helvetica"/>
                    <a:sym typeface="Helvetica"/>
                  </a:rPr>
                  <a:t> (P, V) is a proof of knowledge (POK) for </a:t>
                </a:r>
                <a14:m>
                  <m:oMath xmlns:m="http://schemas.openxmlformats.org/officeDocument/2006/math">
                    <m:sSub>
                      <m:sSubPr>
                        <m:ctrlPr>
                          <a:rPr lang="en-US" altLang="zh-CN" sz="2400" i="1" smtClean="0">
                            <a:latin typeface="Cambria Math" panose="02040503050406030204" pitchFamily="18" charset="0"/>
                            <a:sym typeface="Helvetica"/>
                          </a:rPr>
                        </m:ctrlPr>
                      </m:sSubPr>
                      <m:e>
                        <m:r>
                          <a:rPr lang="en-US" altLang="zh-CN" sz="2400" b="0" i="1" smtClean="0">
                            <a:latin typeface="Cambria Math" panose="02040503050406030204" pitchFamily="18" charset="0"/>
                            <a:sym typeface="Helvetica"/>
                          </a:rPr>
                          <m:t>𝐿</m:t>
                        </m:r>
                      </m:e>
                      <m:sub>
                        <m:r>
                          <a:rPr lang="en-US" altLang="zh-CN" sz="2400" b="0" i="1" smtClean="0">
                            <a:latin typeface="Cambria Math" panose="02040503050406030204" pitchFamily="18" charset="0"/>
                            <a:sym typeface="Helvetica"/>
                          </a:rPr>
                          <m:t>𝑅</m:t>
                        </m:r>
                      </m:sub>
                    </m:sSub>
                  </m:oMath>
                </a14:m>
                <a:r>
                  <a:rPr lang="en-US" altLang="zh-CN" sz="2400" dirty="0">
                    <a:latin typeface="Helvetica"/>
                    <a:sym typeface="Helvetica"/>
                  </a:rPr>
                  <a:t> if :</a:t>
                </a:r>
              </a:p>
              <a:p>
                <a:pPr defTabSz="584200">
                  <a:defRPr sz="3700">
                    <a:latin typeface="Helvetica Light"/>
                    <a:ea typeface="Helvetica Light"/>
                    <a:cs typeface="Helvetica Light"/>
                    <a:sym typeface="Helvetica Light"/>
                  </a:defRPr>
                </a:pPr>
                <a:r>
                  <a:rPr lang="en-US" altLang="zh-CN" sz="2400" dirty="0">
                    <a:latin typeface="Helvetica"/>
                    <a:sym typeface="Helvetica"/>
                  </a:rPr>
                  <a:t>	∃ PPT (knowledge) extractor algorithm E </a:t>
                </a:r>
                <a:r>
                  <a:rPr lang="en-US" altLang="zh-CN" sz="2400" dirty="0" err="1">
                    <a:latin typeface="Helvetica"/>
                    <a:sym typeface="Helvetica"/>
                  </a:rPr>
                  <a:t>s.t.</a:t>
                </a:r>
                <a:r>
                  <a:rPr lang="en-US" altLang="zh-CN" sz="2400" dirty="0">
                    <a:latin typeface="Helvetica"/>
                    <a:sym typeface="Helvetica"/>
                  </a:rPr>
                  <a:t> ∀x in L, </a:t>
                </a:r>
              </a:p>
              <a:p>
                <a:pPr defTabSz="584200">
                  <a:defRPr sz="3700">
                    <a:latin typeface="Helvetica Light"/>
                    <a:ea typeface="Helvetica Light"/>
                    <a:cs typeface="Helvetica Light"/>
                    <a:sym typeface="Helvetica Light"/>
                  </a:defRPr>
                </a:pPr>
                <a:r>
                  <a:rPr lang="en-US" altLang="zh-CN" sz="2400" dirty="0">
                    <a:latin typeface="Helvetica"/>
                    <a:sym typeface="Helvetica"/>
                  </a:rPr>
                  <a:t>	in expected poly-time E</a:t>
                </a:r>
                <a:r>
                  <a:rPr lang="en-US" altLang="zh-CN" sz="2400" baseline="30000" dirty="0">
                    <a:latin typeface="Helvetica"/>
                    <a:sym typeface="Helvetica"/>
                  </a:rPr>
                  <a:t>P</a:t>
                </a:r>
                <a:r>
                  <a:rPr lang="en-US" altLang="zh-CN" sz="2400" dirty="0">
                    <a:latin typeface="Helvetica"/>
                    <a:sym typeface="Helvetica"/>
                  </a:rPr>
                  <a:t>(x) outputs w </a:t>
                </a:r>
                <a:r>
                  <a:rPr lang="en-US" altLang="zh-CN" sz="2400" dirty="0" err="1">
                    <a:latin typeface="Helvetica"/>
                    <a:sym typeface="Helvetica"/>
                  </a:rPr>
                  <a:t>s.t.</a:t>
                </a:r>
                <a:r>
                  <a:rPr lang="en-US" altLang="zh-CN" sz="2400" dirty="0">
                    <a:latin typeface="Helvetica"/>
                    <a:sym typeface="Helvetica"/>
                  </a:rPr>
                  <a:t> R(</a:t>
                </a:r>
                <a:r>
                  <a:rPr lang="en-US" altLang="zh-CN" sz="2400" dirty="0" err="1">
                    <a:latin typeface="Helvetica"/>
                    <a:sym typeface="Helvetica"/>
                  </a:rPr>
                  <a:t>x,w</a:t>
                </a:r>
                <a:r>
                  <a:rPr lang="en-US" altLang="zh-CN" sz="2400" dirty="0">
                    <a:latin typeface="Helvetica"/>
                    <a:sym typeface="Helvetica"/>
                  </a:rPr>
                  <a:t>)=accept.</a:t>
                </a:r>
              </a:p>
              <a:p>
                <a:pPr defTabSz="584200">
                  <a:defRPr sz="3700">
                    <a:latin typeface="Helvetica Light"/>
                    <a:ea typeface="Helvetica Light"/>
                    <a:cs typeface="Helvetica Light"/>
                    <a:sym typeface="Helvetica Light"/>
                  </a:defRPr>
                </a:pPr>
                <a:endParaRPr lang="en-US" altLang="zh-CN" sz="2400" dirty="0">
                  <a:latin typeface="Helvetica"/>
                  <a:sym typeface="Helvetica"/>
                </a:endParaRPr>
              </a:p>
              <a:p>
                <a:pPr defTabSz="584200">
                  <a:defRPr sz="3700">
                    <a:latin typeface="Helvetica Light"/>
                    <a:ea typeface="Helvetica Light"/>
                    <a:cs typeface="Helvetica Light"/>
                    <a:sym typeface="Helvetica Light"/>
                  </a:defRPr>
                </a:pPr>
                <a:endParaRPr lang="en-US" altLang="zh-CN" sz="2400" dirty="0">
                  <a:latin typeface="Helvetica"/>
                  <a:sym typeface="Helvetica"/>
                </a:endParaRPr>
              </a:p>
            </p:txBody>
          </p:sp>
        </mc:Choice>
        <mc:Fallback xmlns="">
          <p:sp>
            <p:nvSpPr>
              <p:cNvPr id="22" name="Prover">
                <a:extLst>
                  <a:ext uri="{FF2B5EF4-FFF2-40B4-BE49-F238E27FC236}">
                    <a16:creationId xmlns:a16="http://schemas.microsoft.com/office/drawing/2014/main" id="{41372F0D-D968-01A1-5CC3-143105C404A9}"/>
                  </a:ext>
                </a:extLst>
              </p:cNvPr>
              <p:cNvSpPr txBox="1">
                <a:spLocks noRot="1" noChangeAspect="1" noMove="1" noResize="1" noEditPoints="1" noAdjustHandles="1" noChangeArrowheads="1" noChangeShapeType="1" noTextEdit="1"/>
              </p:cNvSpPr>
              <p:nvPr/>
            </p:nvSpPr>
            <p:spPr>
              <a:xfrm>
                <a:off x="504138" y="922464"/>
                <a:ext cx="11183724" cy="2318583"/>
              </a:xfrm>
              <a:prstGeom prst="rect">
                <a:avLst/>
              </a:prstGeom>
              <a:blipFill>
                <a:blip r:embed="rId3"/>
                <a:stretch>
                  <a:fillRect l="-1247" t="-1087"/>
                </a:stretch>
              </a:blipFill>
              <a:ln w="3175">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BCBB4B0-B56B-6DDB-F42F-6FEABD105F36}"/>
                  </a:ext>
                </a:extLst>
              </p:cNvPr>
              <p:cNvSpPr txBox="1"/>
              <p:nvPr/>
            </p:nvSpPr>
            <p:spPr>
              <a:xfrm>
                <a:off x="807430" y="2967335"/>
                <a:ext cx="10422941" cy="461665"/>
              </a:xfrm>
              <a:prstGeom prst="rect">
                <a:avLst/>
              </a:prstGeom>
              <a:noFill/>
            </p:spPr>
            <p:txBody>
              <a:bodyPr wrap="square">
                <a:spAutoFit/>
              </a:bodyPr>
              <a:lstStyle/>
              <a:p>
                <a:r>
                  <a:rPr lang="en-US" sz="2400" dirty="0">
                    <a:latin typeface="Helvetica"/>
                    <a:sym typeface="Helvetica"/>
                  </a:rPr>
                  <a:t>If </a:t>
                </a:r>
                <a14:m>
                  <m:oMath xmlns:m="http://schemas.openxmlformats.org/officeDocument/2006/math">
                    <m:func>
                      <m:funcPr>
                        <m:ctrlPr>
                          <a:rPr lang="en-US" sz="2400" b="0" i="1" smtClean="0">
                            <a:latin typeface="Cambria Math" panose="02040503050406030204" pitchFamily="18" charset="0"/>
                            <a:sym typeface="Helvetica"/>
                          </a:rPr>
                        </m:ctrlPr>
                      </m:funcPr>
                      <m:fName>
                        <m:r>
                          <m:rPr>
                            <m:sty m:val="p"/>
                          </m:rPr>
                          <a:rPr lang="en-US" sz="2400" b="0" i="0" smtClean="0">
                            <a:latin typeface="Cambria Math" panose="02040503050406030204" pitchFamily="18" charset="0"/>
                            <a:sym typeface="Helvetica"/>
                          </a:rPr>
                          <m:t>Pr</m:t>
                        </m:r>
                      </m:fName>
                      <m:e>
                        <m:d>
                          <m:dPr>
                            <m:begChr m:val="["/>
                            <m:endChr m:val="]"/>
                            <m:ctrlPr>
                              <a:rPr lang="en-US" sz="2400" b="0" i="1" smtClean="0">
                                <a:latin typeface="Cambria Math" panose="02040503050406030204" pitchFamily="18" charset="0"/>
                                <a:sym typeface="Helvetica"/>
                              </a:rPr>
                            </m:ctrlPr>
                          </m:dPr>
                          <m:e>
                            <m:d>
                              <m:dPr>
                                <m:ctrlPr>
                                  <a:rPr lang="en-US" sz="2400" b="0" i="1" smtClean="0">
                                    <a:latin typeface="Cambria Math" panose="02040503050406030204" pitchFamily="18" charset="0"/>
                                    <a:sym typeface="Helvetica"/>
                                  </a:rPr>
                                </m:ctrlPr>
                              </m:dPr>
                              <m:e>
                                <m:r>
                                  <a:rPr lang="en-US" sz="2400" b="0" i="1" smtClean="0">
                                    <a:latin typeface="Cambria Math" panose="02040503050406030204" pitchFamily="18" charset="0"/>
                                    <a:sym typeface="Helvetica"/>
                                  </a:rPr>
                                  <m:t>𝑃</m:t>
                                </m:r>
                                <m:r>
                                  <a:rPr lang="en-US" sz="2400" b="0" i="1" smtClean="0">
                                    <a:latin typeface="Cambria Math" panose="02040503050406030204" pitchFamily="18" charset="0"/>
                                    <a:sym typeface="Helvetica"/>
                                  </a:rPr>
                                  <m:t>,</m:t>
                                </m:r>
                                <m:r>
                                  <a:rPr lang="en-US" sz="2400" b="0" i="1" smtClean="0">
                                    <a:latin typeface="Cambria Math" panose="02040503050406030204" pitchFamily="18" charset="0"/>
                                    <a:sym typeface="Helvetica"/>
                                  </a:rPr>
                                  <m:t>𝑉</m:t>
                                </m:r>
                              </m:e>
                            </m:d>
                            <m:d>
                              <m:dPr>
                                <m:ctrlPr>
                                  <a:rPr lang="en-US" sz="2400" b="0" i="1" smtClean="0">
                                    <a:latin typeface="Cambria Math" panose="02040503050406030204" pitchFamily="18" charset="0"/>
                                    <a:sym typeface="Helvetica"/>
                                  </a:rPr>
                                </m:ctrlPr>
                              </m:dPr>
                              <m:e>
                                <m:r>
                                  <a:rPr lang="en-US" sz="2400" b="0" i="1" smtClean="0">
                                    <a:latin typeface="Cambria Math" panose="02040503050406030204" pitchFamily="18" charset="0"/>
                                    <a:sym typeface="Helvetica"/>
                                  </a:rPr>
                                  <m:t>𝑥</m:t>
                                </m:r>
                              </m:e>
                            </m:d>
                            <m:r>
                              <a:rPr lang="en-US" sz="2400" b="0" i="1" smtClean="0">
                                <a:latin typeface="Cambria Math" panose="02040503050406030204" pitchFamily="18" charset="0"/>
                                <a:sym typeface="Helvetica"/>
                              </a:rPr>
                              <m:t>=</m:t>
                            </m:r>
                            <m:r>
                              <a:rPr lang="en-US" sz="2400" b="0" i="1" smtClean="0">
                                <a:latin typeface="Cambria Math" panose="02040503050406030204" pitchFamily="18" charset="0"/>
                                <a:sym typeface="Helvetica"/>
                              </a:rPr>
                              <m:t>𝑎𝑐𝑐𝑒𝑝𝑡</m:t>
                            </m:r>
                          </m:e>
                        </m:d>
                      </m:e>
                    </m:func>
                    <m:r>
                      <a:rPr lang="en-US" sz="2400" b="0" i="1" smtClean="0">
                        <a:latin typeface="Cambria Math" panose="02040503050406030204" pitchFamily="18" charset="0"/>
                        <a:sym typeface="Helvetica"/>
                      </a:rPr>
                      <m:t>&gt;</m:t>
                    </m:r>
                    <m:r>
                      <a:rPr lang="en-US" sz="2400" b="0" i="1" smtClean="0">
                        <a:latin typeface="Cambria Math" panose="02040503050406030204" pitchFamily="18" charset="0"/>
                        <a:ea typeface="Cambria Math" panose="02040503050406030204" pitchFamily="18" charset="0"/>
                        <a:sym typeface="Helvetica"/>
                      </a:rPr>
                      <m:t>𝛼</m:t>
                    </m:r>
                  </m:oMath>
                </a14:m>
                <a:r>
                  <a:rPr lang="en-US" sz="2400" dirty="0"/>
                  <a:t>, then </a:t>
                </a:r>
                <a:r>
                  <a:rPr lang="en-US" altLang="zh-CN" sz="2400" dirty="0">
                    <a:latin typeface="Helvetica"/>
                    <a:sym typeface="Helvetica"/>
                  </a:rPr>
                  <a:t>E</a:t>
                </a:r>
                <a:r>
                  <a:rPr lang="en-US" altLang="zh-CN" sz="2400" baseline="30000" dirty="0">
                    <a:latin typeface="Helvetica"/>
                    <a:sym typeface="Helvetica"/>
                  </a:rPr>
                  <a:t>P</a:t>
                </a:r>
                <a:r>
                  <a:rPr lang="en-US" altLang="zh-CN" sz="2400" dirty="0">
                    <a:latin typeface="Helvetica"/>
                    <a:sym typeface="Helvetica"/>
                  </a:rPr>
                  <a:t>(x)  runs in </a:t>
                </a:r>
                <a:r>
                  <a:rPr lang="en-US" sz="2400" dirty="0"/>
                  <a:t>expected poly(|x|,1/a) time]</a:t>
                </a:r>
              </a:p>
            </p:txBody>
          </p:sp>
        </mc:Choice>
        <mc:Fallback xmlns="">
          <p:sp>
            <p:nvSpPr>
              <p:cNvPr id="23" name="TextBox 22">
                <a:extLst>
                  <a:ext uri="{FF2B5EF4-FFF2-40B4-BE49-F238E27FC236}">
                    <a16:creationId xmlns:a16="http://schemas.microsoft.com/office/drawing/2014/main" id="{ABCBB4B0-B56B-6DDB-F42F-6FEABD105F36}"/>
                  </a:ext>
                </a:extLst>
              </p:cNvPr>
              <p:cNvSpPr txBox="1">
                <a:spLocks noRot="1" noChangeAspect="1" noMove="1" noResize="1" noEditPoints="1" noAdjustHandles="1" noChangeArrowheads="1" noChangeShapeType="1" noTextEdit="1"/>
              </p:cNvSpPr>
              <p:nvPr/>
            </p:nvSpPr>
            <p:spPr>
              <a:xfrm>
                <a:off x="807430" y="2967335"/>
                <a:ext cx="10422941" cy="461665"/>
              </a:xfrm>
              <a:prstGeom prst="rect">
                <a:avLst/>
              </a:prstGeom>
              <a:blipFill>
                <a:blip r:embed="rId4"/>
                <a:stretch>
                  <a:fillRect l="-852" t="-10526" b="-26316"/>
                </a:stretch>
              </a:blipFill>
            </p:spPr>
            <p:txBody>
              <a:bodyPr/>
              <a:lstStyle/>
              <a:p>
                <a:r>
                  <a:rPr lang="en-US">
                    <a:noFill/>
                  </a:rPr>
                  <a:t> </a:t>
                </a:r>
              </a:p>
            </p:txBody>
          </p:sp>
        </mc:Fallback>
      </mc:AlternateContent>
      <p:sp>
        <p:nvSpPr>
          <p:cNvPr id="24" name="Rounded Rectangle">
            <a:extLst>
              <a:ext uri="{FF2B5EF4-FFF2-40B4-BE49-F238E27FC236}">
                <a16:creationId xmlns:a16="http://schemas.microsoft.com/office/drawing/2014/main" id="{9590887A-3749-2066-B16F-C3C89959DC8F}"/>
              </a:ext>
            </a:extLst>
          </p:cNvPr>
          <p:cNvSpPr/>
          <p:nvPr/>
        </p:nvSpPr>
        <p:spPr>
          <a:xfrm>
            <a:off x="6096000" y="4276922"/>
            <a:ext cx="1998178" cy="1008995"/>
          </a:xfrm>
          <a:prstGeom prst="roundRect">
            <a:avLst>
              <a:gd name="adj" fmla="val 7480"/>
            </a:avLst>
          </a:prstGeom>
          <a:solidFill>
            <a:srgbClr val="FFFFFF"/>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defTabSz="584200">
              <a:defRPr sz="3000" b="1">
                <a:latin typeface="Helvetica"/>
                <a:ea typeface="Helvetica"/>
                <a:cs typeface="Helvetica"/>
                <a:sym typeface="Helvetica"/>
              </a:defRPr>
            </a:pPr>
            <a:endParaRPr/>
          </a:p>
        </p:txBody>
      </p:sp>
      <p:sp>
        <p:nvSpPr>
          <p:cNvPr id="25" name="Rounded Rectangle">
            <a:extLst>
              <a:ext uri="{FF2B5EF4-FFF2-40B4-BE49-F238E27FC236}">
                <a16:creationId xmlns:a16="http://schemas.microsoft.com/office/drawing/2014/main" id="{CA7AD4E5-24F7-1C47-2D50-0806235D40D7}"/>
              </a:ext>
            </a:extLst>
          </p:cNvPr>
          <p:cNvSpPr/>
          <p:nvPr/>
        </p:nvSpPr>
        <p:spPr>
          <a:xfrm>
            <a:off x="9843869" y="4276923"/>
            <a:ext cx="1998178" cy="1008995"/>
          </a:xfrm>
          <a:prstGeom prst="roundRect">
            <a:avLst>
              <a:gd name="adj" fmla="val 7480"/>
            </a:avLst>
          </a:prstGeom>
          <a:solidFill>
            <a:srgbClr val="FFFFFF"/>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defTabSz="584200">
              <a:defRPr sz="3000" b="1">
                <a:latin typeface="Helvetica"/>
                <a:ea typeface="Helvetica"/>
                <a:cs typeface="Helvetica"/>
                <a:sym typeface="Helvetica"/>
              </a:defRPr>
            </a:pPr>
            <a:endParaRPr/>
          </a:p>
        </p:txBody>
      </p:sp>
      <p:sp>
        <p:nvSpPr>
          <p:cNvPr id="26" name="Prover">
            <a:extLst>
              <a:ext uri="{FF2B5EF4-FFF2-40B4-BE49-F238E27FC236}">
                <a16:creationId xmlns:a16="http://schemas.microsoft.com/office/drawing/2014/main" id="{0E450C81-C0F8-8105-3BD2-2527D3174925}"/>
              </a:ext>
            </a:extLst>
          </p:cNvPr>
          <p:cNvSpPr txBox="1"/>
          <p:nvPr/>
        </p:nvSpPr>
        <p:spPr>
          <a:xfrm>
            <a:off x="6299417" y="4388341"/>
            <a:ext cx="1591344" cy="85090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defTabSz="584200">
              <a:defRPr sz="3700">
                <a:latin typeface="Helvetica Light"/>
                <a:ea typeface="Helvetica Light"/>
                <a:cs typeface="Helvetica Light"/>
                <a:sym typeface="Helvetica Light"/>
              </a:defRPr>
            </a:pPr>
            <a:r>
              <a:rPr sz="4900" b="1" dirty="0">
                <a:solidFill>
                  <a:schemeClr val="bg1"/>
                </a:solidFill>
                <a:latin typeface="Helvetica"/>
                <a:ea typeface="Helvetica"/>
                <a:cs typeface="Helvetica"/>
                <a:sym typeface="Helvetica"/>
              </a:rPr>
              <a:t>P</a:t>
            </a:r>
            <a:r>
              <a:rPr dirty="0">
                <a:solidFill>
                  <a:schemeClr val="bg1"/>
                </a:solidFill>
              </a:rPr>
              <a:t>rover</a:t>
            </a:r>
          </a:p>
        </p:txBody>
      </p:sp>
      <p:sp>
        <p:nvSpPr>
          <p:cNvPr id="27" name="Verifier">
            <a:extLst>
              <a:ext uri="{FF2B5EF4-FFF2-40B4-BE49-F238E27FC236}">
                <a16:creationId xmlns:a16="http://schemas.microsoft.com/office/drawing/2014/main" id="{19380A80-CBC5-B1B5-D2B5-78D8EA96C7CE}"/>
              </a:ext>
            </a:extLst>
          </p:cNvPr>
          <p:cNvSpPr txBox="1"/>
          <p:nvPr/>
        </p:nvSpPr>
        <p:spPr>
          <a:xfrm>
            <a:off x="9990897" y="4514455"/>
            <a:ext cx="1851149" cy="59503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defTabSz="584200">
              <a:defRPr sz="3700">
                <a:latin typeface="Helvetica Light"/>
                <a:ea typeface="Helvetica Light"/>
                <a:cs typeface="Helvetica Light"/>
                <a:sym typeface="Helvetica Light"/>
              </a:defRPr>
            </a:pPr>
            <a:r>
              <a:rPr lang="en-US" sz="3200" b="1" dirty="0">
                <a:solidFill>
                  <a:schemeClr val="bg1"/>
                </a:solidFill>
                <a:latin typeface="Helvetica"/>
                <a:ea typeface="Helvetica"/>
                <a:cs typeface="Helvetica"/>
                <a:sym typeface="Helvetica"/>
              </a:rPr>
              <a:t>E</a:t>
            </a:r>
            <a:r>
              <a:rPr lang="en-US" sz="3200" dirty="0">
                <a:solidFill>
                  <a:schemeClr val="bg1"/>
                </a:solidFill>
                <a:latin typeface="Helvetica"/>
                <a:ea typeface="Helvetica"/>
                <a:cs typeface="Helvetica"/>
                <a:sym typeface="Helvetica"/>
              </a:rPr>
              <a:t>xtractor</a:t>
            </a:r>
            <a:endParaRPr sz="4000" dirty="0">
              <a:solidFill>
                <a:schemeClr val="bg1"/>
              </a:solidFill>
            </a:endParaRPr>
          </a:p>
        </p:txBody>
      </p:sp>
      <p:sp>
        <p:nvSpPr>
          <p:cNvPr id="28" name="Line">
            <a:extLst>
              <a:ext uri="{FF2B5EF4-FFF2-40B4-BE49-F238E27FC236}">
                <a16:creationId xmlns:a16="http://schemas.microsoft.com/office/drawing/2014/main" id="{BFCAD845-7A24-0A82-C54A-C2E314A8548F}"/>
              </a:ext>
            </a:extLst>
          </p:cNvPr>
          <p:cNvSpPr/>
          <p:nvPr/>
        </p:nvSpPr>
        <p:spPr>
          <a:xfrm>
            <a:off x="8094178" y="4407469"/>
            <a:ext cx="1745092" cy="0"/>
          </a:xfrm>
          <a:prstGeom prst="line">
            <a:avLst/>
          </a:prstGeom>
          <a:ln w="25400">
            <a:solidFill>
              <a:srgbClr val="000000"/>
            </a:solidFill>
            <a:miter lim="400000"/>
            <a:tailEnd type="triangle"/>
          </a:ln>
        </p:spPr>
        <p:txBody>
          <a:bodyPr lIns="50800" tIns="50800" rIns="50800" bIns="50800" anchor="ctr"/>
          <a:lstStyle/>
          <a:p>
            <a:pPr defTabSz="584200">
              <a:defRPr sz="2400">
                <a:latin typeface="Helvetica Light"/>
                <a:ea typeface="Helvetica Light"/>
                <a:cs typeface="Helvetica Light"/>
                <a:sym typeface="Helvetica Light"/>
              </a:defRPr>
            </a:pPr>
            <a:endParaRPr/>
          </a:p>
        </p:txBody>
      </p:sp>
      <p:sp>
        <p:nvSpPr>
          <p:cNvPr id="29" name="Line">
            <a:extLst>
              <a:ext uri="{FF2B5EF4-FFF2-40B4-BE49-F238E27FC236}">
                <a16:creationId xmlns:a16="http://schemas.microsoft.com/office/drawing/2014/main" id="{B616D263-DF43-4C90-16C4-5399EB4DAF7A}"/>
              </a:ext>
            </a:extLst>
          </p:cNvPr>
          <p:cNvSpPr/>
          <p:nvPr/>
        </p:nvSpPr>
        <p:spPr>
          <a:xfrm>
            <a:off x="8094178" y="4639879"/>
            <a:ext cx="1745092" cy="0"/>
          </a:xfrm>
          <a:prstGeom prst="line">
            <a:avLst/>
          </a:prstGeom>
          <a:ln w="25400">
            <a:solidFill>
              <a:srgbClr val="000000"/>
            </a:solidFill>
            <a:miter lim="400000"/>
            <a:headEnd type="triangle" w="med" len="med"/>
            <a:tailEnd type="none" w="med" len="med"/>
          </a:ln>
        </p:spPr>
        <p:txBody>
          <a:bodyPr lIns="50800" tIns="50800" rIns="50800" bIns="50800" anchor="ctr"/>
          <a:lstStyle/>
          <a:p>
            <a:pPr defTabSz="584200">
              <a:defRPr sz="2400">
                <a:latin typeface="Helvetica Light"/>
                <a:ea typeface="Helvetica Light"/>
                <a:cs typeface="Helvetica Light"/>
                <a:sym typeface="Helvetica Light"/>
              </a:defRPr>
            </a:pPr>
            <a:endParaRPr/>
          </a:p>
        </p:txBody>
      </p:sp>
      <p:sp>
        <p:nvSpPr>
          <p:cNvPr id="30" name="Line">
            <a:extLst>
              <a:ext uri="{FF2B5EF4-FFF2-40B4-BE49-F238E27FC236}">
                <a16:creationId xmlns:a16="http://schemas.microsoft.com/office/drawing/2014/main" id="{153465DE-AEC7-6986-ABB6-FD2A95DCFE8C}"/>
              </a:ext>
            </a:extLst>
          </p:cNvPr>
          <p:cNvSpPr/>
          <p:nvPr/>
        </p:nvSpPr>
        <p:spPr>
          <a:xfrm>
            <a:off x="8094178" y="4872289"/>
            <a:ext cx="1745092" cy="0"/>
          </a:xfrm>
          <a:prstGeom prst="line">
            <a:avLst/>
          </a:prstGeom>
          <a:ln w="25400">
            <a:solidFill>
              <a:srgbClr val="000000"/>
            </a:solidFill>
            <a:miter lim="400000"/>
            <a:tailEnd type="triangle"/>
          </a:ln>
        </p:spPr>
        <p:txBody>
          <a:bodyPr lIns="50800" tIns="50800" rIns="50800" bIns="50800" anchor="ctr"/>
          <a:lstStyle/>
          <a:p>
            <a:pPr defTabSz="584200">
              <a:defRPr sz="2400">
                <a:latin typeface="Helvetica Light"/>
                <a:ea typeface="Helvetica Light"/>
                <a:cs typeface="Helvetica Light"/>
                <a:sym typeface="Helvetica Light"/>
              </a:defRPr>
            </a:pPr>
            <a:endParaRPr/>
          </a:p>
        </p:txBody>
      </p:sp>
      <p:sp>
        <p:nvSpPr>
          <p:cNvPr id="31" name="Line">
            <a:extLst>
              <a:ext uri="{FF2B5EF4-FFF2-40B4-BE49-F238E27FC236}">
                <a16:creationId xmlns:a16="http://schemas.microsoft.com/office/drawing/2014/main" id="{F3B5B398-2F68-0928-550E-B427BB5020CB}"/>
              </a:ext>
            </a:extLst>
          </p:cNvPr>
          <p:cNvSpPr/>
          <p:nvPr/>
        </p:nvSpPr>
        <p:spPr>
          <a:xfrm>
            <a:off x="8094178" y="5104699"/>
            <a:ext cx="1745092" cy="0"/>
          </a:xfrm>
          <a:prstGeom prst="line">
            <a:avLst/>
          </a:prstGeom>
          <a:ln w="25400">
            <a:solidFill>
              <a:srgbClr val="000000"/>
            </a:solidFill>
            <a:miter lim="400000"/>
            <a:headEnd type="triangle" w="med" len="med"/>
            <a:tailEnd type="none" w="med" len="med"/>
          </a:ln>
        </p:spPr>
        <p:txBody>
          <a:bodyPr lIns="50800" tIns="50800" rIns="50800" bIns="50800" anchor="ctr"/>
          <a:lstStyle/>
          <a:p>
            <a:pPr defTabSz="584200">
              <a:defRPr sz="2400">
                <a:latin typeface="Helvetica Light"/>
                <a:ea typeface="Helvetica Light"/>
                <a:cs typeface="Helvetica Light"/>
                <a:sym typeface="Helvetica Light"/>
              </a:defRPr>
            </a:pPr>
            <a:endParaRPr/>
          </a:p>
        </p:txBody>
      </p:sp>
      <p:sp>
        <p:nvSpPr>
          <p:cNvPr id="32" name="TextBox 31">
            <a:extLst>
              <a:ext uri="{FF2B5EF4-FFF2-40B4-BE49-F238E27FC236}">
                <a16:creationId xmlns:a16="http://schemas.microsoft.com/office/drawing/2014/main" id="{AD450703-E884-77EA-F86F-7C9073EDDA58}"/>
              </a:ext>
            </a:extLst>
          </p:cNvPr>
          <p:cNvSpPr txBox="1"/>
          <p:nvPr/>
        </p:nvSpPr>
        <p:spPr>
          <a:xfrm>
            <a:off x="536459" y="3950537"/>
            <a:ext cx="4309861" cy="1569660"/>
          </a:xfrm>
          <a:prstGeom prst="rect">
            <a:avLst/>
          </a:prstGeom>
          <a:noFill/>
        </p:spPr>
        <p:txBody>
          <a:bodyPr wrap="square">
            <a:spAutoFit/>
          </a:bodyPr>
          <a:lstStyle/>
          <a:p>
            <a:pPr defTabSz="584200">
              <a:defRPr sz="3700">
                <a:latin typeface="Helvetica Light"/>
                <a:ea typeface="Helvetica Light"/>
                <a:cs typeface="Helvetica Light"/>
                <a:sym typeface="Helvetica Light"/>
              </a:defRPr>
            </a:pPr>
            <a:r>
              <a:rPr lang="en-US" altLang="zh-CN" sz="2400" dirty="0">
                <a:latin typeface="Helvetica"/>
                <a:sym typeface="Helvetica"/>
              </a:rPr>
              <a:t>E</a:t>
            </a:r>
            <a:r>
              <a:rPr lang="en-US" altLang="zh-CN" sz="2400" baseline="30000" dirty="0">
                <a:latin typeface="Helvetica"/>
                <a:sym typeface="Helvetica"/>
              </a:rPr>
              <a:t>P</a:t>
            </a:r>
            <a:r>
              <a:rPr lang="en-US" altLang="zh-CN" sz="2400" dirty="0">
                <a:latin typeface="Helvetica"/>
                <a:sym typeface="Helvetica"/>
              </a:rPr>
              <a:t>(x) may run P </a:t>
            </a:r>
            <a:r>
              <a:rPr lang="en-US" altLang="zh-CN" sz="2400" b="1" u="sng" dirty="0">
                <a:latin typeface="Helvetica"/>
                <a:sym typeface="Helvetica"/>
              </a:rPr>
              <a:t>repeatedly</a:t>
            </a:r>
            <a:r>
              <a:rPr lang="en-US" altLang="zh-CN" sz="2400" dirty="0">
                <a:latin typeface="Helvetica"/>
                <a:sym typeface="Helvetica"/>
              </a:rPr>
              <a:t> on the same randomness, and possibly asks </a:t>
            </a:r>
            <a:r>
              <a:rPr lang="en-US" altLang="zh-CN" sz="2400" b="1" u="sng" dirty="0">
                <a:latin typeface="Helvetica"/>
                <a:sym typeface="Helvetica"/>
              </a:rPr>
              <a:t>different</a:t>
            </a:r>
            <a:r>
              <a:rPr lang="en-US" altLang="zh-CN" sz="2400" dirty="0">
                <a:latin typeface="Helvetica"/>
                <a:sym typeface="Helvetica"/>
              </a:rPr>
              <a:t> questions in every executions</a:t>
            </a:r>
            <a:endParaRPr lang="en-US" altLang="zh-CN" sz="1800" dirty="0">
              <a:latin typeface="Helvetica"/>
              <a:sym typeface="Helvetica"/>
            </a:endParaRPr>
          </a:p>
        </p:txBody>
      </p:sp>
      <p:sp>
        <p:nvSpPr>
          <p:cNvPr id="33" name="Rectangle: Rounded Corners 40">
            <a:extLst>
              <a:ext uri="{FF2B5EF4-FFF2-40B4-BE49-F238E27FC236}">
                <a16:creationId xmlns:a16="http://schemas.microsoft.com/office/drawing/2014/main" id="{0EC3BF45-348E-A93E-23B6-04DA5DF38C8D}"/>
              </a:ext>
            </a:extLst>
          </p:cNvPr>
          <p:cNvSpPr/>
          <p:nvPr/>
        </p:nvSpPr>
        <p:spPr>
          <a:xfrm>
            <a:off x="1136515" y="5636528"/>
            <a:ext cx="3342215" cy="810412"/>
          </a:xfrm>
          <a:prstGeom prst="roundRect">
            <a:avLst/>
          </a:prstGeom>
          <a:solidFill>
            <a:srgbClr val="FFC000"/>
          </a:solidFill>
          <a:ln w="38100" cap="flat" cmpd="sng" algn="ctr">
            <a:solidFill>
              <a:sysClr val="windowText" lastClr="000000"/>
            </a:solidFill>
            <a:prstDash val="solid"/>
            <a:miter lim="800000"/>
          </a:ln>
          <a:effectLst/>
        </p:spPr>
        <p:txBody>
          <a:bodyPr rtlCol="0" anchor="ctr"/>
          <a:lstStyle/>
          <a:p>
            <a:pPr algn="ctr">
              <a:defRPr sz="1800"/>
            </a:pPr>
            <a:r>
              <a:rPr lang="en-US" dirty="0">
                <a:solidFill>
                  <a:schemeClr val="bg1"/>
                </a:solidFill>
                <a:latin typeface="Helvetica"/>
                <a:ea typeface="Helvetica"/>
                <a:cs typeface="Helvetica"/>
                <a:sym typeface="Helvetica"/>
              </a:rPr>
              <a:t>This is called the </a:t>
            </a:r>
          </a:p>
          <a:p>
            <a:pPr algn="ctr">
              <a:defRPr sz="1800"/>
            </a:pPr>
            <a:r>
              <a:rPr lang="en-US" b="1" u="sng" dirty="0">
                <a:solidFill>
                  <a:schemeClr val="bg1"/>
                </a:solidFill>
                <a:latin typeface="Helvetica"/>
                <a:ea typeface="Helvetica"/>
                <a:cs typeface="Helvetica"/>
                <a:sym typeface="Helvetica"/>
              </a:rPr>
              <a:t>rewinding technique</a:t>
            </a:r>
          </a:p>
        </p:txBody>
      </p:sp>
    </p:spTree>
    <p:extLst>
      <p:ext uri="{BB962C8B-B14F-4D97-AF65-F5344CB8AC3E}">
        <p14:creationId xmlns:p14="http://schemas.microsoft.com/office/powerpoint/2010/main" val="290280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25" grpId="0" animBg="1"/>
      <p:bldP spid="26" grpId="0" animBg="1"/>
      <p:bldP spid="27" grpId="0" animBg="1"/>
      <p:bldP spid="28" grpId="0" animBg="1"/>
      <p:bldP spid="29" grpId="0" animBg="1"/>
      <p:bldP spid="30" grpId="0" animBg="1"/>
      <p:bldP spid="31" grpId="0" animBg="1"/>
      <p:bldP spid="32" grpId="0"/>
      <p:bldP spid="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B70FB-F0EF-FC6C-300C-D628B86AAFF6}"/>
              </a:ext>
            </a:extLst>
          </p:cNvPr>
          <p:cNvSpPr>
            <a:spLocks noGrp="1"/>
          </p:cNvSpPr>
          <p:nvPr>
            <p:ph type="title"/>
          </p:nvPr>
        </p:nvSpPr>
        <p:spPr/>
        <p:txBody>
          <a:bodyPr/>
          <a:lstStyle/>
          <a:p>
            <a:r>
              <a:rPr lang="en-US" dirty="0"/>
              <a:t>What is zero-knowledge?</a:t>
            </a:r>
          </a:p>
        </p:txBody>
      </p:sp>
      <p:sp>
        <p:nvSpPr>
          <p:cNvPr id="4" name="Rounded Rectangle">
            <a:extLst>
              <a:ext uri="{FF2B5EF4-FFF2-40B4-BE49-F238E27FC236}">
                <a16:creationId xmlns:a16="http://schemas.microsoft.com/office/drawing/2014/main" id="{04E822D6-59DC-BE4C-8FB9-21D936765BC5}"/>
              </a:ext>
            </a:extLst>
          </p:cNvPr>
          <p:cNvSpPr/>
          <p:nvPr/>
        </p:nvSpPr>
        <p:spPr>
          <a:xfrm>
            <a:off x="1312683" y="2392720"/>
            <a:ext cx="2973495" cy="2151434"/>
          </a:xfrm>
          <a:prstGeom prst="roundRect">
            <a:avLst>
              <a:gd name="adj" fmla="val 7909"/>
            </a:avLst>
          </a:prstGeom>
          <a:solidFill>
            <a:srgbClr val="FFFFFF"/>
          </a:solidFill>
          <a:ln w="25400">
            <a:solidFill>
              <a:srgbClr val="000000"/>
            </a:solidFill>
            <a:miter lim="400000"/>
          </a:ln>
        </p:spPr>
        <p:txBody>
          <a:bodyPr lIns="50800" tIns="50800" rIns="50800" bIns="50800" anchor="ctr"/>
          <a:lstStyle/>
          <a:p>
            <a:pPr defTabSz="584200">
              <a:defRPr sz="6000" b="1">
                <a:latin typeface="Helvetica"/>
                <a:ea typeface="Helvetica"/>
                <a:cs typeface="Helvetica"/>
                <a:sym typeface="Helvetica"/>
              </a:defRPr>
            </a:pPr>
            <a:endParaRPr/>
          </a:p>
        </p:txBody>
      </p:sp>
      <p:sp>
        <p:nvSpPr>
          <p:cNvPr id="5" name="Rounded Rectangle">
            <a:extLst>
              <a:ext uri="{FF2B5EF4-FFF2-40B4-BE49-F238E27FC236}">
                <a16:creationId xmlns:a16="http://schemas.microsoft.com/office/drawing/2014/main" id="{EDFBF2E7-37A8-A75B-2981-C3F7A9AD422C}"/>
              </a:ext>
            </a:extLst>
          </p:cNvPr>
          <p:cNvSpPr/>
          <p:nvPr/>
        </p:nvSpPr>
        <p:spPr>
          <a:xfrm>
            <a:off x="7763042" y="2392720"/>
            <a:ext cx="2973495" cy="2151428"/>
          </a:xfrm>
          <a:prstGeom prst="roundRect">
            <a:avLst>
              <a:gd name="adj" fmla="val 7480"/>
            </a:avLst>
          </a:prstGeom>
          <a:solidFill>
            <a:srgbClr val="FFFFFF"/>
          </a:solid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defTabSz="584200">
              <a:defRPr sz="3000" b="1">
                <a:latin typeface="Helvetica"/>
                <a:ea typeface="Helvetica"/>
                <a:cs typeface="Helvetica"/>
                <a:sym typeface="Helvetica"/>
              </a:defRPr>
            </a:pPr>
            <a:endParaRPr/>
          </a:p>
        </p:txBody>
      </p:sp>
      <p:sp>
        <p:nvSpPr>
          <p:cNvPr id="6" name="Prover">
            <a:extLst>
              <a:ext uri="{FF2B5EF4-FFF2-40B4-BE49-F238E27FC236}">
                <a16:creationId xmlns:a16="http://schemas.microsoft.com/office/drawing/2014/main" id="{07721423-27B3-58BB-F8BD-807CBED2474F}"/>
              </a:ext>
            </a:extLst>
          </p:cNvPr>
          <p:cNvSpPr txBox="1"/>
          <p:nvPr/>
        </p:nvSpPr>
        <p:spPr>
          <a:xfrm>
            <a:off x="1910868" y="3089242"/>
            <a:ext cx="1591344" cy="85090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defTabSz="584200">
              <a:defRPr sz="3700">
                <a:latin typeface="Helvetica Light"/>
                <a:ea typeface="Helvetica Light"/>
                <a:cs typeface="Helvetica Light"/>
                <a:sym typeface="Helvetica Light"/>
              </a:defRPr>
            </a:pPr>
            <a:r>
              <a:rPr sz="4900" b="1" dirty="0">
                <a:ln>
                  <a:solidFill>
                    <a:sysClr val="windowText" lastClr="000000"/>
                  </a:solidFill>
                </a:ln>
                <a:solidFill>
                  <a:sysClr val="windowText" lastClr="000000"/>
                </a:solidFill>
                <a:latin typeface="Helvetica"/>
                <a:ea typeface="Helvetica"/>
                <a:cs typeface="Helvetica"/>
                <a:sym typeface="Helvetica"/>
              </a:rPr>
              <a:t>P</a:t>
            </a:r>
            <a:r>
              <a:rPr dirty="0">
                <a:ln>
                  <a:solidFill>
                    <a:sysClr val="windowText" lastClr="000000"/>
                  </a:solidFill>
                </a:ln>
                <a:solidFill>
                  <a:sysClr val="windowText" lastClr="000000"/>
                </a:solidFill>
              </a:rPr>
              <a:t>rover</a:t>
            </a:r>
          </a:p>
        </p:txBody>
      </p:sp>
      <p:sp>
        <p:nvSpPr>
          <p:cNvPr id="7" name="Verifier">
            <a:extLst>
              <a:ext uri="{FF2B5EF4-FFF2-40B4-BE49-F238E27FC236}">
                <a16:creationId xmlns:a16="http://schemas.microsoft.com/office/drawing/2014/main" id="{2EFCA10D-6C68-E018-0FFE-AC6445099009}"/>
              </a:ext>
            </a:extLst>
          </p:cNvPr>
          <p:cNvSpPr txBox="1"/>
          <p:nvPr/>
        </p:nvSpPr>
        <p:spPr>
          <a:xfrm>
            <a:off x="8397729" y="3089241"/>
            <a:ext cx="1704120" cy="85090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defTabSz="584200">
              <a:defRPr sz="3700">
                <a:latin typeface="Helvetica Light"/>
                <a:ea typeface="Helvetica Light"/>
                <a:cs typeface="Helvetica Light"/>
                <a:sym typeface="Helvetica Light"/>
              </a:defRPr>
            </a:pPr>
            <a:r>
              <a:rPr sz="4900" b="1" dirty="0">
                <a:solidFill>
                  <a:schemeClr val="bg1"/>
                </a:solidFill>
                <a:latin typeface="Helvetica"/>
                <a:ea typeface="Helvetica"/>
                <a:cs typeface="Helvetica"/>
                <a:sym typeface="Helvetica"/>
              </a:rPr>
              <a:t>V</a:t>
            </a:r>
            <a:r>
              <a:rPr dirty="0">
                <a:solidFill>
                  <a:schemeClr val="bg1"/>
                </a:solidFill>
              </a:rPr>
              <a:t>erifier</a:t>
            </a:r>
          </a:p>
        </p:txBody>
      </p:sp>
      <p:sp>
        <p:nvSpPr>
          <p:cNvPr id="8" name="Line">
            <a:extLst>
              <a:ext uri="{FF2B5EF4-FFF2-40B4-BE49-F238E27FC236}">
                <a16:creationId xmlns:a16="http://schemas.microsoft.com/office/drawing/2014/main" id="{206E318A-8F72-5A29-97A2-E35FDF77E51B}"/>
              </a:ext>
            </a:extLst>
          </p:cNvPr>
          <p:cNvSpPr/>
          <p:nvPr/>
        </p:nvSpPr>
        <p:spPr>
          <a:xfrm>
            <a:off x="4286178" y="2979488"/>
            <a:ext cx="3465448" cy="1"/>
          </a:xfrm>
          <a:prstGeom prst="line">
            <a:avLst/>
          </a:prstGeom>
          <a:ln w="25400">
            <a:solidFill>
              <a:schemeClr val="tx1"/>
            </a:solidFill>
            <a:miter lim="400000"/>
            <a:tailEnd type="triangle"/>
          </a:ln>
        </p:spPr>
        <p:txBody>
          <a:bodyPr lIns="50800" tIns="50800" rIns="50800" bIns="50800" anchor="ctr"/>
          <a:lstStyle/>
          <a:p>
            <a:pPr defTabSz="584200">
              <a:defRPr sz="2400">
                <a:latin typeface="Helvetica Light"/>
                <a:ea typeface="Helvetica Light"/>
                <a:cs typeface="Helvetica Light"/>
                <a:sym typeface="Helvetica Light"/>
              </a:defRPr>
            </a:pPr>
            <a:endParaRPr/>
          </a:p>
        </p:txBody>
      </p:sp>
      <p:sp>
        <p:nvSpPr>
          <p:cNvPr id="9" name="Rectangle: Rounded Corners 40">
            <a:extLst>
              <a:ext uri="{FF2B5EF4-FFF2-40B4-BE49-F238E27FC236}">
                <a16:creationId xmlns:a16="http://schemas.microsoft.com/office/drawing/2014/main" id="{FED156F9-D0F5-ED88-CFF6-48161E6F8049}"/>
              </a:ext>
            </a:extLst>
          </p:cNvPr>
          <p:cNvSpPr/>
          <p:nvPr/>
        </p:nvSpPr>
        <p:spPr>
          <a:xfrm>
            <a:off x="4371205" y="1531736"/>
            <a:ext cx="3342215" cy="810412"/>
          </a:xfrm>
          <a:prstGeom prst="roundRect">
            <a:avLst/>
          </a:prstGeom>
          <a:solidFill>
            <a:srgbClr val="FFC000"/>
          </a:solidFill>
          <a:ln w="38100" cap="flat" cmpd="sng" algn="ctr">
            <a:solidFill>
              <a:sysClr val="windowText" lastClr="000000"/>
            </a:solidFill>
            <a:prstDash val="solid"/>
            <a:miter lim="800000"/>
          </a:ln>
          <a:effectLst/>
        </p:spPr>
        <p:txBody>
          <a:bodyPr rtlCol="0" anchor="ctr"/>
          <a:lstStyle/>
          <a:p>
            <a:pPr algn="ctr">
              <a:defRPr sz="1800"/>
            </a:pPr>
            <a:r>
              <a:rPr lang="en-US" b="1" dirty="0">
                <a:solidFill>
                  <a:schemeClr val="bg1"/>
                </a:solidFill>
                <a:latin typeface="Helvetica"/>
                <a:ea typeface="Helvetica"/>
                <a:cs typeface="Helvetica"/>
                <a:sym typeface="Helvetica"/>
              </a:rPr>
              <a:t>Claim/Theorem T</a:t>
            </a:r>
          </a:p>
        </p:txBody>
      </p:sp>
      <p:cxnSp>
        <p:nvCxnSpPr>
          <p:cNvPr id="10" name="Straight Arrow Connector 9">
            <a:extLst>
              <a:ext uri="{FF2B5EF4-FFF2-40B4-BE49-F238E27FC236}">
                <a16:creationId xmlns:a16="http://schemas.microsoft.com/office/drawing/2014/main" id="{0954EAAA-6DC4-7DAA-FCF0-F593B0FD5FFD}"/>
              </a:ext>
            </a:extLst>
          </p:cNvPr>
          <p:cNvCxnSpPr>
            <a:cxnSpLocks/>
            <a:stCxn id="9" idx="1"/>
            <a:endCxn id="4" idx="0"/>
          </p:cNvCxnSpPr>
          <p:nvPr/>
        </p:nvCxnSpPr>
        <p:spPr>
          <a:xfrm flipH="1">
            <a:off x="2799431" y="1936942"/>
            <a:ext cx="1571774" cy="455778"/>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D652599-EABC-0DD4-FECB-8023E41DEC8C}"/>
              </a:ext>
            </a:extLst>
          </p:cNvPr>
          <p:cNvCxnSpPr>
            <a:cxnSpLocks/>
            <a:stCxn id="9" idx="3"/>
            <a:endCxn id="5" idx="0"/>
          </p:cNvCxnSpPr>
          <p:nvPr/>
        </p:nvCxnSpPr>
        <p:spPr>
          <a:xfrm>
            <a:off x="7713420" y="1936942"/>
            <a:ext cx="1536370" cy="455778"/>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 name="Prover">
            <a:extLst>
              <a:ext uri="{FF2B5EF4-FFF2-40B4-BE49-F238E27FC236}">
                <a16:creationId xmlns:a16="http://schemas.microsoft.com/office/drawing/2014/main" id="{C268E38E-3162-AB01-1270-712BA5B48964}"/>
              </a:ext>
            </a:extLst>
          </p:cNvPr>
          <p:cNvSpPr txBox="1"/>
          <p:nvPr/>
        </p:nvSpPr>
        <p:spPr>
          <a:xfrm>
            <a:off x="5773928" y="2511392"/>
            <a:ext cx="2352126" cy="47192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defTabSz="584200">
              <a:defRPr sz="3700">
                <a:latin typeface="Helvetica Light"/>
                <a:ea typeface="Helvetica Light"/>
                <a:cs typeface="Helvetica Light"/>
                <a:sym typeface="Helvetica Light"/>
              </a:defRPr>
            </a:pPr>
            <a:r>
              <a:rPr lang="en-US" sz="2400" dirty="0">
                <a:latin typeface="Helvetica"/>
                <a:sym typeface="Helvetica"/>
              </a:rPr>
              <a:t>a</a:t>
            </a:r>
            <a:r>
              <a:rPr lang="en-US" sz="2400" baseline="-25000" dirty="0">
                <a:latin typeface="Helvetica"/>
                <a:sym typeface="Helvetica"/>
              </a:rPr>
              <a:t>1</a:t>
            </a:r>
            <a:endParaRPr sz="3600" dirty="0"/>
          </a:p>
        </p:txBody>
      </p:sp>
      <p:sp>
        <p:nvSpPr>
          <p:cNvPr id="13" name="Line">
            <a:extLst>
              <a:ext uri="{FF2B5EF4-FFF2-40B4-BE49-F238E27FC236}">
                <a16:creationId xmlns:a16="http://schemas.microsoft.com/office/drawing/2014/main" id="{46A942C7-276A-ADA4-80A3-4146316555B2}"/>
              </a:ext>
            </a:extLst>
          </p:cNvPr>
          <p:cNvSpPr/>
          <p:nvPr/>
        </p:nvSpPr>
        <p:spPr>
          <a:xfrm>
            <a:off x="4286178" y="3417860"/>
            <a:ext cx="3465448" cy="1"/>
          </a:xfrm>
          <a:prstGeom prst="line">
            <a:avLst/>
          </a:prstGeom>
          <a:ln w="25400">
            <a:solidFill>
              <a:schemeClr val="tx1"/>
            </a:solidFill>
            <a:miter lim="400000"/>
            <a:headEnd type="triangle" w="med" len="med"/>
            <a:tailEnd type="none" w="med" len="med"/>
          </a:ln>
        </p:spPr>
        <p:txBody>
          <a:bodyPr lIns="50800" tIns="50800" rIns="50800" bIns="50800" anchor="ctr"/>
          <a:lstStyle/>
          <a:p>
            <a:pPr defTabSz="584200">
              <a:defRPr sz="2400">
                <a:latin typeface="Helvetica Light"/>
                <a:ea typeface="Helvetica Light"/>
                <a:cs typeface="Helvetica Light"/>
                <a:sym typeface="Helvetica Light"/>
              </a:defRPr>
            </a:pPr>
            <a:endParaRPr/>
          </a:p>
        </p:txBody>
      </p:sp>
      <p:sp>
        <p:nvSpPr>
          <p:cNvPr id="14" name="Prover">
            <a:extLst>
              <a:ext uri="{FF2B5EF4-FFF2-40B4-BE49-F238E27FC236}">
                <a16:creationId xmlns:a16="http://schemas.microsoft.com/office/drawing/2014/main" id="{797C36CF-72FE-C559-59B7-A8188A5AA4CF}"/>
              </a:ext>
            </a:extLst>
          </p:cNvPr>
          <p:cNvSpPr txBox="1"/>
          <p:nvPr/>
        </p:nvSpPr>
        <p:spPr>
          <a:xfrm>
            <a:off x="5773928" y="2979488"/>
            <a:ext cx="2352126" cy="47192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defTabSz="584200">
              <a:defRPr sz="3700">
                <a:latin typeface="Helvetica Light"/>
                <a:ea typeface="Helvetica Light"/>
                <a:cs typeface="Helvetica Light"/>
                <a:sym typeface="Helvetica Light"/>
              </a:defRPr>
            </a:pPr>
            <a:r>
              <a:rPr lang="en-US" sz="2400" dirty="0">
                <a:latin typeface="Helvetica"/>
                <a:sym typeface="Helvetica"/>
              </a:rPr>
              <a:t>q</a:t>
            </a:r>
            <a:r>
              <a:rPr lang="en-US" sz="2400" baseline="-25000" dirty="0">
                <a:latin typeface="Helvetica"/>
                <a:sym typeface="Helvetica"/>
              </a:rPr>
              <a:t>1</a:t>
            </a:r>
            <a:endParaRPr sz="3600" dirty="0"/>
          </a:p>
        </p:txBody>
      </p:sp>
      <p:sp>
        <p:nvSpPr>
          <p:cNvPr id="15" name="Line">
            <a:extLst>
              <a:ext uri="{FF2B5EF4-FFF2-40B4-BE49-F238E27FC236}">
                <a16:creationId xmlns:a16="http://schemas.microsoft.com/office/drawing/2014/main" id="{D63448EE-1A3A-B7B3-FCDB-302E479B234F}"/>
              </a:ext>
            </a:extLst>
          </p:cNvPr>
          <p:cNvSpPr/>
          <p:nvPr/>
        </p:nvSpPr>
        <p:spPr>
          <a:xfrm>
            <a:off x="4286178" y="3873639"/>
            <a:ext cx="3465448" cy="1"/>
          </a:xfrm>
          <a:prstGeom prst="line">
            <a:avLst/>
          </a:prstGeom>
          <a:ln w="25400">
            <a:solidFill>
              <a:schemeClr val="tx1"/>
            </a:solidFill>
            <a:miter lim="400000"/>
            <a:tailEnd type="triangle"/>
          </a:ln>
        </p:spPr>
        <p:txBody>
          <a:bodyPr lIns="50800" tIns="50800" rIns="50800" bIns="50800" anchor="ctr"/>
          <a:lstStyle/>
          <a:p>
            <a:pPr defTabSz="584200">
              <a:defRPr sz="2400">
                <a:latin typeface="Helvetica Light"/>
                <a:ea typeface="Helvetica Light"/>
                <a:cs typeface="Helvetica Light"/>
                <a:sym typeface="Helvetica Light"/>
              </a:defRPr>
            </a:pPr>
            <a:endParaRPr/>
          </a:p>
        </p:txBody>
      </p:sp>
      <p:sp>
        <p:nvSpPr>
          <p:cNvPr id="16" name="Prover">
            <a:extLst>
              <a:ext uri="{FF2B5EF4-FFF2-40B4-BE49-F238E27FC236}">
                <a16:creationId xmlns:a16="http://schemas.microsoft.com/office/drawing/2014/main" id="{4FBC1664-6E8A-E4B6-56C3-BB686DFC2F7C}"/>
              </a:ext>
            </a:extLst>
          </p:cNvPr>
          <p:cNvSpPr txBox="1"/>
          <p:nvPr/>
        </p:nvSpPr>
        <p:spPr>
          <a:xfrm>
            <a:off x="5773928" y="3405543"/>
            <a:ext cx="2352126" cy="47192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defTabSz="584200">
              <a:defRPr sz="3700">
                <a:latin typeface="Helvetica Light"/>
                <a:ea typeface="Helvetica Light"/>
                <a:cs typeface="Helvetica Light"/>
                <a:sym typeface="Helvetica Light"/>
              </a:defRPr>
            </a:pPr>
            <a:r>
              <a:rPr lang="en-US" sz="2400" dirty="0">
                <a:latin typeface="Helvetica"/>
                <a:sym typeface="Helvetica"/>
              </a:rPr>
              <a:t>a</a:t>
            </a:r>
            <a:r>
              <a:rPr lang="en-US" sz="2400" baseline="-25000" dirty="0">
                <a:latin typeface="Helvetica"/>
                <a:sym typeface="Helvetica"/>
              </a:rPr>
              <a:t>2</a:t>
            </a:r>
            <a:endParaRPr sz="3600" dirty="0"/>
          </a:p>
        </p:txBody>
      </p:sp>
      <p:sp>
        <p:nvSpPr>
          <p:cNvPr id="17" name="Line">
            <a:extLst>
              <a:ext uri="{FF2B5EF4-FFF2-40B4-BE49-F238E27FC236}">
                <a16:creationId xmlns:a16="http://schemas.microsoft.com/office/drawing/2014/main" id="{7E6FABFC-B541-F947-B71C-A622B000DDC4}"/>
              </a:ext>
            </a:extLst>
          </p:cNvPr>
          <p:cNvSpPr/>
          <p:nvPr/>
        </p:nvSpPr>
        <p:spPr>
          <a:xfrm>
            <a:off x="4286178" y="4312011"/>
            <a:ext cx="3465448" cy="1"/>
          </a:xfrm>
          <a:prstGeom prst="line">
            <a:avLst/>
          </a:prstGeom>
          <a:ln w="25400">
            <a:solidFill>
              <a:schemeClr val="tx1"/>
            </a:solidFill>
            <a:miter lim="400000"/>
            <a:headEnd type="triangle" w="med" len="med"/>
            <a:tailEnd type="none" w="med" len="med"/>
          </a:ln>
        </p:spPr>
        <p:txBody>
          <a:bodyPr lIns="50800" tIns="50800" rIns="50800" bIns="50800" anchor="ctr"/>
          <a:lstStyle/>
          <a:p>
            <a:pPr defTabSz="584200">
              <a:defRPr sz="2400">
                <a:latin typeface="Helvetica Light"/>
                <a:ea typeface="Helvetica Light"/>
                <a:cs typeface="Helvetica Light"/>
                <a:sym typeface="Helvetica Light"/>
              </a:defRPr>
            </a:pPr>
            <a:endParaRPr/>
          </a:p>
        </p:txBody>
      </p:sp>
      <p:sp>
        <p:nvSpPr>
          <p:cNvPr id="18" name="Prover">
            <a:extLst>
              <a:ext uri="{FF2B5EF4-FFF2-40B4-BE49-F238E27FC236}">
                <a16:creationId xmlns:a16="http://schemas.microsoft.com/office/drawing/2014/main" id="{6760CFA3-D73D-FCF8-915D-45A2A432618F}"/>
              </a:ext>
            </a:extLst>
          </p:cNvPr>
          <p:cNvSpPr txBox="1"/>
          <p:nvPr/>
        </p:nvSpPr>
        <p:spPr>
          <a:xfrm>
            <a:off x="5773928" y="3873639"/>
            <a:ext cx="2352126" cy="47192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defTabSz="584200">
              <a:defRPr sz="3700">
                <a:latin typeface="Helvetica Light"/>
                <a:ea typeface="Helvetica Light"/>
                <a:cs typeface="Helvetica Light"/>
                <a:sym typeface="Helvetica Light"/>
              </a:defRPr>
            </a:pPr>
            <a:r>
              <a:rPr lang="en-US" sz="2400" dirty="0">
                <a:latin typeface="Helvetica"/>
                <a:sym typeface="Helvetica"/>
              </a:rPr>
              <a:t>q</a:t>
            </a:r>
            <a:r>
              <a:rPr lang="en-US" sz="2400" baseline="-25000" dirty="0">
                <a:latin typeface="Helvetica"/>
                <a:sym typeface="Helvetica"/>
              </a:rPr>
              <a:t>2</a:t>
            </a:r>
            <a:endParaRPr sz="3600" dirty="0"/>
          </a:p>
        </p:txBody>
      </p:sp>
      <p:sp>
        <p:nvSpPr>
          <p:cNvPr id="19" name="Prover">
            <a:extLst>
              <a:ext uri="{FF2B5EF4-FFF2-40B4-BE49-F238E27FC236}">
                <a16:creationId xmlns:a16="http://schemas.microsoft.com/office/drawing/2014/main" id="{59CAA8B1-CF39-7C0F-096A-639726CA4D0D}"/>
              </a:ext>
            </a:extLst>
          </p:cNvPr>
          <p:cNvSpPr txBox="1"/>
          <p:nvPr/>
        </p:nvSpPr>
        <p:spPr>
          <a:xfrm>
            <a:off x="504138" y="4966375"/>
            <a:ext cx="11183724" cy="12105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defTabSz="584200">
              <a:defRPr sz="3700">
                <a:latin typeface="Helvetica Light"/>
                <a:ea typeface="Helvetica Light"/>
                <a:cs typeface="Helvetica Light"/>
                <a:sym typeface="Helvetica Light"/>
              </a:defRPr>
            </a:pPr>
            <a:r>
              <a:rPr lang="en-US" altLang="zh-CN" sz="2400" dirty="0">
                <a:latin typeface="Helvetica"/>
                <a:sym typeface="Helvetica"/>
              </a:rPr>
              <a:t>Intuitively, for a true statement T ∈ L, for every verifier,</a:t>
            </a:r>
          </a:p>
          <a:p>
            <a:pPr defTabSz="584200">
              <a:defRPr sz="3700">
                <a:latin typeface="Helvetica Light"/>
                <a:ea typeface="Helvetica Light"/>
                <a:cs typeface="Helvetica Light"/>
                <a:sym typeface="Helvetica Light"/>
              </a:defRPr>
            </a:pPr>
            <a:r>
              <a:rPr lang="en-US" sz="2400" dirty="0"/>
              <a:t>What the verifier can compute </a:t>
            </a:r>
            <a:r>
              <a:rPr lang="en-US" sz="2400" b="1" u="sng" dirty="0"/>
              <a:t>after</a:t>
            </a:r>
            <a:r>
              <a:rPr lang="en-US" sz="2400" dirty="0"/>
              <a:t> the interaction </a:t>
            </a:r>
          </a:p>
          <a:p>
            <a:pPr defTabSz="584200">
              <a:defRPr sz="3700">
                <a:latin typeface="Helvetica Light"/>
                <a:ea typeface="Helvetica Light"/>
                <a:cs typeface="Helvetica Light"/>
                <a:sym typeface="Helvetica Light"/>
              </a:defRPr>
            </a:pPr>
            <a:r>
              <a:rPr lang="en-US" sz="2400" dirty="0"/>
              <a:t>					= What the verifier could have computed </a:t>
            </a:r>
            <a:r>
              <a:rPr lang="en-US" sz="2400" b="1" u="sng" dirty="0"/>
              <a:t>before</a:t>
            </a:r>
            <a:r>
              <a:rPr lang="en-US" sz="2400" dirty="0"/>
              <a:t> interaction</a:t>
            </a:r>
            <a:endParaRPr sz="2400" dirty="0"/>
          </a:p>
        </p:txBody>
      </p:sp>
    </p:spTree>
    <p:extLst>
      <p:ext uri="{BB962C8B-B14F-4D97-AF65-F5344CB8AC3E}">
        <p14:creationId xmlns:p14="http://schemas.microsoft.com/office/powerpoint/2010/main" val="29508622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6"/>
</p:tagLst>
</file>

<file path=ppt/tags/tag2.xml><?xml version="1.0" encoding="utf-8"?>
<p:tagLst xmlns:a="http://schemas.openxmlformats.org/drawingml/2006/main" xmlns:r="http://schemas.openxmlformats.org/officeDocument/2006/relationships" xmlns:p="http://schemas.openxmlformats.org/presentationml/2006/main">
  <p:tag name="TIMING" val="|1.4|4.1|37"/>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1819</TotalTime>
  <Words>724</Words>
  <Application>Microsoft Macintosh PowerPoint</Application>
  <PresentationFormat>Widescreen</PresentationFormat>
  <Paragraphs>69</Paragraphs>
  <Slides>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Cambria Math</vt:lpstr>
      <vt:lpstr>Helvetica</vt:lpstr>
      <vt:lpstr>Helvetica Light</vt:lpstr>
      <vt:lpstr>Office Theme</vt:lpstr>
      <vt:lpstr>Formal Definition of  Zero-Knowledge Proofs II</vt:lpstr>
      <vt:lpstr>Definition of proof systems</vt:lpstr>
      <vt:lpstr>Definition of Knowledge Soundness</vt:lpstr>
      <vt:lpstr>What is zero-knowledge?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zkSNARKs</dc:title>
  <dc:creator>Yuncong Hu</dc:creator>
  <cp:lastModifiedBy>Yuncong Hu</cp:lastModifiedBy>
  <cp:revision>44</cp:revision>
  <dcterms:created xsi:type="dcterms:W3CDTF">2024-06-09T01:23:26Z</dcterms:created>
  <dcterms:modified xsi:type="dcterms:W3CDTF">2024-06-17T03:27:22Z</dcterms:modified>
</cp:coreProperties>
</file>