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5"/>
    <p:restoredTop sz="56667"/>
  </p:normalViewPr>
  <p:slideViewPr>
    <p:cSldViewPr snapToGrid="0">
      <p:cViewPr varScale="1">
        <p:scale>
          <a:sx n="62" d="100"/>
          <a:sy n="62" d="100"/>
        </p:scale>
        <p:origin x="1920" y="72"/>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DF887-BC2F-4C4E-9C6D-C45FB4404AC5}"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3355F-4B3D-E04B-84FB-C70019403E8B}" type="slidenum">
              <a:rPr lang="en-US" smtClean="0"/>
              <a:t>‹#›</a:t>
            </a:fld>
            <a:endParaRPr lang="en-US"/>
          </a:p>
        </p:txBody>
      </p:sp>
    </p:spTree>
    <p:extLst>
      <p:ext uri="{BB962C8B-B14F-4D97-AF65-F5344CB8AC3E}">
        <p14:creationId xmlns:p14="http://schemas.microsoft.com/office/powerpoint/2010/main" val="164068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the </a:t>
            </a:r>
            <a:r>
              <a:rPr lang="en-US" dirty="0" err="1"/>
              <a:t>Polyhedra</a:t>
            </a:r>
            <a:r>
              <a:rPr lang="en-US" dirty="0"/>
              <a:t> team.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today’s session, we continue to discuss formal definition of zero-knowledge properties. </a:t>
            </a:r>
          </a:p>
          <a:p>
            <a:r>
              <a:rPr lang="en-US" dirty="0"/>
              <a:t>Some of our materials refer to </a:t>
            </a:r>
            <a:r>
              <a:rPr lang="en-US" dirty="0" err="1"/>
              <a:t>zk</a:t>
            </a:r>
            <a:r>
              <a:rPr lang="en-US" dirty="0"/>
              <a:t>-learning, an online MOOC for zero-knowledge proofs. </a:t>
            </a:r>
          </a:p>
          <a:p>
            <a:r>
              <a:rPr lang="en-US" dirty="0"/>
              <a:t>Let's get started.</a:t>
            </a:r>
          </a:p>
        </p:txBody>
      </p:sp>
      <p:sp>
        <p:nvSpPr>
          <p:cNvPr id="4" name="Slide Number Placeholder 3"/>
          <p:cNvSpPr>
            <a:spLocks noGrp="1"/>
          </p:cNvSpPr>
          <p:nvPr>
            <p:ph type="sldNum" sz="quarter" idx="5"/>
          </p:nvPr>
        </p:nvSpPr>
        <p:spPr/>
        <p:txBody>
          <a:bodyPr/>
          <a:lstStyle/>
          <a:p>
            <a:fld id="{2DD3355F-4B3D-E04B-84FB-C70019403E8B}" type="slidenum">
              <a:rPr lang="en-US" smtClean="0"/>
              <a:t>1</a:t>
            </a:fld>
            <a:endParaRPr lang="en-US"/>
          </a:p>
        </p:txBody>
      </p:sp>
    </p:spTree>
    <p:extLst>
      <p:ext uri="{BB962C8B-B14F-4D97-AF65-F5344CB8AC3E}">
        <p14:creationId xmlns:p14="http://schemas.microsoft.com/office/powerpoint/2010/main" val="411902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lecture, we used the concept of the Verifier's view to define the information that the Verifier learns during the interaction process.</a:t>
            </a:r>
          </a:p>
          <a:p>
            <a:endParaRPr lang="en-US" dirty="0"/>
          </a:p>
          <a:p>
            <a:r>
              <a:rPr lang="en-US" dirty="0"/>
              <a:t>This framework allows us to quantify and model the knowledge gained by the Verifier. </a:t>
            </a:r>
          </a:p>
          <a:p>
            <a:endParaRPr lang="en-US" dirty="0"/>
          </a:p>
          <a:p>
            <a:r>
              <a:rPr lang="en-US" dirty="0"/>
              <a:t>In today's lecture, we will leverage this concept to formally define zero-knowledge..</a:t>
            </a:r>
          </a:p>
        </p:txBody>
      </p:sp>
      <p:sp>
        <p:nvSpPr>
          <p:cNvPr id="4" name="Slide Number Placeholder 3"/>
          <p:cNvSpPr>
            <a:spLocks noGrp="1"/>
          </p:cNvSpPr>
          <p:nvPr>
            <p:ph type="sldNum" sz="quarter" idx="5"/>
          </p:nvPr>
        </p:nvSpPr>
        <p:spPr/>
        <p:txBody>
          <a:bodyPr/>
          <a:lstStyle/>
          <a:p>
            <a:fld id="{2DD3355F-4B3D-E04B-84FB-C70019403E8B}" type="slidenum">
              <a:rPr lang="en-US" smtClean="0"/>
              <a:t>2</a:t>
            </a:fld>
            <a:endParaRPr lang="en-US"/>
          </a:p>
        </p:txBody>
      </p:sp>
    </p:spTree>
    <p:extLst>
      <p:ext uri="{BB962C8B-B14F-4D97-AF65-F5344CB8AC3E}">
        <p14:creationId xmlns:p14="http://schemas.microsoft.com/office/powerpoint/2010/main" val="205146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adopt the simulation paradigm to define zero-knowledge. </a:t>
            </a:r>
          </a:p>
          <a:p>
            <a:r>
              <a:rPr lang="en-US" dirty="0"/>
              <a:t>Intuitively, if a simulator, which has no knowledge of the Prover's secrets, can generate a view that is indistinguishable from the real Verifier's view, then the interaction does not leak any useful information.</a:t>
            </a:r>
          </a:p>
          <a:p>
            <a:endParaRPr lang="en-US" dirty="0"/>
          </a:p>
          <a:p>
            <a:r>
              <a:rPr lang="en-US" dirty="0"/>
              <a:t>Formally, the Verifier's view gives it nothing new if the simulator could have simulated the view on its own, such that the simulated view and the real view are computationally indistinguishable. </a:t>
            </a:r>
          </a:p>
          <a:p>
            <a:r>
              <a:rPr lang="en-US" dirty="0"/>
              <a:t>This means that an external distinguisher cannot tell apart the real interaction from the simulated one. </a:t>
            </a:r>
          </a:p>
          <a:p>
            <a:endParaRPr lang="en-US" dirty="0"/>
          </a:p>
        </p:txBody>
      </p:sp>
      <p:sp>
        <p:nvSpPr>
          <p:cNvPr id="4" name="Slide Number Placeholder 3"/>
          <p:cNvSpPr>
            <a:spLocks noGrp="1"/>
          </p:cNvSpPr>
          <p:nvPr>
            <p:ph type="sldNum" sz="quarter" idx="5"/>
          </p:nvPr>
        </p:nvSpPr>
        <p:spPr/>
        <p:txBody>
          <a:bodyPr/>
          <a:lstStyle/>
          <a:p>
            <a:fld id="{2DD3355F-4B3D-E04B-84FB-C70019403E8B}" type="slidenum">
              <a:rPr lang="en-US" smtClean="0"/>
              <a:t>3</a:t>
            </a:fld>
            <a:endParaRPr lang="en-US"/>
          </a:p>
        </p:txBody>
      </p:sp>
    </p:spTree>
    <p:extLst>
      <p:ext uri="{BB962C8B-B14F-4D97-AF65-F5344CB8AC3E}">
        <p14:creationId xmlns:p14="http://schemas.microsoft.com/office/powerpoint/2010/main" val="326298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using the simulation paradigm, we can formally define zero-knowledge proofs. </a:t>
            </a:r>
          </a:p>
          <a:p>
            <a:r>
              <a:rPr lang="en-US" dirty="0"/>
              <a:t>A proof system (P,V) is zero-knowledge for a language L if there exists a probabilistic polynomial-time (PPT) algorithm Sim (a simulator) such that for every T∈L, the probability distributions of real-view and simulated-view are polynomial-time indistinguishable.</a:t>
            </a:r>
          </a:p>
          <a:p>
            <a:endParaRPr lang="en-US" dirty="0"/>
          </a:p>
          <a:p>
            <a:r>
              <a:rPr lang="en-US" dirty="0"/>
              <a:t>By ensuring that these distributions are indistinguishable, we guarantee that the Verifier gains no additional information from the interaction with the Prover.</a:t>
            </a:r>
          </a:p>
          <a:p>
            <a:endParaRPr lang="en-US" dirty="0"/>
          </a:p>
          <a:p>
            <a:r>
              <a:rPr lang="en-US" dirty="0"/>
              <a:t>However, do you see any problems with this definition? </a:t>
            </a:r>
          </a:p>
        </p:txBody>
      </p:sp>
      <p:sp>
        <p:nvSpPr>
          <p:cNvPr id="4" name="Slide Number Placeholder 3"/>
          <p:cNvSpPr>
            <a:spLocks noGrp="1"/>
          </p:cNvSpPr>
          <p:nvPr>
            <p:ph type="sldNum" sz="quarter" idx="5"/>
          </p:nvPr>
        </p:nvSpPr>
        <p:spPr/>
        <p:txBody>
          <a:bodyPr/>
          <a:lstStyle/>
          <a:p>
            <a:fld id="{2DD3355F-4B3D-E04B-84FB-C70019403E8B}" type="slidenum">
              <a:rPr lang="en-US" smtClean="0"/>
              <a:t>4</a:t>
            </a:fld>
            <a:endParaRPr lang="en-US"/>
          </a:p>
        </p:txBody>
      </p:sp>
    </p:spTree>
    <p:extLst>
      <p:ext uri="{BB962C8B-B14F-4D97-AF65-F5344CB8AC3E}">
        <p14:creationId xmlns:p14="http://schemas.microsoft.com/office/powerpoint/2010/main" val="293444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definition of zero-knowledge has a critical limitation: it does not account for the case of a malicious Verifier. </a:t>
            </a:r>
          </a:p>
          <a:p>
            <a:r>
              <a:rPr lang="en-US" dirty="0"/>
              <a:t>Unlike soundness, where the Prover might be malicious and our goal is to protect the Verifier, in zero-knowledge property, we aim to protect the Prover. Therefore, the Verifier could be malicious.</a:t>
            </a:r>
          </a:p>
          <a:p>
            <a:endParaRPr lang="en-US" dirty="0"/>
          </a:p>
          <a:p>
            <a:endParaRPr lang="en-US" dirty="0"/>
          </a:p>
          <a:p>
            <a:r>
              <a:rPr lang="en-US" dirty="0"/>
              <a:t>In the earlier formalization, we defined the Verifier's view assuming an honest Verifier. This leads to the concept known as "honest-verifier zero-knowledge." </a:t>
            </a:r>
          </a:p>
          <a:p>
            <a:r>
              <a:rPr lang="en-US" dirty="0"/>
              <a:t>In this setting, we ensure that the interaction reveals no additional information to an honest Verifier. </a:t>
            </a:r>
          </a:p>
          <a:p>
            <a:r>
              <a:rPr lang="en-US" dirty="0"/>
              <a:t>However, this does not necessarily extend to scenarios where the Verifier is malicious and might deviate from the protocol to extract more information.</a:t>
            </a:r>
          </a:p>
          <a:p>
            <a:r>
              <a:rPr lang="en-US" dirty="0"/>
              <a:t>To truly ensure zero-knowledge in a broader sense, we need to consider the security of the Prover even against potentially malicious Verifiers. </a:t>
            </a:r>
          </a:p>
          <a:p>
            <a:r>
              <a:rPr lang="en-US" dirty="0"/>
              <a:t>This more stringent requirement would involve redefining the Verifier's view to encompass all possible actions of a malicious Verifier, thereby providing a stronger guarantee of zero-knowledge.</a:t>
            </a:r>
          </a:p>
          <a:p>
            <a:endParaRPr lang="en-US" dirty="0"/>
          </a:p>
        </p:txBody>
      </p:sp>
      <p:sp>
        <p:nvSpPr>
          <p:cNvPr id="4" name="Slide Number Placeholder 3"/>
          <p:cNvSpPr>
            <a:spLocks noGrp="1"/>
          </p:cNvSpPr>
          <p:nvPr>
            <p:ph type="sldNum" sz="quarter" idx="5"/>
          </p:nvPr>
        </p:nvSpPr>
        <p:spPr/>
        <p:txBody>
          <a:bodyPr/>
          <a:lstStyle/>
          <a:p>
            <a:fld id="{2DD3355F-4B3D-E04B-84FB-C70019403E8B}" type="slidenum">
              <a:rPr lang="en-US" smtClean="0"/>
              <a:t>5</a:t>
            </a:fld>
            <a:endParaRPr lang="en-US"/>
          </a:p>
        </p:txBody>
      </p:sp>
    </p:spTree>
    <p:extLst>
      <p:ext uri="{BB962C8B-B14F-4D97-AF65-F5344CB8AC3E}">
        <p14:creationId xmlns:p14="http://schemas.microsoft.com/office/powerpoint/2010/main" val="268127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complete formal definition of zero-knowledge for all Verifiers is as follows.</a:t>
            </a:r>
          </a:p>
          <a:p>
            <a:endParaRPr lang="en-US" altLang="zh-CN" dirty="0"/>
          </a:p>
          <a:p>
            <a:r>
              <a:rPr lang="en-US" dirty="0"/>
              <a:t>This definition considers all possible PPT Verifiers, including potentially malicious ones, which might have far greater computational capabilities than an honest Verifier.</a:t>
            </a:r>
          </a:p>
          <a:p>
            <a:endParaRPr lang="en-US" altLang="zh-CN" dirty="0"/>
          </a:p>
          <a:p>
            <a:r>
              <a:rPr lang="en-US" dirty="0"/>
              <a:t>Even under these conditions, the simulator must be able to simulate the view of the malicious Verifier such that it remains indistinguishable from the real interaction. This ensures that the zero-knowledge property holds robustly, protecting the Prover's information against any Verifier.</a:t>
            </a:r>
          </a:p>
          <a:p>
            <a:endParaRPr lang="en-US" altLang="zh-CN" dirty="0"/>
          </a:p>
          <a:p>
            <a:r>
              <a:rPr lang="en-US" dirty="0"/>
              <a:t>In today's lecture, we started with the Verifier's view and used the simulation paradigm to formally define the property of zero-knowledge. </a:t>
            </a:r>
          </a:p>
          <a:p>
            <a:r>
              <a:rPr lang="en-US" dirty="0"/>
              <a:t>So far, we have comprehensively covered the fundamental properties of proof systems, including completeness, soundness, knowledge soundness, and zero-knowledge. </a:t>
            </a:r>
          </a:p>
          <a:p>
            <a:r>
              <a:rPr lang="en-US" dirty="0"/>
              <a:t>These concepts provide a robust foundation for understanding how proof systems ensure both the validity and confidentiality of information.</a:t>
            </a:r>
          </a:p>
          <a:p>
            <a:endParaRPr lang="en-US" dirty="0"/>
          </a:p>
          <a:p>
            <a:r>
              <a:rPr lang="en-US" dirty="0"/>
              <a:t>In the next lecture, we will explore a concrete example that illustrates these properties. This example will help solidify our understanding and demonstrate how these theoretical concepts are applied in practice.</a:t>
            </a:r>
          </a:p>
          <a:p>
            <a:endParaRPr lang="en-US" altLang="zh-CN" dirty="0"/>
          </a:p>
        </p:txBody>
      </p:sp>
      <p:sp>
        <p:nvSpPr>
          <p:cNvPr id="4" name="Slide Number Placeholder 3"/>
          <p:cNvSpPr>
            <a:spLocks noGrp="1"/>
          </p:cNvSpPr>
          <p:nvPr>
            <p:ph type="sldNum" sz="quarter" idx="5"/>
          </p:nvPr>
        </p:nvSpPr>
        <p:spPr/>
        <p:txBody>
          <a:bodyPr/>
          <a:lstStyle/>
          <a:p>
            <a:fld id="{2DD3355F-4B3D-E04B-84FB-C70019403E8B}" type="slidenum">
              <a:rPr lang="en-US" smtClean="0"/>
              <a:t>6</a:t>
            </a:fld>
            <a:endParaRPr lang="en-US"/>
          </a:p>
        </p:txBody>
      </p:sp>
    </p:spTree>
    <p:extLst>
      <p:ext uri="{BB962C8B-B14F-4D97-AF65-F5344CB8AC3E}">
        <p14:creationId xmlns:p14="http://schemas.microsoft.com/office/powerpoint/2010/main" val="8079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409025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278819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365952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19D77-3A6B-DE4B-A714-BDA5C7EA14C8}"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252261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19D77-3A6B-DE4B-A714-BDA5C7EA14C8}"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90149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19D77-3A6B-DE4B-A714-BDA5C7EA14C8}"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5112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19D77-3A6B-DE4B-A714-BDA5C7EA14C8}"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60191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19D77-3A6B-DE4B-A714-BDA5C7EA14C8}"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94127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19D77-3A6B-DE4B-A714-BDA5C7EA14C8}"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333434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519D77-3A6B-DE4B-A714-BDA5C7EA14C8}"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75164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519D77-3A6B-DE4B-A714-BDA5C7EA14C8}"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F574-BCC9-ED44-8E94-A6979CD9CCB4}" type="slidenum">
              <a:rPr lang="en-US" smtClean="0"/>
              <a:t>‹#›</a:t>
            </a:fld>
            <a:endParaRPr lang="en-US"/>
          </a:p>
        </p:txBody>
      </p:sp>
    </p:spTree>
    <p:extLst>
      <p:ext uri="{BB962C8B-B14F-4D97-AF65-F5344CB8AC3E}">
        <p14:creationId xmlns:p14="http://schemas.microsoft.com/office/powerpoint/2010/main" val="114212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19D77-3A6B-DE4B-A714-BDA5C7EA14C8}" type="datetimeFigureOut">
              <a:rPr lang="en-US" smtClean="0"/>
              <a:t>6/28/2024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4F574-BCC9-ED44-8E94-A6979CD9CCB4}" type="slidenum">
              <a:rPr lang="en-US" smtClean="0"/>
              <a:t>‹#›</a:t>
            </a:fld>
            <a:endParaRPr lang="en-US"/>
          </a:p>
        </p:txBody>
      </p:sp>
    </p:spTree>
    <p:extLst>
      <p:ext uri="{BB962C8B-B14F-4D97-AF65-F5344CB8AC3E}">
        <p14:creationId xmlns:p14="http://schemas.microsoft.com/office/powerpoint/2010/main" val="1511914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C9DF-1027-EC5A-0E0D-89F8D8B6A1FE}"/>
              </a:ext>
            </a:extLst>
          </p:cNvPr>
          <p:cNvSpPr>
            <a:spLocks noGrp="1"/>
          </p:cNvSpPr>
          <p:nvPr>
            <p:ph type="ctrTitle"/>
          </p:nvPr>
        </p:nvSpPr>
        <p:spPr/>
        <p:txBody>
          <a:bodyPr>
            <a:normAutofit/>
          </a:bodyPr>
          <a:lstStyle/>
          <a:p>
            <a:r>
              <a:rPr lang="en-US" altLang="zh-CN" dirty="0"/>
              <a:t>Formal Definition of </a:t>
            </a:r>
            <a:br>
              <a:rPr lang="en-US" altLang="zh-CN" dirty="0"/>
            </a:br>
            <a:r>
              <a:rPr lang="en-US" altLang="zh-CN" dirty="0"/>
              <a:t>Zero-Knowledge </a:t>
            </a:r>
            <a:r>
              <a:rPr lang="en-US" altLang="zh-CN"/>
              <a:t>Proofs III</a:t>
            </a:r>
            <a:endParaRPr lang="en-US" dirty="0"/>
          </a:p>
        </p:txBody>
      </p:sp>
      <p:sp>
        <p:nvSpPr>
          <p:cNvPr id="3" name="Subtitle 2">
            <a:extLst>
              <a:ext uri="{FF2B5EF4-FFF2-40B4-BE49-F238E27FC236}">
                <a16:creationId xmlns:a16="http://schemas.microsoft.com/office/drawing/2014/main" id="{3985214F-3550-2A2A-EE8F-6A044B195D5D}"/>
              </a:ext>
            </a:extLst>
          </p:cNvPr>
          <p:cNvSpPr>
            <a:spLocks noGrp="1"/>
          </p:cNvSpPr>
          <p:nvPr>
            <p:ph type="subTitle" idx="1"/>
          </p:nvPr>
        </p:nvSpPr>
        <p:spPr/>
        <p:txBody>
          <a:bodyPr/>
          <a:lstStyle/>
          <a:p>
            <a:r>
              <a:rPr lang="en-US" dirty="0" err="1"/>
              <a:t>Polyhedra</a:t>
            </a:r>
            <a:r>
              <a:rPr lang="en-US" dirty="0"/>
              <a:t> Team</a:t>
            </a:r>
          </a:p>
        </p:txBody>
      </p:sp>
      <p:sp>
        <p:nvSpPr>
          <p:cNvPr id="5" name="TextBox 4">
            <a:extLst>
              <a:ext uri="{FF2B5EF4-FFF2-40B4-BE49-F238E27FC236}">
                <a16:creationId xmlns:a16="http://schemas.microsoft.com/office/drawing/2014/main" id="{B7A3D4B8-254D-533D-6F3D-F2BD482F0B1F}"/>
              </a:ext>
            </a:extLst>
          </p:cNvPr>
          <p:cNvSpPr txBox="1"/>
          <p:nvPr/>
        </p:nvSpPr>
        <p:spPr>
          <a:xfrm>
            <a:off x="325507" y="6325465"/>
            <a:ext cx="6097656" cy="369332"/>
          </a:xfrm>
          <a:prstGeom prst="rect">
            <a:avLst/>
          </a:prstGeom>
          <a:noFill/>
        </p:spPr>
        <p:txBody>
          <a:bodyPr wrap="square">
            <a:spAutoFit/>
          </a:bodyPr>
          <a:lstStyle/>
          <a:p>
            <a:r>
              <a:rPr lang="en-US" dirty="0"/>
              <a:t>Some slides refer to materials from </a:t>
            </a:r>
            <a:r>
              <a:rPr lang="en-US" dirty="0" err="1"/>
              <a:t>zk</a:t>
            </a:r>
            <a:r>
              <a:rPr lang="en-US" dirty="0"/>
              <a:t>-learning.</a:t>
            </a:r>
          </a:p>
        </p:txBody>
      </p:sp>
    </p:spTree>
    <p:custDataLst>
      <p:tags r:id="rId1"/>
    </p:custDataLst>
    <p:extLst>
      <p:ext uri="{BB962C8B-B14F-4D97-AF65-F5344CB8AC3E}">
        <p14:creationId xmlns:p14="http://schemas.microsoft.com/office/powerpoint/2010/main" val="107748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3128-9D63-94F8-F37A-15EB6E7236AD}"/>
              </a:ext>
            </a:extLst>
          </p:cNvPr>
          <p:cNvSpPr>
            <a:spLocks noGrp="1"/>
          </p:cNvSpPr>
          <p:nvPr>
            <p:ph type="title"/>
          </p:nvPr>
        </p:nvSpPr>
        <p:spPr/>
        <p:txBody>
          <a:bodyPr/>
          <a:lstStyle/>
          <a:p>
            <a:r>
              <a:rPr lang="en-US" dirty="0"/>
              <a:t>The Verifier’s View</a:t>
            </a:r>
          </a:p>
        </p:txBody>
      </p:sp>
      <p:sp>
        <p:nvSpPr>
          <p:cNvPr id="20" name="Rounded Rectangle">
            <a:extLst>
              <a:ext uri="{FF2B5EF4-FFF2-40B4-BE49-F238E27FC236}">
                <a16:creationId xmlns:a16="http://schemas.microsoft.com/office/drawing/2014/main" id="{2B5716A4-F285-7185-D965-3A3146479AF7}"/>
              </a:ext>
            </a:extLst>
          </p:cNvPr>
          <p:cNvSpPr/>
          <p:nvPr/>
        </p:nvSpPr>
        <p:spPr>
          <a:xfrm>
            <a:off x="1312683" y="2392720"/>
            <a:ext cx="2973495" cy="2151434"/>
          </a:xfrm>
          <a:prstGeom prst="roundRect">
            <a:avLst>
              <a:gd name="adj" fmla="val 7909"/>
            </a:avLst>
          </a:prstGeom>
          <a:solidFill>
            <a:srgbClr val="FFFFFF"/>
          </a:solidFill>
          <a:ln w="25400">
            <a:solidFill>
              <a:srgbClr val="000000"/>
            </a:solidFill>
            <a:miter lim="400000"/>
          </a:ln>
        </p:spPr>
        <p:txBody>
          <a:bodyPr lIns="50800" tIns="50800" rIns="50800" bIns="50800" anchor="ctr"/>
          <a:lstStyle/>
          <a:p>
            <a:pPr defTabSz="584200">
              <a:defRPr sz="6000" b="1">
                <a:latin typeface="Helvetica"/>
                <a:ea typeface="Helvetica"/>
                <a:cs typeface="Helvetica"/>
                <a:sym typeface="Helvetica"/>
              </a:defRPr>
            </a:pPr>
            <a:endParaRPr/>
          </a:p>
        </p:txBody>
      </p:sp>
      <p:sp>
        <p:nvSpPr>
          <p:cNvPr id="21" name="Rounded Rectangle">
            <a:extLst>
              <a:ext uri="{FF2B5EF4-FFF2-40B4-BE49-F238E27FC236}">
                <a16:creationId xmlns:a16="http://schemas.microsoft.com/office/drawing/2014/main" id="{3802C6E2-277B-751A-4F90-0D8307274209}"/>
              </a:ext>
            </a:extLst>
          </p:cNvPr>
          <p:cNvSpPr/>
          <p:nvPr/>
        </p:nvSpPr>
        <p:spPr>
          <a:xfrm>
            <a:off x="7763042" y="2392720"/>
            <a:ext cx="2973495" cy="2151428"/>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22" name="Prover">
            <a:extLst>
              <a:ext uri="{FF2B5EF4-FFF2-40B4-BE49-F238E27FC236}">
                <a16:creationId xmlns:a16="http://schemas.microsoft.com/office/drawing/2014/main" id="{EA848618-DAC5-9418-17C4-C23631737E50}"/>
              </a:ext>
            </a:extLst>
          </p:cNvPr>
          <p:cNvSpPr txBox="1"/>
          <p:nvPr/>
        </p:nvSpPr>
        <p:spPr>
          <a:xfrm>
            <a:off x="1910868" y="3089242"/>
            <a:ext cx="1591344"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ln>
                  <a:solidFill>
                    <a:sysClr val="windowText" lastClr="000000"/>
                  </a:solidFill>
                </a:ln>
                <a:solidFill>
                  <a:sysClr val="windowText" lastClr="000000"/>
                </a:solidFill>
                <a:latin typeface="Helvetica"/>
                <a:ea typeface="Helvetica"/>
                <a:cs typeface="Helvetica"/>
                <a:sym typeface="Helvetica"/>
              </a:rPr>
              <a:t>P</a:t>
            </a:r>
            <a:r>
              <a:rPr dirty="0">
                <a:ln>
                  <a:solidFill>
                    <a:sysClr val="windowText" lastClr="000000"/>
                  </a:solidFill>
                </a:ln>
                <a:solidFill>
                  <a:sysClr val="windowText" lastClr="000000"/>
                </a:solidFill>
              </a:rPr>
              <a:t>rover</a:t>
            </a:r>
          </a:p>
        </p:txBody>
      </p:sp>
      <p:sp>
        <p:nvSpPr>
          <p:cNvPr id="23" name="Verifier">
            <a:extLst>
              <a:ext uri="{FF2B5EF4-FFF2-40B4-BE49-F238E27FC236}">
                <a16:creationId xmlns:a16="http://schemas.microsoft.com/office/drawing/2014/main" id="{54B18C25-3664-7599-7DD7-121E5DAEACE1}"/>
              </a:ext>
            </a:extLst>
          </p:cNvPr>
          <p:cNvSpPr txBox="1"/>
          <p:nvPr/>
        </p:nvSpPr>
        <p:spPr>
          <a:xfrm>
            <a:off x="8397729" y="3089241"/>
            <a:ext cx="1704120"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V</a:t>
            </a:r>
            <a:r>
              <a:rPr dirty="0">
                <a:solidFill>
                  <a:schemeClr val="bg1"/>
                </a:solidFill>
              </a:rPr>
              <a:t>erifier</a:t>
            </a:r>
          </a:p>
        </p:txBody>
      </p:sp>
      <p:sp>
        <p:nvSpPr>
          <p:cNvPr id="24" name="Line">
            <a:extLst>
              <a:ext uri="{FF2B5EF4-FFF2-40B4-BE49-F238E27FC236}">
                <a16:creationId xmlns:a16="http://schemas.microsoft.com/office/drawing/2014/main" id="{E0DFD9AF-57BA-119D-5DDF-A31D78AB8776}"/>
              </a:ext>
            </a:extLst>
          </p:cNvPr>
          <p:cNvSpPr/>
          <p:nvPr/>
        </p:nvSpPr>
        <p:spPr>
          <a:xfrm>
            <a:off x="4286178" y="2979488"/>
            <a:ext cx="3465448" cy="1"/>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25" name="Rectangle: Rounded Corners 40">
            <a:extLst>
              <a:ext uri="{FF2B5EF4-FFF2-40B4-BE49-F238E27FC236}">
                <a16:creationId xmlns:a16="http://schemas.microsoft.com/office/drawing/2014/main" id="{AB5BD9BE-00C6-CFD1-A92B-8F57C4C07442}"/>
              </a:ext>
            </a:extLst>
          </p:cNvPr>
          <p:cNvSpPr/>
          <p:nvPr/>
        </p:nvSpPr>
        <p:spPr>
          <a:xfrm>
            <a:off x="4371205" y="1531736"/>
            <a:ext cx="3342215" cy="810412"/>
          </a:xfrm>
          <a:prstGeom prst="roundRect">
            <a:avLst/>
          </a:prstGeom>
          <a:solidFill>
            <a:srgbClr val="FFC000"/>
          </a:solidFill>
          <a:ln w="38100" cap="flat" cmpd="sng" algn="ctr">
            <a:solidFill>
              <a:sysClr val="windowText" lastClr="000000"/>
            </a:solidFill>
            <a:prstDash val="solid"/>
            <a:miter lim="800000"/>
          </a:ln>
          <a:effectLst/>
        </p:spPr>
        <p:txBody>
          <a:bodyPr rtlCol="0" anchor="ctr"/>
          <a:lstStyle/>
          <a:p>
            <a:pPr algn="ctr">
              <a:defRPr sz="1800"/>
            </a:pPr>
            <a:r>
              <a:rPr lang="en-US" b="1" dirty="0">
                <a:solidFill>
                  <a:schemeClr val="bg1"/>
                </a:solidFill>
                <a:latin typeface="Helvetica"/>
                <a:ea typeface="Helvetica"/>
                <a:cs typeface="Helvetica"/>
                <a:sym typeface="Helvetica"/>
              </a:rPr>
              <a:t>Claim/Theorem T</a:t>
            </a:r>
          </a:p>
        </p:txBody>
      </p:sp>
      <p:cxnSp>
        <p:nvCxnSpPr>
          <p:cNvPr id="26" name="Straight Arrow Connector 25">
            <a:extLst>
              <a:ext uri="{FF2B5EF4-FFF2-40B4-BE49-F238E27FC236}">
                <a16:creationId xmlns:a16="http://schemas.microsoft.com/office/drawing/2014/main" id="{0E416BDA-053D-AB2B-0BBA-D887592FA329}"/>
              </a:ext>
            </a:extLst>
          </p:cNvPr>
          <p:cNvCxnSpPr>
            <a:cxnSpLocks/>
            <a:stCxn id="25" idx="1"/>
            <a:endCxn id="20" idx="0"/>
          </p:cNvCxnSpPr>
          <p:nvPr/>
        </p:nvCxnSpPr>
        <p:spPr>
          <a:xfrm flipH="1">
            <a:off x="2799431" y="1936942"/>
            <a:ext cx="1571774" cy="4557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8F57A9B-8080-5BDA-588A-A699DFA3C03B}"/>
              </a:ext>
            </a:extLst>
          </p:cNvPr>
          <p:cNvCxnSpPr>
            <a:cxnSpLocks/>
            <a:stCxn id="25" idx="3"/>
            <a:endCxn id="21" idx="0"/>
          </p:cNvCxnSpPr>
          <p:nvPr/>
        </p:nvCxnSpPr>
        <p:spPr>
          <a:xfrm>
            <a:off x="7713420" y="1936942"/>
            <a:ext cx="1536370" cy="4557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Prover">
            <a:extLst>
              <a:ext uri="{FF2B5EF4-FFF2-40B4-BE49-F238E27FC236}">
                <a16:creationId xmlns:a16="http://schemas.microsoft.com/office/drawing/2014/main" id="{43BBA96C-5A1F-0F8C-7205-1D6288FF9E77}"/>
              </a:ext>
            </a:extLst>
          </p:cNvPr>
          <p:cNvSpPr txBox="1"/>
          <p:nvPr/>
        </p:nvSpPr>
        <p:spPr>
          <a:xfrm>
            <a:off x="5773928" y="2511392"/>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a</a:t>
            </a:r>
            <a:r>
              <a:rPr lang="en-US" sz="2400" baseline="-25000" dirty="0">
                <a:latin typeface="Helvetica"/>
                <a:sym typeface="Helvetica"/>
              </a:rPr>
              <a:t>1</a:t>
            </a:r>
            <a:endParaRPr sz="3600" dirty="0"/>
          </a:p>
        </p:txBody>
      </p:sp>
      <p:sp>
        <p:nvSpPr>
          <p:cNvPr id="29" name="Line">
            <a:extLst>
              <a:ext uri="{FF2B5EF4-FFF2-40B4-BE49-F238E27FC236}">
                <a16:creationId xmlns:a16="http://schemas.microsoft.com/office/drawing/2014/main" id="{DD0C0296-416E-286E-69A9-5D966FEEB36B}"/>
              </a:ext>
            </a:extLst>
          </p:cNvPr>
          <p:cNvSpPr/>
          <p:nvPr/>
        </p:nvSpPr>
        <p:spPr>
          <a:xfrm>
            <a:off x="4286178" y="3417860"/>
            <a:ext cx="3465448"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30" name="Prover">
            <a:extLst>
              <a:ext uri="{FF2B5EF4-FFF2-40B4-BE49-F238E27FC236}">
                <a16:creationId xmlns:a16="http://schemas.microsoft.com/office/drawing/2014/main" id="{87D70977-F00E-0D5A-2D3D-BC4D141B15F3}"/>
              </a:ext>
            </a:extLst>
          </p:cNvPr>
          <p:cNvSpPr txBox="1"/>
          <p:nvPr/>
        </p:nvSpPr>
        <p:spPr>
          <a:xfrm>
            <a:off x="5773928" y="2979488"/>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q</a:t>
            </a:r>
            <a:r>
              <a:rPr lang="en-US" sz="2400" baseline="-25000" dirty="0">
                <a:latin typeface="Helvetica"/>
                <a:sym typeface="Helvetica"/>
              </a:rPr>
              <a:t>1</a:t>
            </a:r>
            <a:endParaRPr sz="3600" dirty="0"/>
          </a:p>
        </p:txBody>
      </p:sp>
      <p:sp>
        <p:nvSpPr>
          <p:cNvPr id="31" name="Line">
            <a:extLst>
              <a:ext uri="{FF2B5EF4-FFF2-40B4-BE49-F238E27FC236}">
                <a16:creationId xmlns:a16="http://schemas.microsoft.com/office/drawing/2014/main" id="{7765CA4B-0F26-6947-2E60-3AD735205E7F}"/>
              </a:ext>
            </a:extLst>
          </p:cNvPr>
          <p:cNvSpPr/>
          <p:nvPr/>
        </p:nvSpPr>
        <p:spPr>
          <a:xfrm>
            <a:off x="4286178" y="3873639"/>
            <a:ext cx="3465448" cy="1"/>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32" name="Prover">
            <a:extLst>
              <a:ext uri="{FF2B5EF4-FFF2-40B4-BE49-F238E27FC236}">
                <a16:creationId xmlns:a16="http://schemas.microsoft.com/office/drawing/2014/main" id="{5C470D9F-3237-DAE9-2A98-36A59E4A53BB}"/>
              </a:ext>
            </a:extLst>
          </p:cNvPr>
          <p:cNvSpPr txBox="1"/>
          <p:nvPr/>
        </p:nvSpPr>
        <p:spPr>
          <a:xfrm>
            <a:off x="5773928" y="3405543"/>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a</a:t>
            </a:r>
            <a:r>
              <a:rPr lang="en-US" sz="2400" baseline="-25000" dirty="0">
                <a:latin typeface="Helvetica"/>
                <a:sym typeface="Helvetica"/>
              </a:rPr>
              <a:t>2</a:t>
            </a:r>
            <a:endParaRPr sz="3600" dirty="0"/>
          </a:p>
        </p:txBody>
      </p:sp>
      <p:sp>
        <p:nvSpPr>
          <p:cNvPr id="33" name="Line">
            <a:extLst>
              <a:ext uri="{FF2B5EF4-FFF2-40B4-BE49-F238E27FC236}">
                <a16:creationId xmlns:a16="http://schemas.microsoft.com/office/drawing/2014/main" id="{E05B9856-5DBC-F7AA-7416-E41BAC65008C}"/>
              </a:ext>
            </a:extLst>
          </p:cNvPr>
          <p:cNvSpPr/>
          <p:nvPr/>
        </p:nvSpPr>
        <p:spPr>
          <a:xfrm>
            <a:off x="4286178" y="4312011"/>
            <a:ext cx="3465448"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34" name="Prover">
            <a:extLst>
              <a:ext uri="{FF2B5EF4-FFF2-40B4-BE49-F238E27FC236}">
                <a16:creationId xmlns:a16="http://schemas.microsoft.com/office/drawing/2014/main" id="{6EE15BEF-38C3-53F4-7CA6-7B52C79C7D87}"/>
              </a:ext>
            </a:extLst>
          </p:cNvPr>
          <p:cNvSpPr txBox="1"/>
          <p:nvPr/>
        </p:nvSpPr>
        <p:spPr>
          <a:xfrm>
            <a:off x="5773928" y="3873639"/>
            <a:ext cx="2352126"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dirty="0">
                <a:latin typeface="Helvetica"/>
                <a:sym typeface="Helvetica"/>
              </a:rPr>
              <a:t>q</a:t>
            </a:r>
            <a:r>
              <a:rPr lang="en-US" sz="2400" baseline="-25000" dirty="0">
                <a:latin typeface="Helvetica"/>
                <a:sym typeface="Helvetica"/>
              </a:rPr>
              <a:t>2</a:t>
            </a:r>
            <a:endParaRPr sz="3600" dirty="0"/>
          </a:p>
        </p:txBody>
      </p:sp>
      <p:sp>
        <p:nvSpPr>
          <p:cNvPr id="3" name="Prover">
            <a:extLst>
              <a:ext uri="{FF2B5EF4-FFF2-40B4-BE49-F238E27FC236}">
                <a16:creationId xmlns:a16="http://schemas.microsoft.com/office/drawing/2014/main" id="{F70BB14C-4E4E-B681-4AF2-1D15CD41A234}"/>
              </a:ext>
            </a:extLst>
          </p:cNvPr>
          <p:cNvSpPr txBox="1"/>
          <p:nvPr/>
        </p:nvSpPr>
        <p:spPr>
          <a:xfrm>
            <a:off x="2534192" y="5326264"/>
            <a:ext cx="11183724" cy="8412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400" b="1" u="sng" dirty="0">
                <a:latin typeface="Helvetica"/>
                <a:sym typeface="Helvetica"/>
              </a:rPr>
              <a:t>Def:</a:t>
            </a:r>
            <a:r>
              <a:rPr lang="en-US" altLang="zh-CN" sz="2400" b="1" dirty="0">
                <a:latin typeface="Helvetica"/>
                <a:sym typeface="Helvetica"/>
              </a:rPr>
              <a:t> </a:t>
            </a:r>
            <a:r>
              <a:rPr lang="en-US" altLang="zh-CN" sz="2400" dirty="0" err="1">
                <a:latin typeface="Helvetica"/>
                <a:sym typeface="Helvetica"/>
              </a:rPr>
              <a:t>view</a:t>
            </a:r>
            <a:r>
              <a:rPr lang="en-US" altLang="zh-CN" sz="2400" baseline="-25000" dirty="0" err="1">
                <a:latin typeface="Helvetica"/>
                <a:sym typeface="Helvetica"/>
              </a:rPr>
              <a:t>V</a:t>
            </a:r>
            <a:r>
              <a:rPr lang="en-US" altLang="zh-CN" sz="2400" dirty="0">
                <a:latin typeface="Helvetica"/>
                <a:sym typeface="Helvetica"/>
              </a:rPr>
              <a:t>(P, V)[T] = {(</a:t>
            </a:r>
            <a:r>
              <a:rPr lang="en-US" sz="2400" dirty="0">
                <a:latin typeface="Helvetica"/>
                <a:sym typeface="Helvetica"/>
              </a:rPr>
              <a:t>a</a:t>
            </a:r>
            <a:r>
              <a:rPr lang="en-US" sz="2400" baseline="-25000" dirty="0">
                <a:latin typeface="Helvetica"/>
                <a:sym typeface="Helvetica"/>
              </a:rPr>
              <a:t>1</a:t>
            </a:r>
            <a:r>
              <a:rPr lang="en-US" altLang="zh-CN" sz="2400" dirty="0">
                <a:latin typeface="Helvetica"/>
                <a:sym typeface="Helvetica"/>
              </a:rPr>
              <a:t>,</a:t>
            </a:r>
            <a:r>
              <a:rPr lang="en-US" sz="2400" dirty="0">
                <a:latin typeface="Helvetica"/>
                <a:sym typeface="Helvetica"/>
              </a:rPr>
              <a:t>q</a:t>
            </a:r>
            <a:r>
              <a:rPr lang="en-US" sz="2400" baseline="-25000" dirty="0">
                <a:latin typeface="Helvetica"/>
                <a:sym typeface="Helvetica"/>
              </a:rPr>
              <a:t>1</a:t>
            </a:r>
            <a:r>
              <a:rPr lang="en-US" sz="2400" dirty="0">
                <a:latin typeface="Helvetica"/>
                <a:sym typeface="Helvetica"/>
              </a:rPr>
              <a:t>,a</a:t>
            </a:r>
            <a:r>
              <a:rPr lang="en-US" sz="2400" baseline="-25000" dirty="0">
                <a:latin typeface="Helvetica"/>
                <a:sym typeface="Helvetica"/>
              </a:rPr>
              <a:t>2</a:t>
            </a:r>
            <a:r>
              <a:rPr lang="en-US" sz="2400" dirty="0">
                <a:latin typeface="Helvetica"/>
                <a:sym typeface="Helvetica"/>
              </a:rPr>
              <a:t>,q</a:t>
            </a:r>
            <a:r>
              <a:rPr lang="en-US" sz="2400" baseline="-25000" dirty="0">
                <a:latin typeface="Helvetica"/>
                <a:sym typeface="Helvetica"/>
              </a:rPr>
              <a:t>2</a:t>
            </a:r>
            <a:r>
              <a:rPr lang="en-US" sz="2400" dirty="0">
                <a:latin typeface="Helvetica"/>
                <a:sym typeface="Helvetica"/>
              </a:rPr>
              <a:t>,…,coins of V</a:t>
            </a:r>
            <a:r>
              <a:rPr lang="en-US" altLang="zh-CN" sz="2400" dirty="0">
                <a:latin typeface="Helvetica"/>
                <a:sym typeface="Helvetica"/>
              </a:rPr>
              <a:t>)} </a:t>
            </a:r>
          </a:p>
          <a:p>
            <a:pPr defTabSz="584200">
              <a:defRPr sz="3700">
                <a:latin typeface="Helvetica Light"/>
                <a:ea typeface="Helvetica Light"/>
                <a:cs typeface="Helvetica Light"/>
                <a:sym typeface="Helvetica Light"/>
              </a:defRPr>
            </a:pPr>
            <a:r>
              <a:rPr lang="en-US" altLang="zh-CN" sz="2400" dirty="0">
                <a:solidFill>
                  <a:schemeClr val="tx1">
                    <a:lumMod val="50000"/>
                    <a:lumOff val="50000"/>
                  </a:schemeClr>
                </a:solidFill>
                <a:latin typeface="Helvetica"/>
                <a:sym typeface="Helvetica"/>
              </a:rPr>
              <a:t>	(probability distribution over coins of V and P)</a:t>
            </a:r>
          </a:p>
        </p:txBody>
      </p:sp>
    </p:spTree>
    <p:custDataLst>
      <p:tags r:id="rId1"/>
    </p:custDataLst>
    <p:extLst>
      <p:ext uri="{BB962C8B-B14F-4D97-AF65-F5344CB8AC3E}">
        <p14:creationId xmlns:p14="http://schemas.microsoft.com/office/powerpoint/2010/main" val="298958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3128-9D63-94F8-F37A-15EB6E7236AD}"/>
              </a:ext>
            </a:extLst>
          </p:cNvPr>
          <p:cNvSpPr>
            <a:spLocks noGrp="1"/>
          </p:cNvSpPr>
          <p:nvPr>
            <p:ph type="title"/>
          </p:nvPr>
        </p:nvSpPr>
        <p:spPr>
          <a:xfrm>
            <a:off x="838200" y="103391"/>
            <a:ext cx="10515600" cy="1325563"/>
          </a:xfrm>
        </p:spPr>
        <p:txBody>
          <a:bodyPr/>
          <a:lstStyle/>
          <a:p>
            <a:r>
              <a:rPr lang="en-US" dirty="0"/>
              <a:t>The Simulation Paradigm</a:t>
            </a:r>
          </a:p>
        </p:txBody>
      </p:sp>
      <p:sp>
        <p:nvSpPr>
          <p:cNvPr id="4" name="Rounded Rectangle">
            <a:extLst>
              <a:ext uri="{FF2B5EF4-FFF2-40B4-BE49-F238E27FC236}">
                <a16:creationId xmlns:a16="http://schemas.microsoft.com/office/drawing/2014/main" id="{DA458EC5-8C66-201B-C412-97A731072CBD}"/>
              </a:ext>
            </a:extLst>
          </p:cNvPr>
          <p:cNvSpPr/>
          <p:nvPr/>
        </p:nvSpPr>
        <p:spPr>
          <a:xfrm>
            <a:off x="5661094" y="1591835"/>
            <a:ext cx="1998178" cy="1008995"/>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5" name="Rounded Rectangle">
            <a:extLst>
              <a:ext uri="{FF2B5EF4-FFF2-40B4-BE49-F238E27FC236}">
                <a16:creationId xmlns:a16="http://schemas.microsoft.com/office/drawing/2014/main" id="{95A6AC11-4FDC-7525-B7E7-DE600199F41C}"/>
              </a:ext>
            </a:extLst>
          </p:cNvPr>
          <p:cNvSpPr/>
          <p:nvPr/>
        </p:nvSpPr>
        <p:spPr>
          <a:xfrm>
            <a:off x="9408963" y="1591836"/>
            <a:ext cx="1998178" cy="1008995"/>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6" name="Prover">
            <a:extLst>
              <a:ext uri="{FF2B5EF4-FFF2-40B4-BE49-F238E27FC236}">
                <a16:creationId xmlns:a16="http://schemas.microsoft.com/office/drawing/2014/main" id="{D3E043D8-B862-2B8C-D12B-1D83DF1CAE33}"/>
              </a:ext>
            </a:extLst>
          </p:cNvPr>
          <p:cNvSpPr txBox="1"/>
          <p:nvPr/>
        </p:nvSpPr>
        <p:spPr>
          <a:xfrm>
            <a:off x="5864511" y="1703254"/>
            <a:ext cx="1591344"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P</a:t>
            </a:r>
            <a:r>
              <a:rPr dirty="0">
                <a:solidFill>
                  <a:schemeClr val="bg1"/>
                </a:solidFill>
              </a:rPr>
              <a:t>rover</a:t>
            </a:r>
          </a:p>
        </p:txBody>
      </p:sp>
      <p:sp>
        <p:nvSpPr>
          <p:cNvPr id="7" name="Verifier">
            <a:extLst>
              <a:ext uri="{FF2B5EF4-FFF2-40B4-BE49-F238E27FC236}">
                <a16:creationId xmlns:a16="http://schemas.microsoft.com/office/drawing/2014/main" id="{982CABBA-866A-F683-A8E3-0185975B0370}"/>
              </a:ext>
            </a:extLst>
          </p:cNvPr>
          <p:cNvSpPr txBox="1"/>
          <p:nvPr/>
        </p:nvSpPr>
        <p:spPr>
          <a:xfrm>
            <a:off x="9555992" y="1701436"/>
            <a:ext cx="1704120" cy="8509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sz="4900" b="1" dirty="0">
                <a:solidFill>
                  <a:schemeClr val="bg1"/>
                </a:solidFill>
                <a:latin typeface="Helvetica"/>
                <a:ea typeface="Helvetica"/>
                <a:cs typeface="Helvetica"/>
                <a:sym typeface="Helvetica"/>
              </a:rPr>
              <a:t>V</a:t>
            </a:r>
            <a:r>
              <a:rPr dirty="0">
                <a:solidFill>
                  <a:schemeClr val="bg1"/>
                </a:solidFill>
              </a:rPr>
              <a:t>erifier</a:t>
            </a:r>
          </a:p>
        </p:txBody>
      </p:sp>
      <p:sp>
        <p:nvSpPr>
          <p:cNvPr id="8" name="Line">
            <a:extLst>
              <a:ext uri="{FF2B5EF4-FFF2-40B4-BE49-F238E27FC236}">
                <a16:creationId xmlns:a16="http://schemas.microsoft.com/office/drawing/2014/main" id="{B4F01150-A44D-B1B2-67FC-2F098A841571}"/>
              </a:ext>
            </a:extLst>
          </p:cNvPr>
          <p:cNvSpPr/>
          <p:nvPr/>
        </p:nvSpPr>
        <p:spPr>
          <a:xfrm>
            <a:off x="7659272" y="1722382"/>
            <a:ext cx="1745092" cy="0"/>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9" name="Line">
            <a:extLst>
              <a:ext uri="{FF2B5EF4-FFF2-40B4-BE49-F238E27FC236}">
                <a16:creationId xmlns:a16="http://schemas.microsoft.com/office/drawing/2014/main" id="{81952F9F-C447-4A3F-AC62-7304219EC62B}"/>
              </a:ext>
            </a:extLst>
          </p:cNvPr>
          <p:cNvSpPr/>
          <p:nvPr/>
        </p:nvSpPr>
        <p:spPr>
          <a:xfrm>
            <a:off x="7659272" y="1954792"/>
            <a:ext cx="1745092" cy="0"/>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0" name="Line">
            <a:extLst>
              <a:ext uri="{FF2B5EF4-FFF2-40B4-BE49-F238E27FC236}">
                <a16:creationId xmlns:a16="http://schemas.microsoft.com/office/drawing/2014/main" id="{6772846E-70C4-794F-6E50-E90BA9529032}"/>
              </a:ext>
            </a:extLst>
          </p:cNvPr>
          <p:cNvSpPr/>
          <p:nvPr/>
        </p:nvSpPr>
        <p:spPr>
          <a:xfrm>
            <a:off x="7659272" y="2187202"/>
            <a:ext cx="1745092" cy="0"/>
          </a:xfrm>
          <a:prstGeom prst="line">
            <a:avLst/>
          </a:prstGeom>
          <a:ln w="25400">
            <a:solidFill>
              <a:schemeClr val="tx1"/>
            </a:solidFill>
            <a:miter lim="400000"/>
            <a:tailEnd type="triangle"/>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1" name="Line">
            <a:extLst>
              <a:ext uri="{FF2B5EF4-FFF2-40B4-BE49-F238E27FC236}">
                <a16:creationId xmlns:a16="http://schemas.microsoft.com/office/drawing/2014/main" id="{EA5A96B3-8B7F-D157-1794-33CE7D25183F}"/>
              </a:ext>
            </a:extLst>
          </p:cNvPr>
          <p:cNvSpPr/>
          <p:nvPr/>
        </p:nvSpPr>
        <p:spPr>
          <a:xfrm>
            <a:off x="7659272" y="2419612"/>
            <a:ext cx="1745092" cy="0"/>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cxnSp>
        <p:nvCxnSpPr>
          <p:cNvPr id="12" name="Straight Connector 11">
            <a:extLst>
              <a:ext uri="{FF2B5EF4-FFF2-40B4-BE49-F238E27FC236}">
                <a16:creationId xmlns:a16="http://schemas.microsoft.com/office/drawing/2014/main" id="{E399D5E4-3542-CF88-4E9C-14D5EF268093}"/>
              </a:ext>
            </a:extLst>
          </p:cNvPr>
          <p:cNvCxnSpPr>
            <a:cxnSpLocks/>
          </p:cNvCxnSpPr>
          <p:nvPr/>
        </p:nvCxnSpPr>
        <p:spPr>
          <a:xfrm>
            <a:off x="2955311" y="1067166"/>
            <a:ext cx="0" cy="3904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Prover">
            <a:extLst>
              <a:ext uri="{FF2B5EF4-FFF2-40B4-BE49-F238E27FC236}">
                <a16:creationId xmlns:a16="http://schemas.microsoft.com/office/drawing/2014/main" id="{89478806-904D-6209-76AF-EEFB56DEE358}"/>
              </a:ext>
            </a:extLst>
          </p:cNvPr>
          <p:cNvSpPr txBox="1"/>
          <p:nvPr/>
        </p:nvSpPr>
        <p:spPr>
          <a:xfrm>
            <a:off x="3199238" y="1798814"/>
            <a:ext cx="2258439" cy="59503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3200" dirty="0">
                <a:latin typeface="Helvetica"/>
                <a:ea typeface="Helvetica"/>
                <a:cs typeface="Helvetica"/>
                <a:sym typeface="Helvetica"/>
              </a:rPr>
              <a:t>Real View:</a:t>
            </a:r>
            <a:endParaRPr sz="2000" dirty="0"/>
          </a:p>
        </p:txBody>
      </p:sp>
      <p:sp>
        <p:nvSpPr>
          <p:cNvPr id="14" name="Prover">
            <a:extLst>
              <a:ext uri="{FF2B5EF4-FFF2-40B4-BE49-F238E27FC236}">
                <a16:creationId xmlns:a16="http://schemas.microsoft.com/office/drawing/2014/main" id="{1C06FEB0-1557-F2A4-AC6E-8B0E1CF3A145}"/>
              </a:ext>
            </a:extLst>
          </p:cNvPr>
          <p:cNvSpPr txBox="1"/>
          <p:nvPr/>
        </p:nvSpPr>
        <p:spPr>
          <a:xfrm>
            <a:off x="3199238" y="3568216"/>
            <a:ext cx="3177546" cy="59503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3200" dirty="0">
                <a:latin typeface="Helvetica"/>
                <a:ea typeface="Helvetica"/>
                <a:cs typeface="Helvetica"/>
                <a:sym typeface="Helvetica"/>
              </a:rPr>
              <a:t>Simulated View:</a:t>
            </a:r>
            <a:endParaRPr sz="2000" dirty="0"/>
          </a:p>
        </p:txBody>
      </p:sp>
      <p:sp>
        <p:nvSpPr>
          <p:cNvPr id="15" name="Rounded Rectangle">
            <a:extLst>
              <a:ext uri="{FF2B5EF4-FFF2-40B4-BE49-F238E27FC236}">
                <a16:creationId xmlns:a16="http://schemas.microsoft.com/office/drawing/2014/main" id="{BCA6FC24-1C16-2F78-222B-9AC3E10810D7}"/>
              </a:ext>
            </a:extLst>
          </p:cNvPr>
          <p:cNvSpPr/>
          <p:nvPr/>
        </p:nvSpPr>
        <p:spPr>
          <a:xfrm>
            <a:off x="9404364" y="3429000"/>
            <a:ext cx="1998178" cy="1008995"/>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solidFill>
                <a:schemeClr val="bg1"/>
              </a:solidFill>
            </a:endParaRPr>
          </a:p>
        </p:txBody>
      </p:sp>
      <p:sp>
        <p:nvSpPr>
          <p:cNvPr id="16" name="Verifier">
            <a:extLst>
              <a:ext uri="{FF2B5EF4-FFF2-40B4-BE49-F238E27FC236}">
                <a16:creationId xmlns:a16="http://schemas.microsoft.com/office/drawing/2014/main" id="{BA3EB8B7-75D4-0946-3383-12B013E228A5}"/>
              </a:ext>
            </a:extLst>
          </p:cNvPr>
          <p:cNvSpPr txBox="1"/>
          <p:nvPr/>
        </p:nvSpPr>
        <p:spPr>
          <a:xfrm>
            <a:off x="9551393" y="3697310"/>
            <a:ext cx="1704120" cy="53347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800" b="1" dirty="0">
                <a:solidFill>
                  <a:schemeClr val="bg1"/>
                </a:solidFill>
                <a:latin typeface="Helvetica"/>
                <a:ea typeface="Helvetica"/>
                <a:cs typeface="Helvetica"/>
                <a:sym typeface="Helvetica"/>
              </a:rPr>
              <a:t>S</a:t>
            </a:r>
            <a:r>
              <a:rPr lang="en-US" sz="2800" dirty="0">
                <a:solidFill>
                  <a:schemeClr val="bg1"/>
                </a:solidFill>
                <a:latin typeface="Helvetica"/>
                <a:ea typeface="Helvetica"/>
                <a:cs typeface="Helvetica"/>
                <a:sym typeface="Helvetica"/>
              </a:rPr>
              <a:t>imulator</a:t>
            </a:r>
            <a:endParaRPr dirty="0">
              <a:solidFill>
                <a:schemeClr val="bg1"/>
              </a:solidFill>
            </a:endParaRPr>
          </a:p>
        </p:txBody>
      </p:sp>
      <p:sp>
        <p:nvSpPr>
          <p:cNvPr id="17" name="Line">
            <a:extLst>
              <a:ext uri="{FF2B5EF4-FFF2-40B4-BE49-F238E27FC236}">
                <a16:creationId xmlns:a16="http://schemas.microsoft.com/office/drawing/2014/main" id="{450FA153-9CB4-3C2B-CD62-299F2000A39E}"/>
              </a:ext>
            </a:extLst>
          </p:cNvPr>
          <p:cNvSpPr/>
          <p:nvPr/>
        </p:nvSpPr>
        <p:spPr>
          <a:xfrm>
            <a:off x="8435340" y="3977599"/>
            <a:ext cx="969011" cy="1"/>
          </a:xfrm>
          <a:prstGeom prst="line">
            <a:avLst/>
          </a:prstGeom>
          <a:ln w="25400">
            <a:solidFill>
              <a:schemeClr val="tx1"/>
            </a:solidFill>
            <a:miter lim="400000"/>
            <a:headEnd type="triangle" w="med" len="med"/>
            <a:tailEnd type="none" w="med" len="med"/>
          </a:ln>
        </p:spPr>
        <p:txBody>
          <a:bodyPr lIns="50800" tIns="50800" rIns="50800" bIns="50800" anchor="ctr"/>
          <a:lstStyle/>
          <a:p>
            <a:pPr defTabSz="584200">
              <a:defRPr sz="2400">
                <a:latin typeface="Helvetica Light"/>
                <a:ea typeface="Helvetica Light"/>
                <a:cs typeface="Helvetica Light"/>
                <a:sym typeface="Helvetica Light"/>
              </a:defRPr>
            </a:pPr>
            <a:endParaRPr/>
          </a:p>
        </p:txBody>
      </p:sp>
      <p:sp>
        <p:nvSpPr>
          <p:cNvPr id="18" name="Rounded Rectangle">
            <a:extLst>
              <a:ext uri="{FF2B5EF4-FFF2-40B4-BE49-F238E27FC236}">
                <a16:creationId xmlns:a16="http://schemas.microsoft.com/office/drawing/2014/main" id="{4572EAF9-1E1E-3468-E017-E15FB8654FD1}"/>
              </a:ext>
            </a:extLst>
          </p:cNvPr>
          <p:cNvSpPr/>
          <p:nvPr/>
        </p:nvSpPr>
        <p:spPr>
          <a:xfrm>
            <a:off x="436091" y="2398014"/>
            <a:ext cx="1998178" cy="1008995"/>
          </a:xfrm>
          <a:prstGeom prst="roundRect">
            <a:avLst>
              <a:gd name="adj" fmla="val 748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584200">
              <a:defRPr sz="3000" b="1">
                <a:latin typeface="Helvetica"/>
                <a:ea typeface="Helvetica"/>
                <a:cs typeface="Helvetica"/>
                <a:sym typeface="Helvetica"/>
              </a:defRPr>
            </a:pPr>
            <a:endParaRPr/>
          </a:p>
        </p:txBody>
      </p:sp>
      <p:sp>
        <p:nvSpPr>
          <p:cNvPr id="19" name="Prover">
            <a:extLst>
              <a:ext uri="{FF2B5EF4-FFF2-40B4-BE49-F238E27FC236}">
                <a16:creationId xmlns:a16="http://schemas.microsoft.com/office/drawing/2014/main" id="{1CA10C3C-BCC2-1CBF-0CBF-958A3C05A655}"/>
              </a:ext>
            </a:extLst>
          </p:cNvPr>
          <p:cNvSpPr txBox="1"/>
          <p:nvPr/>
        </p:nvSpPr>
        <p:spPr>
          <a:xfrm>
            <a:off x="541718" y="2666549"/>
            <a:ext cx="2163628" cy="47192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584200">
              <a:defRPr sz="3700">
                <a:latin typeface="Helvetica Light"/>
                <a:ea typeface="Helvetica Light"/>
                <a:cs typeface="Helvetica Light"/>
                <a:sym typeface="Helvetica Light"/>
              </a:defRPr>
            </a:pPr>
            <a:r>
              <a:rPr lang="en-US" sz="2400" b="1" dirty="0">
                <a:solidFill>
                  <a:schemeClr val="bg1"/>
                </a:solidFill>
                <a:latin typeface="Helvetica"/>
                <a:ea typeface="Helvetica"/>
                <a:cs typeface="Helvetica"/>
                <a:sym typeface="Helvetica"/>
              </a:rPr>
              <a:t>D</a:t>
            </a:r>
            <a:r>
              <a:rPr lang="en-US" sz="2400" dirty="0">
                <a:solidFill>
                  <a:schemeClr val="bg1"/>
                </a:solidFill>
                <a:latin typeface="Helvetica"/>
                <a:ea typeface="Helvetica"/>
                <a:cs typeface="Helvetica"/>
                <a:sym typeface="Helvetica"/>
              </a:rPr>
              <a:t>istinguisher</a:t>
            </a:r>
            <a:endParaRPr sz="3600" dirty="0">
              <a:solidFill>
                <a:schemeClr val="bg1"/>
              </a:solidFill>
            </a:endParaRPr>
          </a:p>
        </p:txBody>
      </p:sp>
      <p:sp>
        <p:nvSpPr>
          <p:cNvPr id="35" name="Prover">
            <a:extLst>
              <a:ext uri="{FF2B5EF4-FFF2-40B4-BE49-F238E27FC236}">
                <a16:creationId xmlns:a16="http://schemas.microsoft.com/office/drawing/2014/main" id="{76AFCD52-A0B7-A63D-07E1-C8C7D923EB10}"/>
              </a:ext>
            </a:extLst>
          </p:cNvPr>
          <p:cNvSpPr txBox="1"/>
          <p:nvPr/>
        </p:nvSpPr>
        <p:spPr>
          <a:xfrm>
            <a:off x="504138" y="5280354"/>
            <a:ext cx="11183724" cy="8412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400" dirty="0">
                <a:latin typeface="Helvetica"/>
                <a:sym typeface="Helvetica"/>
              </a:rPr>
              <a:t>V’s view gives him nothing new, if he could have simulated it its own </a:t>
            </a:r>
            <a:r>
              <a:rPr lang="en-US" altLang="zh-CN" sz="2400" dirty="0" err="1">
                <a:latin typeface="Helvetica"/>
                <a:sym typeface="Helvetica"/>
              </a:rPr>
              <a:t>s.t</a:t>
            </a:r>
            <a:r>
              <a:rPr lang="en-US" altLang="zh-CN" sz="2400" dirty="0">
                <a:latin typeface="Helvetica"/>
                <a:sym typeface="Helvetica"/>
              </a:rPr>
              <a:t> `</a:t>
            </a:r>
            <a:r>
              <a:rPr lang="en-US" altLang="zh-CN" sz="2400" u="sng" dirty="0">
                <a:latin typeface="Helvetica"/>
                <a:sym typeface="Helvetica"/>
              </a:rPr>
              <a:t>simulated view</a:t>
            </a:r>
            <a:r>
              <a:rPr lang="en-US" altLang="zh-CN" sz="2400" dirty="0">
                <a:latin typeface="Helvetica"/>
                <a:sym typeface="Helvetica"/>
              </a:rPr>
              <a:t>’ and `</a:t>
            </a:r>
            <a:r>
              <a:rPr lang="en-US" altLang="zh-CN" sz="2400" u="sng" dirty="0">
                <a:latin typeface="Helvetica"/>
                <a:sym typeface="Helvetica"/>
              </a:rPr>
              <a:t>real-view</a:t>
            </a:r>
            <a:r>
              <a:rPr lang="en-US" altLang="zh-CN" sz="2400" dirty="0">
                <a:latin typeface="Helvetica"/>
                <a:sym typeface="Helvetica"/>
              </a:rPr>
              <a:t>’ are </a:t>
            </a:r>
            <a:r>
              <a:rPr lang="en-US" altLang="zh-CN" sz="2400" b="1" dirty="0">
                <a:latin typeface="Helvetica"/>
                <a:sym typeface="Helvetica"/>
              </a:rPr>
              <a:t>computationally-Indistinguishable</a:t>
            </a:r>
          </a:p>
        </p:txBody>
      </p:sp>
      <p:sp>
        <p:nvSpPr>
          <p:cNvPr id="37" name="TextBox 36">
            <a:extLst>
              <a:ext uri="{FF2B5EF4-FFF2-40B4-BE49-F238E27FC236}">
                <a16:creationId xmlns:a16="http://schemas.microsoft.com/office/drawing/2014/main" id="{0E5C0E8F-972A-10DF-94E6-D7036EDC290F}"/>
              </a:ext>
            </a:extLst>
          </p:cNvPr>
          <p:cNvSpPr txBox="1"/>
          <p:nvPr/>
        </p:nvSpPr>
        <p:spPr>
          <a:xfrm>
            <a:off x="6660183" y="3757068"/>
            <a:ext cx="2022311" cy="461665"/>
          </a:xfrm>
          <a:prstGeom prst="rect">
            <a:avLst/>
          </a:prstGeom>
          <a:noFill/>
        </p:spPr>
        <p:txBody>
          <a:bodyPr wrap="square">
            <a:spAutoFit/>
          </a:bodyPr>
          <a:lstStyle/>
          <a:p>
            <a:r>
              <a:rPr lang="en-US" altLang="zh-CN" sz="2400" dirty="0" err="1">
                <a:latin typeface="Helvetica"/>
                <a:sym typeface="Helvetica"/>
              </a:rPr>
              <a:t>view</a:t>
            </a:r>
            <a:r>
              <a:rPr lang="en-US" altLang="zh-CN" sz="2400" baseline="-25000" dirty="0" err="1">
                <a:latin typeface="Helvetica"/>
                <a:sym typeface="Helvetica"/>
              </a:rPr>
              <a:t>V</a:t>
            </a:r>
            <a:r>
              <a:rPr lang="en-US" altLang="zh-CN" sz="2400" dirty="0">
                <a:latin typeface="Helvetica"/>
                <a:sym typeface="Helvetica"/>
              </a:rPr>
              <a:t>(P, V)</a:t>
            </a:r>
            <a:endParaRPr lang="en-US" sz="2400" dirty="0"/>
          </a:p>
        </p:txBody>
      </p:sp>
    </p:spTree>
    <p:custDataLst>
      <p:tags r:id="rId1"/>
    </p:custDataLst>
    <p:extLst>
      <p:ext uri="{BB962C8B-B14F-4D97-AF65-F5344CB8AC3E}">
        <p14:creationId xmlns:p14="http://schemas.microsoft.com/office/powerpoint/2010/main" val="42179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BEA3-3D9C-B6CC-CCEC-9B5BDBBCDA3B}"/>
              </a:ext>
            </a:extLst>
          </p:cNvPr>
          <p:cNvSpPr>
            <a:spLocks noGrp="1"/>
          </p:cNvSpPr>
          <p:nvPr>
            <p:ph type="title"/>
          </p:nvPr>
        </p:nvSpPr>
        <p:spPr/>
        <p:txBody>
          <a:bodyPr/>
          <a:lstStyle/>
          <a:p>
            <a:r>
              <a:rPr lang="en-US" dirty="0"/>
              <a:t>Definition: Zero Knowledge</a:t>
            </a:r>
          </a:p>
        </p:txBody>
      </p:sp>
      <p:sp>
        <p:nvSpPr>
          <p:cNvPr id="4" name="TextBox 3">
            <a:extLst>
              <a:ext uri="{FF2B5EF4-FFF2-40B4-BE49-F238E27FC236}">
                <a16:creationId xmlns:a16="http://schemas.microsoft.com/office/drawing/2014/main" id="{15F94D13-8D7A-2424-21B6-F272F2626C18}"/>
              </a:ext>
            </a:extLst>
          </p:cNvPr>
          <p:cNvSpPr txBox="1"/>
          <p:nvPr/>
        </p:nvSpPr>
        <p:spPr>
          <a:xfrm>
            <a:off x="838200" y="1536382"/>
            <a:ext cx="10983012" cy="2062103"/>
          </a:xfrm>
          <a:prstGeom prst="rect">
            <a:avLst/>
          </a:prstGeom>
          <a:noFill/>
        </p:spPr>
        <p:txBody>
          <a:bodyPr wrap="square">
            <a:spAutoFit/>
          </a:bodyPr>
          <a:lstStyle/>
          <a:p>
            <a:r>
              <a:rPr lang="en-US" sz="3200" dirty="0"/>
              <a:t>A proof system (P,V) is zero-knowledge for a language L if there exists a </a:t>
            </a:r>
            <a:r>
              <a:rPr lang="en-US" sz="3200" b="1" dirty="0"/>
              <a:t>PPT</a:t>
            </a:r>
            <a:r>
              <a:rPr lang="en-US" sz="3200" dirty="0"/>
              <a:t> algorithm Sim (a simulator) such that for every </a:t>
            </a:r>
            <a:r>
              <a:rPr lang="en-US" sz="3200" b="1" dirty="0"/>
              <a:t>T ∈ L</a:t>
            </a:r>
            <a:r>
              <a:rPr lang="en-US" sz="3200" dirty="0"/>
              <a:t>, the following two probability distributions are </a:t>
            </a:r>
            <a:r>
              <a:rPr lang="en-US" sz="3200" b="1" dirty="0"/>
              <a:t>poly-time </a:t>
            </a:r>
            <a:r>
              <a:rPr lang="en-US" sz="3200" dirty="0"/>
              <a:t>indistinguishable:</a:t>
            </a:r>
          </a:p>
        </p:txBody>
      </p:sp>
      <mc:AlternateContent xmlns:mc="http://schemas.openxmlformats.org/markup-compatibility/2006" xmlns:a14="http://schemas.microsoft.com/office/drawing/2010/main">
        <mc:Choice Requires="a14">
          <p:sp>
            <p:nvSpPr>
              <p:cNvPr id="5" name="Prover">
                <a:extLst>
                  <a:ext uri="{FF2B5EF4-FFF2-40B4-BE49-F238E27FC236}">
                    <a16:creationId xmlns:a16="http://schemas.microsoft.com/office/drawing/2014/main" id="{BD7206D8-7B79-6D35-C4FD-13E632831926}"/>
                  </a:ext>
                </a:extLst>
              </p:cNvPr>
              <p:cNvSpPr txBox="1"/>
              <p:nvPr/>
            </p:nvSpPr>
            <p:spPr>
              <a:xfrm>
                <a:off x="2324100" y="4061687"/>
                <a:ext cx="11183724" cy="1432123"/>
              </a:xfrm>
              <a:prstGeom prst="rect">
                <a:avLst/>
              </a:prstGeom>
              <a:ln w="3175">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800" dirty="0">
                    <a:latin typeface="Helvetica"/>
                    <a:sym typeface="Helvetica"/>
                  </a:rPr>
                  <a:t>1. </a:t>
                </a:r>
                <a:r>
                  <a:rPr lang="en-US" altLang="zh-CN" sz="2800" dirty="0" err="1">
                    <a:latin typeface="Helvetica"/>
                    <a:sym typeface="Helvetica"/>
                  </a:rPr>
                  <a:t>view</a:t>
                </a:r>
                <a:r>
                  <a:rPr lang="en-US" altLang="zh-CN" sz="2800" baseline="-25000" dirty="0" err="1">
                    <a:latin typeface="Helvetica"/>
                    <a:sym typeface="Helvetica"/>
                  </a:rPr>
                  <a:t>V</a:t>
                </a:r>
                <a:r>
                  <a:rPr lang="en-US" altLang="zh-CN" sz="2800" dirty="0">
                    <a:latin typeface="Helvetica"/>
                    <a:sym typeface="Helvetica"/>
                  </a:rPr>
                  <a:t>(P, V)[T, </a:t>
                </a:r>
                <a14:m>
                  <m:oMath xmlns:m="http://schemas.openxmlformats.org/officeDocument/2006/math">
                    <m:sSup>
                      <m:sSupPr>
                        <m:ctrlPr>
                          <a:rPr lang="en-US" altLang="zh-CN" sz="2800" b="0" i="1" smtClean="0">
                            <a:latin typeface="Cambria Math" panose="02040503050406030204" pitchFamily="18" charset="0"/>
                            <a:ea typeface="Cambria Math" panose="02040503050406030204" pitchFamily="18" charset="0"/>
                            <a:sym typeface="Helvetica"/>
                          </a:rPr>
                        </m:ctrlPr>
                      </m:sSupPr>
                      <m:e>
                        <m:r>
                          <a:rPr lang="en-US" altLang="zh-CN" sz="2800" b="0" i="1" smtClean="0">
                            <a:latin typeface="Cambria Math" panose="02040503050406030204" pitchFamily="18" charset="0"/>
                            <a:ea typeface="Cambria Math" panose="02040503050406030204" pitchFamily="18" charset="0"/>
                            <a:sym typeface="Helvetica"/>
                          </a:rPr>
                          <m:t>1</m:t>
                        </m:r>
                      </m:e>
                      <m:sup>
                        <m:r>
                          <a:rPr lang="en-US" altLang="zh-CN" sz="2800" i="1">
                            <a:latin typeface="Cambria Math" panose="02040503050406030204" pitchFamily="18" charset="0"/>
                            <a:ea typeface="Cambria Math" panose="02040503050406030204" pitchFamily="18" charset="0"/>
                            <a:sym typeface="Helvetica"/>
                          </a:rPr>
                          <m:t>𝛾</m:t>
                        </m:r>
                      </m:sup>
                    </m:sSup>
                  </m:oMath>
                </a14:m>
                <a:r>
                  <a:rPr lang="en-US" altLang="zh-CN" sz="2800" dirty="0">
                    <a:latin typeface="Helvetica"/>
                    <a:sym typeface="Helvetica"/>
                  </a:rPr>
                  <a:t>] = {(a1,q1,a2,q2,…,coins of V)} </a:t>
                </a:r>
              </a:p>
              <a:p>
                <a:pPr defTabSz="584200">
                  <a:defRPr sz="3700">
                    <a:latin typeface="Helvetica Light"/>
                    <a:ea typeface="Helvetica Light"/>
                    <a:cs typeface="Helvetica Light"/>
                    <a:sym typeface="Helvetica Light"/>
                  </a:defRPr>
                </a:pPr>
                <a:r>
                  <a:rPr lang="en-US" altLang="zh-CN" sz="2800" dirty="0">
                    <a:solidFill>
                      <a:schemeClr val="tx1">
                        <a:lumMod val="50000"/>
                        <a:lumOff val="50000"/>
                      </a:schemeClr>
                    </a:solidFill>
                    <a:latin typeface="Helvetica"/>
                    <a:sym typeface="Helvetica"/>
                  </a:rPr>
                  <a:t>			(probability </a:t>
                </a:r>
                <a:r>
                  <a:rPr lang="en-US" altLang="zh-CN" sz="2800" dirty="0" err="1">
                    <a:solidFill>
                      <a:schemeClr val="tx1">
                        <a:lumMod val="50000"/>
                        <a:lumOff val="50000"/>
                      </a:schemeClr>
                    </a:solidFill>
                    <a:latin typeface="Helvetica"/>
                    <a:sym typeface="Helvetica"/>
                  </a:rPr>
                  <a:t>distribuNon</a:t>
                </a:r>
                <a:r>
                  <a:rPr lang="en-US" altLang="zh-CN" sz="2800" dirty="0">
                    <a:solidFill>
                      <a:schemeClr val="tx1">
                        <a:lumMod val="50000"/>
                        <a:lumOff val="50000"/>
                      </a:schemeClr>
                    </a:solidFill>
                    <a:latin typeface="Helvetica"/>
                    <a:sym typeface="Helvetica"/>
                  </a:rPr>
                  <a:t> over coins of V and P)</a:t>
                </a:r>
              </a:p>
              <a:p>
                <a:pPr defTabSz="584200">
                  <a:defRPr sz="3700">
                    <a:latin typeface="Helvetica Light"/>
                    <a:ea typeface="Helvetica Light"/>
                    <a:cs typeface="Helvetica Light"/>
                    <a:sym typeface="Helvetica Light"/>
                  </a:defRPr>
                </a:pPr>
                <a:r>
                  <a:rPr lang="en-US" altLang="zh-CN" sz="2800" dirty="0">
                    <a:latin typeface="Helvetica"/>
                    <a:sym typeface="Helvetica"/>
                  </a:rPr>
                  <a:t>2. Sim(T, </a:t>
                </a:r>
                <a14:m>
                  <m:oMath xmlns:m="http://schemas.openxmlformats.org/officeDocument/2006/math">
                    <m:sSup>
                      <m:sSupPr>
                        <m:ctrlPr>
                          <a:rPr lang="en-US" altLang="zh-CN" sz="2800" b="0" i="1" smtClean="0">
                            <a:latin typeface="Cambria Math" panose="02040503050406030204" pitchFamily="18" charset="0"/>
                            <a:ea typeface="Cambria Math" panose="02040503050406030204" pitchFamily="18" charset="0"/>
                            <a:sym typeface="Helvetica"/>
                          </a:rPr>
                        </m:ctrlPr>
                      </m:sSupPr>
                      <m:e>
                        <m:r>
                          <a:rPr lang="en-US" altLang="zh-CN" sz="2800" b="0" i="1" smtClean="0">
                            <a:latin typeface="Cambria Math" panose="02040503050406030204" pitchFamily="18" charset="0"/>
                            <a:ea typeface="Cambria Math" panose="02040503050406030204" pitchFamily="18" charset="0"/>
                            <a:sym typeface="Helvetica"/>
                          </a:rPr>
                          <m:t>1</m:t>
                        </m:r>
                      </m:e>
                      <m:sup>
                        <m:r>
                          <a:rPr lang="en-US" altLang="zh-CN" sz="2800" i="1">
                            <a:latin typeface="Cambria Math" panose="02040503050406030204" pitchFamily="18" charset="0"/>
                            <a:ea typeface="Cambria Math" panose="02040503050406030204" pitchFamily="18" charset="0"/>
                            <a:sym typeface="Helvetica"/>
                          </a:rPr>
                          <m:t>𝛾</m:t>
                        </m:r>
                      </m:sup>
                    </m:sSup>
                  </m:oMath>
                </a14:m>
                <a:r>
                  <a:rPr lang="en-US" altLang="zh-CN" sz="2800" dirty="0">
                    <a:latin typeface="Helvetica"/>
                    <a:sym typeface="Helvetica"/>
                  </a:rPr>
                  <a:t>)</a:t>
                </a:r>
              </a:p>
            </p:txBody>
          </p:sp>
        </mc:Choice>
        <mc:Fallback xmlns="">
          <p:sp>
            <p:nvSpPr>
              <p:cNvPr id="5" name="Prover">
                <a:extLst>
                  <a:ext uri="{FF2B5EF4-FFF2-40B4-BE49-F238E27FC236}">
                    <a16:creationId xmlns:a16="http://schemas.microsoft.com/office/drawing/2014/main" id="{BD7206D8-7B79-6D35-C4FD-13E632831926}"/>
                  </a:ext>
                </a:extLst>
              </p:cNvPr>
              <p:cNvSpPr txBox="1">
                <a:spLocks noRot="1" noChangeAspect="1" noMove="1" noResize="1" noEditPoints="1" noAdjustHandles="1" noChangeArrowheads="1" noChangeShapeType="1" noTextEdit="1"/>
              </p:cNvSpPr>
              <p:nvPr/>
            </p:nvSpPr>
            <p:spPr>
              <a:xfrm>
                <a:off x="2324100" y="4061687"/>
                <a:ext cx="11183724" cy="1432123"/>
              </a:xfrm>
              <a:prstGeom prst="rect">
                <a:avLst/>
              </a:prstGeom>
              <a:blipFill>
                <a:blip r:embed="rId3"/>
                <a:stretch>
                  <a:fillRect l="-1474" t="-1754" b="-10526"/>
                </a:stretch>
              </a:blipFill>
              <a:ln w="3175">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6" name="Rectangle: Rounded Corners 59">
            <a:extLst>
              <a:ext uri="{FF2B5EF4-FFF2-40B4-BE49-F238E27FC236}">
                <a16:creationId xmlns:a16="http://schemas.microsoft.com/office/drawing/2014/main" id="{417200D0-2232-0A81-450E-5B0E663FE53A}"/>
              </a:ext>
            </a:extLst>
          </p:cNvPr>
          <p:cNvSpPr/>
          <p:nvPr/>
        </p:nvSpPr>
        <p:spPr>
          <a:xfrm>
            <a:off x="5262874" y="5285976"/>
            <a:ext cx="3880997" cy="1342072"/>
          </a:xfrm>
          <a:prstGeom prst="round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tx1"/>
                </a:solidFill>
              </a:rPr>
              <a:t>Any problem?</a:t>
            </a:r>
          </a:p>
        </p:txBody>
      </p:sp>
    </p:spTree>
    <p:extLst>
      <p:ext uri="{BB962C8B-B14F-4D97-AF65-F5344CB8AC3E}">
        <p14:creationId xmlns:p14="http://schemas.microsoft.com/office/powerpoint/2010/main" val="284634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E55D-7759-89D9-4FC5-B421C4C85BB3}"/>
              </a:ext>
            </a:extLst>
          </p:cNvPr>
          <p:cNvSpPr>
            <a:spLocks noGrp="1"/>
          </p:cNvSpPr>
          <p:nvPr>
            <p:ph type="title"/>
          </p:nvPr>
        </p:nvSpPr>
        <p:spPr/>
        <p:txBody>
          <a:bodyPr/>
          <a:lstStyle/>
          <a:p>
            <a:r>
              <a:rPr lang="en-US" dirty="0"/>
              <a:t>Definition: Zero Knowledge</a:t>
            </a:r>
          </a:p>
        </p:txBody>
      </p:sp>
      <p:sp>
        <p:nvSpPr>
          <p:cNvPr id="4" name="TextBox 3">
            <a:extLst>
              <a:ext uri="{FF2B5EF4-FFF2-40B4-BE49-F238E27FC236}">
                <a16:creationId xmlns:a16="http://schemas.microsoft.com/office/drawing/2014/main" id="{3ED03832-6795-2B06-B8D1-D7B1A273BC20}"/>
              </a:ext>
            </a:extLst>
          </p:cNvPr>
          <p:cNvSpPr txBox="1"/>
          <p:nvPr/>
        </p:nvSpPr>
        <p:spPr>
          <a:xfrm>
            <a:off x="838200" y="1401209"/>
            <a:ext cx="10983012" cy="2062103"/>
          </a:xfrm>
          <a:prstGeom prst="rect">
            <a:avLst/>
          </a:prstGeom>
          <a:noFill/>
        </p:spPr>
        <p:txBody>
          <a:bodyPr wrap="square">
            <a:spAutoFit/>
          </a:bodyPr>
          <a:lstStyle/>
          <a:p>
            <a:r>
              <a:rPr lang="en-US" sz="3200" dirty="0"/>
              <a:t>A proof system (P,V) is </a:t>
            </a:r>
            <a:r>
              <a:rPr lang="en-US" sz="3200" b="1" dirty="0"/>
              <a:t>honest-verifier</a:t>
            </a:r>
            <a:r>
              <a:rPr lang="en-US" sz="3200" dirty="0"/>
              <a:t> zero-knowledge for a language L if there exists a </a:t>
            </a:r>
            <a:r>
              <a:rPr lang="en-US" sz="3200" b="1" dirty="0"/>
              <a:t>PPT</a:t>
            </a:r>
            <a:r>
              <a:rPr lang="en-US" sz="3200" dirty="0"/>
              <a:t> algorithm Sim (a simulator) such that for every </a:t>
            </a:r>
            <a:r>
              <a:rPr lang="en-US" sz="3200" b="1" dirty="0"/>
              <a:t>T ∈ L</a:t>
            </a:r>
            <a:r>
              <a:rPr lang="en-US" sz="3200" dirty="0"/>
              <a:t>, the following two probability distributions are </a:t>
            </a:r>
            <a:r>
              <a:rPr lang="en-US" sz="3200" b="1" dirty="0"/>
              <a:t>poly-time </a:t>
            </a:r>
            <a:r>
              <a:rPr lang="en-US" sz="3200" dirty="0"/>
              <a:t>indistinguishable:</a:t>
            </a:r>
          </a:p>
        </p:txBody>
      </p:sp>
      <mc:AlternateContent xmlns:mc="http://schemas.openxmlformats.org/markup-compatibility/2006" xmlns:a14="http://schemas.microsoft.com/office/drawing/2010/main">
        <mc:Choice Requires="a14">
          <p:sp>
            <p:nvSpPr>
              <p:cNvPr id="5" name="Prover">
                <a:extLst>
                  <a:ext uri="{FF2B5EF4-FFF2-40B4-BE49-F238E27FC236}">
                    <a16:creationId xmlns:a16="http://schemas.microsoft.com/office/drawing/2014/main" id="{B4D5DB0C-4B17-130C-75E9-248F08592513}"/>
                  </a:ext>
                </a:extLst>
              </p:cNvPr>
              <p:cNvSpPr txBox="1"/>
              <p:nvPr/>
            </p:nvSpPr>
            <p:spPr>
              <a:xfrm>
                <a:off x="2324100" y="3926514"/>
                <a:ext cx="9497112" cy="1432123"/>
              </a:xfrm>
              <a:prstGeom prst="rect">
                <a:avLst/>
              </a:prstGeom>
              <a:ln w="3175">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800" dirty="0">
                    <a:latin typeface="Helvetica"/>
                    <a:sym typeface="Helvetica"/>
                  </a:rPr>
                  <a:t>1. </a:t>
                </a:r>
                <a:r>
                  <a:rPr lang="en-US" altLang="zh-CN" sz="2800" dirty="0" err="1">
                    <a:latin typeface="Helvetica"/>
                    <a:sym typeface="Helvetica"/>
                  </a:rPr>
                  <a:t>view</a:t>
                </a:r>
                <a:r>
                  <a:rPr lang="en-US" altLang="zh-CN" sz="2800" baseline="-25000" dirty="0" err="1">
                    <a:latin typeface="Helvetica"/>
                    <a:sym typeface="Helvetica"/>
                  </a:rPr>
                  <a:t>V</a:t>
                </a:r>
                <a:r>
                  <a:rPr lang="en-US" altLang="zh-CN" sz="2800" dirty="0">
                    <a:latin typeface="Helvetica"/>
                    <a:sym typeface="Helvetica"/>
                  </a:rPr>
                  <a:t>(P, V)[T, </a:t>
                </a:r>
                <a14:m>
                  <m:oMath xmlns:m="http://schemas.openxmlformats.org/officeDocument/2006/math">
                    <m:sSup>
                      <m:sSupPr>
                        <m:ctrlPr>
                          <a:rPr lang="en-US" altLang="zh-CN" sz="2800" b="0" i="1" smtClean="0">
                            <a:latin typeface="Cambria Math" panose="02040503050406030204" pitchFamily="18" charset="0"/>
                            <a:ea typeface="Cambria Math" panose="02040503050406030204" pitchFamily="18" charset="0"/>
                            <a:sym typeface="Helvetica"/>
                          </a:rPr>
                        </m:ctrlPr>
                      </m:sSupPr>
                      <m:e>
                        <m:r>
                          <a:rPr lang="en-US" altLang="zh-CN" sz="2800" b="0" i="1" smtClean="0">
                            <a:latin typeface="Cambria Math" panose="02040503050406030204" pitchFamily="18" charset="0"/>
                            <a:ea typeface="Cambria Math" panose="02040503050406030204" pitchFamily="18" charset="0"/>
                            <a:sym typeface="Helvetica"/>
                          </a:rPr>
                          <m:t>1</m:t>
                        </m:r>
                      </m:e>
                      <m:sup>
                        <m:r>
                          <a:rPr lang="en-US" altLang="zh-CN" sz="2800" i="1">
                            <a:latin typeface="Cambria Math" panose="02040503050406030204" pitchFamily="18" charset="0"/>
                            <a:ea typeface="Cambria Math" panose="02040503050406030204" pitchFamily="18" charset="0"/>
                            <a:sym typeface="Helvetica"/>
                          </a:rPr>
                          <m:t>𝛾</m:t>
                        </m:r>
                      </m:sup>
                    </m:sSup>
                  </m:oMath>
                </a14:m>
                <a:r>
                  <a:rPr lang="en-US" altLang="zh-CN" sz="2800" dirty="0">
                    <a:latin typeface="Helvetica"/>
                    <a:sym typeface="Helvetica"/>
                  </a:rPr>
                  <a:t>] = {(a1,q1,a2,q2,…,coins of V)} </a:t>
                </a:r>
              </a:p>
              <a:p>
                <a:pPr defTabSz="584200">
                  <a:defRPr sz="3700">
                    <a:latin typeface="Helvetica Light"/>
                    <a:ea typeface="Helvetica Light"/>
                    <a:cs typeface="Helvetica Light"/>
                    <a:sym typeface="Helvetica Light"/>
                  </a:defRPr>
                </a:pPr>
                <a:r>
                  <a:rPr lang="en-US" altLang="zh-CN" sz="2800" dirty="0">
                    <a:solidFill>
                      <a:schemeClr val="tx1">
                        <a:lumMod val="50000"/>
                        <a:lumOff val="50000"/>
                      </a:schemeClr>
                    </a:solidFill>
                    <a:latin typeface="Helvetica"/>
                    <a:sym typeface="Helvetica"/>
                  </a:rPr>
                  <a:t>			(probability </a:t>
                </a:r>
                <a:r>
                  <a:rPr lang="en-US" altLang="zh-CN" sz="2800" dirty="0" err="1">
                    <a:solidFill>
                      <a:schemeClr val="tx1">
                        <a:lumMod val="50000"/>
                        <a:lumOff val="50000"/>
                      </a:schemeClr>
                    </a:solidFill>
                    <a:latin typeface="Helvetica"/>
                    <a:sym typeface="Helvetica"/>
                  </a:rPr>
                  <a:t>distribuNon</a:t>
                </a:r>
                <a:r>
                  <a:rPr lang="en-US" altLang="zh-CN" sz="2800" dirty="0">
                    <a:solidFill>
                      <a:schemeClr val="tx1">
                        <a:lumMod val="50000"/>
                        <a:lumOff val="50000"/>
                      </a:schemeClr>
                    </a:solidFill>
                    <a:latin typeface="Helvetica"/>
                    <a:sym typeface="Helvetica"/>
                  </a:rPr>
                  <a:t> over coins of V and P)</a:t>
                </a:r>
              </a:p>
              <a:p>
                <a:pPr defTabSz="584200">
                  <a:defRPr sz="3700">
                    <a:latin typeface="Helvetica Light"/>
                    <a:ea typeface="Helvetica Light"/>
                    <a:cs typeface="Helvetica Light"/>
                    <a:sym typeface="Helvetica Light"/>
                  </a:defRPr>
                </a:pPr>
                <a:r>
                  <a:rPr lang="en-US" altLang="zh-CN" sz="2800" dirty="0">
                    <a:latin typeface="Helvetica"/>
                    <a:sym typeface="Helvetica"/>
                  </a:rPr>
                  <a:t>2. Sim(T, </a:t>
                </a:r>
                <a14:m>
                  <m:oMath xmlns:m="http://schemas.openxmlformats.org/officeDocument/2006/math">
                    <m:sSup>
                      <m:sSupPr>
                        <m:ctrlPr>
                          <a:rPr lang="en-US" altLang="zh-CN" sz="2800" b="0" i="1" smtClean="0">
                            <a:latin typeface="Cambria Math" panose="02040503050406030204" pitchFamily="18" charset="0"/>
                            <a:ea typeface="Cambria Math" panose="02040503050406030204" pitchFamily="18" charset="0"/>
                            <a:sym typeface="Helvetica"/>
                          </a:rPr>
                        </m:ctrlPr>
                      </m:sSupPr>
                      <m:e>
                        <m:r>
                          <a:rPr lang="en-US" altLang="zh-CN" sz="2800" b="0" i="1" smtClean="0">
                            <a:latin typeface="Cambria Math" panose="02040503050406030204" pitchFamily="18" charset="0"/>
                            <a:ea typeface="Cambria Math" panose="02040503050406030204" pitchFamily="18" charset="0"/>
                            <a:sym typeface="Helvetica"/>
                          </a:rPr>
                          <m:t>1</m:t>
                        </m:r>
                      </m:e>
                      <m:sup>
                        <m:r>
                          <a:rPr lang="en-US" altLang="zh-CN" sz="2800" i="1">
                            <a:latin typeface="Cambria Math" panose="02040503050406030204" pitchFamily="18" charset="0"/>
                            <a:ea typeface="Cambria Math" panose="02040503050406030204" pitchFamily="18" charset="0"/>
                            <a:sym typeface="Helvetica"/>
                          </a:rPr>
                          <m:t>𝛾</m:t>
                        </m:r>
                      </m:sup>
                    </m:sSup>
                  </m:oMath>
                </a14:m>
                <a:r>
                  <a:rPr lang="en-US" altLang="zh-CN" sz="2800" dirty="0">
                    <a:latin typeface="Helvetica"/>
                    <a:sym typeface="Helvetica"/>
                  </a:rPr>
                  <a:t>)</a:t>
                </a:r>
              </a:p>
            </p:txBody>
          </p:sp>
        </mc:Choice>
        <mc:Fallback xmlns="">
          <p:sp>
            <p:nvSpPr>
              <p:cNvPr id="5" name="Prover">
                <a:extLst>
                  <a:ext uri="{FF2B5EF4-FFF2-40B4-BE49-F238E27FC236}">
                    <a16:creationId xmlns:a16="http://schemas.microsoft.com/office/drawing/2014/main" id="{B4D5DB0C-4B17-130C-75E9-248F08592513}"/>
                  </a:ext>
                </a:extLst>
              </p:cNvPr>
              <p:cNvSpPr txBox="1">
                <a:spLocks noRot="1" noChangeAspect="1" noMove="1" noResize="1" noEditPoints="1" noAdjustHandles="1" noChangeArrowheads="1" noChangeShapeType="1" noTextEdit="1"/>
              </p:cNvSpPr>
              <p:nvPr/>
            </p:nvSpPr>
            <p:spPr>
              <a:xfrm>
                <a:off x="2324100" y="3926514"/>
                <a:ext cx="9497112" cy="1432123"/>
              </a:xfrm>
              <a:prstGeom prst="rect">
                <a:avLst/>
              </a:prstGeom>
              <a:blipFill>
                <a:blip r:embed="rId3"/>
                <a:stretch>
                  <a:fillRect l="-1736" t="-2655" b="-10619"/>
                </a:stretch>
              </a:blipFill>
              <a:ln w="3175">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6" name="Rectangle: Rounded Corners 59">
            <a:extLst>
              <a:ext uri="{FF2B5EF4-FFF2-40B4-BE49-F238E27FC236}">
                <a16:creationId xmlns:a16="http://schemas.microsoft.com/office/drawing/2014/main" id="{2EACE016-4938-D041-EA5C-5CDE2EDC9D51}"/>
              </a:ext>
            </a:extLst>
          </p:cNvPr>
          <p:cNvSpPr/>
          <p:nvPr/>
        </p:nvSpPr>
        <p:spPr>
          <a:xfrm>
            <a:off x="5262874" y="5150803"/>
            <a:ext cx="4546658" cy="1342072"/>
          </a:xfrm>
          <a:prstGeom prst="round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tx1"/>
                </a:solidFill>
              </a:rPr>
              <a:t>What if the verifier is malicious?</a:t>
            </a:r>
          </a:p>
        </p:txBody>
      </p:sp>
      <p:cxnSp>
        <p:nvCxnSpPr>
          <p:cNvPr id="7" name="Straight Arrow Connector 6">
            <a:extLst>
              <a:ext uri="{FF2B5EF4-FFF2-40B4-BE49-F238E27FC236}">
                <a16:creationId xmlns:a16="http://schemas.microsoft.com/office/drawing/2014/main" id="{A36D5B14-8D0E-68FA-F663-00A9002036EB}"/>
              </a:ext>
            </a:extLst>
          </p:cNvPr>
          <p:cNvCxnSpPr>
            <a:cxnSpLocks/>
            <a:stCxn id="6" idx="1"/>
          </p:cNvCxnSpPr>
          <p:nvPr/>
        </p:nvCxnSpPr>
        <p:spPr>
          <a:xfrm flipH="1" flipV="1">
            <a:off x="4323132" y="4410701"/>
            <a:ext cx="939742" cy="141113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927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6D2F-A116-3843-8789-7754611EEBBD}"/>
              </a:ext>
            </a:extLst>
          </p:cNvPr>
          <p:cNvSpPr>
            <a:spLocks noGrp="1"/>
          </p:cNvSpPr>
          <p:nvPr>
            <p:ph type="title"/>
          </p:nvPr>
        </p:nvSpPr>
        <p:spPr/>
        <p:txBody>
          <a:bodyPr/>
          <a:lstStyle/>
          <a:p>
            <a:r>
              <a:rPr lang="en-US" dirty="0"/>
              <a:t>Definition: Zero Knowledge (All Verifier)</a:t>
            </a:r>
          </a:p>
        </p:txBody>
      </p:sp>
      <p:sp>
        <p:nvSpPr>
          <p:cNvPr id="4" name="TextBox 3">
            <a:extLst>
              <a:ext uri="{FF2B5EF4-FFF2-40B4-BE49-F238E27FC236}">
                <a16:creationId xmlns:a16="http://schemas.microsoft.com/office/drawing/2014/main" id="{C2365440-FB9C-7907-B645-4EA329C06369}"/>
              </a:ext>
            </a:extLst>
          </p:cNvPr>
          <p:cNvSpPr txBox="1"/>
          <p:nvPr/>
        </p:nvSpPr>
        <p:spPr>
          <a:xfrm>
            <a:off x="838200" y="1690688"/>
            <a:ext cx="10983012" cy="2062103"/>
          </a:xfrm>
          <a:prstGeom prst="rect">
            <a:avLst/>
          </a:prstGeom>
          <a:noFill/>
        </p:spPr>
        <p:txBody>
          <a:bodyPr wrap="square">
            <a:spAutoFit/>
          </a:bodyPr>
          <a:lstStyle/>
          <a:p>
            <a:r>
              <a:rPr lang="en-US" sz="3200" dirty="0"/>
              <a:t>A proof system (P,V) zero-knowledge for a language L if for every </a:t>
            </a:r>
            <a:r>
              <a:rPr lang="en-US" sz="3200" b="1" dirty="0"/>
              <a:t>PPT verifier V*,</a:t>
            </a:r>
            <a:r>
              <a:rPr lang="en-US" sz="3200" dirty="0"/>
              <a:t> there exists a </a:t>
            </a:r>
            <a:r>
              <a:rPr lang="en-US" sz="3200" b="1" dirty="0"/>
              <a:t>PPT</a:t>
            </a:r>
            <a:r>
              <a:rPr lang="en-US" sz="3200" dirty="0"/>
              <a:t> algorithm Sim (a simulator) such that for every </a:t>
            </a:r>
            <a:r>
              <a:rPr lang="en-US" sz="3200" b="1" dirty="0"/>
              <a:t>T ∈ L</a:t>
            </a:r>
            <a:r>
              <a:rPr lang="en-US" sz="3200" dirty="0"/>
              <a:t>, the following two probability distributions are </a:t>
            </a:r>
            <a:r>
              <a:rPr lang="en-US" sz="3200" b="1" dirty="0"/>
              <a:t>poly-time </a:t>
            </a:r>
            <a:r>
              <a:rPr lang="en-US" sz="3200" dirty="0"/>
              <a:t>indistinguishable:</a:t>
            </a:r>
          </a:p>
        </p:txBody>
      </p:sp>
      <mc:AlternateContent xmlns:mc="http://schemas.openxmlformats.org/markup-compatibility/2006" xmlns:a14="http://schemas.microsoft.com/office/drawing/2010/main">
        <mc:Choice Requires="a14">
          <p:sp>
            <p:nvSpPr>
              <p:cNvPr id="5" name="Prover">
                <a:extLst>
                  <a:ext uri="{FF2B5EF4-FFF2-40B4-BE49-F238E27FC236}">
                    <a16:creationId xmlns:a16="http://schemas.microsoft.com/office/drawing/2014/main" id="{8834AC7F-1A51-D9E6-0E58-F79DCA734A3E}"/>
                  </a:ext>
                </a:extLst>
              </p:cNvPr>
              <p:cNvSpPr txBox="1"/>
              <p:nvPr/>
            </p:nvSpPr>
            <p:spPr>
              <a:xfrm>
                <a:off x="2324100" y="4215993"/>
                <a:ext cx="11183724" cy="1432123"/>
              </a:xfrm>
              <a:prstGeom prst="rect">
                <a:avLst/>
              </a:prstGeom>
              <a:ln w="3175">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p>
                <a:pPr defTabSz="584200">
                  <a:defRPr sz="3700">
                    <a:latin typeface="Helvetica Light"/>
                    <a:ea typeface="Helvetica Light"/>
                    <a:cs typeface="Helvetica Light"/>
                    <a:sym typeface="Helvetica Light"/>
                  </a:defRPr>
                </a:pPr>
                <a:r>
                  <a:rPr lang="en-US" altLang="zh-CN" sz="2800" dirty="0">
                    <a:latin typeface="Helvetica"/>
                    <a:sym typeface="Helvetica"/>
                  </a:rPr>
                  <a:t>1. </a:t>
                </a:r>
                <a:r>
                  <a:rPr lang="en-US" altLang="zh-CN" sz="2800" dirty="0" err="1">
                    <a:latin typeface="Helvetica"/>
                    <a:sym typeface="Helvetica"/>
                  </a:rPr>
                  <a:t>view</a:t>
                </a:r>
                <a:r>
                  <a:rPr lang="en-US" altLang="zh-CN" sz="2800" baseline="-25000" dirty="0" err="1">
                    <a:latin typeface="Helvetica"/>
                    <a:sym typeface="Helvetica"/>
                  </a:rPr>
                  <a:t>V</a:t>
                </a:r>
                <a:r>
                  <a:rPr lang="en-US" altLang="zh-CN" sz="2800" dirty="0">
                    <a:latin typeface="Helvetica"/>
                    <a:sym typeface="Helvetica"/>
                  </a:rPr>
                  <a:t>(P, V*)[T, </a:t>
                </a:r>
                <a14:m>
                  <m:oMath xmlns:m="http://schemas.openxmlformats.org/officeDocument/2006/math">
                    <m:sSup>
                      <m:sSupPr>
                        <m:ctrlPr>
                          <a:rPr lang="en-US" altLang="zh-CN" sz="2800" b="0" i="1" smtClean="0">
                            <a:latin typeface="Cambria Math" panose="02040503050406030204" pitchFamily="18" charset="0"/>
                            <a:ea typeface="Cambria Math" panose="02040503050406030204" pitchFamily="18" charset="0"/>
                            <a:sym typeface="Helvetica"/>
                          </a:rPr>
                        </m:ctrlPr>
                      </m:sSupPr>
                      <m:e>
                        <m:r>
                          <a:rPr lang="en-US" altLang="zh-CN" sz="2800" b="0" i="1" smtClean="0">
                            <a:latin typeface="Cambria Math" panose="02040503050406030204" pitchFamily="18" charset="0"/>
                            <a:ea typeface="Cambria Math" panose="02040503050406030204" pitchFamily="18" charset="0"/>
                            <a:sym typeface="Helvetica"/>
                          </a:rPr>
                          <m:t>1</m:t>
                        </m:r>
                      </m:e>
                      <m:sup>
                        <m:r>
                          <a:rPr lang="en-US" altLang="zh-CN" sz="2800" i="1">
                            <a:latin typeface="Cambria Math" panose="02040503050406030204" pitchFamily="18" charset="0"/>
                            <a:ea typeface="Cambria Math" panose="02040503050406030204" pitchFamily="18" charset="0"/>
                            <a:sym typeface="Helvetica"/>
                          </a:rPr>
                          <m:t>𝛾</m:t>
                        </m:r>
                      </m:sup>
                    </m:sSup>
                  </m:oMath>
                </a14:m>
                <a:r>
                  <a:rPr lang="en-US" altLang="zh-CN" sz="2800" dirty="0">
                    <a:latin typeface="Helvetica"/>
                    <a:sym typeface="Helvetica"/>
                  </a:rPr>
                  <a:t>] = {(a1,q1,a2,q2,…,coins of V)} </a:t>
                </a:r>
              </a:p>
              <a:p>
                <a:pPr defTabSz="584200">
                  <a:defRPr sz="3700">
                    <a:latin typeface="Helvetica Light"/>
                    <a:ea typeface="Helvetica Light"/>
                    <a:cs typeface="Helvetica Light"/>
                    <a:sym typeface="Helvetica Light"/>
                  </a:defRPr>
                </a:pPr>
                <a:r>
                  <a:rPr lang="en-US" altLang="zh-CN" sz="2800" dirty="0">
                    <a:solidFill>
                      <a:schemeClr val="tx1">
                        <a:lumMod val="50000"/>
                        <a:lumOff val="50000"/>
                      </a:schemeClr>
                    </a:solidFill>
                    <a:latin typeface="Helvetica"/>
                    <a:sym typeface="Helvetica"/>
                  </a:rPr>
                  <a:t>			(probability </a:t>
                </a:r>
                <a:r>
                  <a:rPr lang="en-US" altLang="zh-CN" sz="2800" dirty="0" err="1">
                    <a:solidFill>
                      <a:schemeClr val="tx1">
                        <a:lumMod val="50000"/>
                        <a:lumOff val="50000"/>
                      </a:schemeClr>
                    </a:solidFill>
                    <a:latin typeface="Helvetica"/>
                    <a:sym typeface="Helvetica"/>
                  </a:rPr>
                  <a:t>distribuNon</a:t>
                </a:r>
                <a:r>
                  <a:rPr lang="en-US" altLang="zh-CN" sz="2800" dirty="0">
                    <a:solidFill>
                      <a:schemeClr val="tx1">
                        <a:lumMod val="50000"/>
                        <a:lumOff val="50000"/>
                      </a:schemeClr>
                    </a:solidFill>
                    <a:latin typeface="Helvetica"/>
                    <a:sym typeface="Helvetica"/>
                  </a:rPr>
                  <a:t> over coins of V and P)</a:t>
                </a:r>
              </a:p>
              <a:p>
                <a:pPr defTabSz="584200">
                  <a:defRPr sz="3700">
                    <a:latin typeface="Helvetica Light"/>
                    <a:ea typeface="Helvetica Light"/>
                    <a:cs typeface="Helvetica Light"/>
                    <a:sym typeface="Helvetica Light"/>
                  </a:defRPr>
                </a:pPr>
                <a:r>
                  <a:rPr lang="en-US" altLang="zh-CN" sz="2800" dirty="0">
                    <a:latin typeface="Helvetica"/>
                    <a:sym typeface="Helvetica"/>
                  </a:rPr>
                  <a:t>2. Sim(T, </a:t>
                </a:r>
                <a14:m>
                  <m:oMath xmlns:m="http://schemas.openxmlformats.org/officeDocument/2006/math">
                    <m:sSup>
                      <m:sSupPr>
                        <m:ctrlPr>
                          <a:rPr lang="en-US" altLang="zh-CN" sz="2800" b="0" i="1" smtClean="0">
                            <a:latin typeface="Cambria Math" panose="02040503050406030204" pitchFamily="18" charset="0"/>
                            <a:ea typeface="Cambria Math" panose="02040503050406030204" pitchFamily="18" charset="0"/>
                            <a:sym typeface="Helvetica"/>
                          </a:rPr>
                        </m:ctrlPr>
                      </m:sSupPr>
                      <m:e>
                        <m:r>
                          <a:rPr lang="en-US" altLang="zh-CN" sz="2800" b="0" i="1" smtClean="0">
                            <a:latin typeface="Cambria Math" panose="02040503050406030204" pitchFamily="18" charset="0"/>
                            <a:ea typeface="Cambria Math" panose="02040503050406030204" pitchFamily="18" charset="0"/>
                            <a:sym typeface="Helvetica"/>
                          </a:rPr>
                          <m:t>1</m:t>
                        </m:r>
                      </m:e>
                      <m:sup>
                        <m:r>
                          <a:rPr lang="en-US" altLang="zh-CN" sz="2800" i="1">
                            <a:latin typeface="Cambria Math" panose="02040503050406030204" pitchFamily="18" charset="0"/>
                            <a:ea typeface="Cambria Math" panose="02040503050406030204" pitchFamily="18" charset="0"/>
                            <a:sym typeface="Helvetica"/>
                          </a:rPr>
                          <m:t>𝛾</m:t>
                        </m:r>
                      </m:sup>
                    </m:sSup>
                  </m:oMath>
                </a14:m>
                <a:r>
                  <a:rPr lang="en-US" altLang="zh-CN" sz="2800" dirty="0">
                    <a:latin typeface="Helvetica"/>
                    <a:sym typeface="Helvetica"/>
                  </a:rPr>
                  <a:t>)</a:t>
                </a:r>
              </a:p>
            </p:txBody>
          </p:sp>
        </mc:Choice>
        <mc:Fallback xmlns="">
          <p:sp>
            <p:nvSpPr>
              <p:cNvPr id="5" name="Prover">
                <a:extLst>
                  <a:ext uri="{FF2B5EF4-FFF2-40B4-BE49-F238E27FC236}">
                    <a16:creationId xmlns:a16="http://schemas.microsoft.com/office/drawing/2014/main" id="{8834AC7F-1A51-D9E6-0E58-F79DCA734A3E}"/>
                  </a:ext>
                </a:extLst>
              </p:cNvPr>
              <p:cNvSpPr txBox="1">
                <a:spLocks noRot="1" noChangeAspect="1" noMove="1" noResize="1" noEditPoints="1" noAdjustHandles="1" noChangeArrowheads="1" noChangeShapeType="1" noTextEdit="1"/>
              </p:cNvSpPr>
              <p:nvPr/>
            </p:nvSpPr>
            <p:spPr>
              <a:xfrm>
                <a:off x="2324100" y="4215993"/>
                <a:ext cx="11183724" cy="1432123"/>
              </a:xfrm>
              <a:prstGeom prst="rect">
                <a:avLst/>
              </a:prstGeom>
              <a:blipFill>
                <a:blip r:embed="rId3"/>
                <a:stretch>
                  <a:fillRect l="-1474" t="-2655" b="-10619"/>
                </a:stretch>
              </a:blipFill>
              <a:ln w="3175">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912460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8189</TotalTime>
  <Words>1074</Words>
  <Application>Microsoft Office PowerPoint</Application>
  <PresentationFormat>宽屏</PresentationFormat>
  <Paragraphs>85</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Arial</vt:lpstr>
      <vt:lpstr>Calibri</vt:lpstr>
      <vt:lpstr>Calibri Light</vt:lpstr>
      <vt:lpstr>Cambria Math</vt:lpstr>
      <vt:lpstr>Helvetica</vt:lpstr>
      <vt:lpstr>Office Theme</vt:lpstr>
      <vt:lpstr>Formal Definition of  Zero-Knowledge Proofs III</vt:lpstr>
      <vt:lpstr>The Verifier’s View</vt:lpstr>
      <vt:lpstr>The Simulation Paradigm</vt:lpstr>
      <vt:lpstr>Definition: Zero Knowledge</vt:lpstr>
      <vt:lpstr>Definition: Zero Knowledge</vt:lpstr>
      <vt:lpstr>Definition: Zero Knowledge (All Verifier)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zkSNARKs</dc:title>
  <dc:creator>Yuncong Hu</dc:creator>
  <cp:lastModifiedBy>Tiancheng Xie</cp:lastModifiedBy>
  <cp:revision>52</cp:revision>
  <dcterms:created xsi:type="dcterms:W3CDTF">2024-06-09T01:23:26Z</dcterms:created>
  <dcterms:modified xsi:type="dcterms:W3CDTF">2024-06-29T01:55:51Z</dcterms:modified>
</cp:coreProperties>
</file>