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0.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s/slide25.xml" ContentType="application/vnd.openxmlformats-officedocument.presentationml.slide+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Subtitle" preserve="0" showMasterPhAnim="0" type="title" userDrawn="1"><p:cSld name="TITLE"><p:spTree><p:nvGrpSpPr><p:cNvPr id="1" name=""></p:cNvPr><p:cNvGrpSpPr/><p:nvPr></p:nvPr></p:nvGrpSpPr><p:grpSpPr bwMode="auto"><a:xfrm><a:off x="0" y="0"></a:off><a:ext cx="0" cy="0"></a:ext><a:chOff x="0" y="0"></a:chOff><a:chExt cx="0" cy="0"></a:chExt></a:xfrm></p:grpSpPr><p:sp><p:nvSpPr><p:cNvPr id="124" name="Google Shape;124;p38"></p:cNvPr><p:cNvSpPr txBox="1"></p:cNvSpPr><p:nvPr><p:ph type="title"></p:ph></p:nvPr></p:nvSpPr><p:spPr bwMode="auto"><a:xfrm><a:off x="1540817" y="1689497"></a:off><a:ext cx="4690800" cy="3405000"></a:ext></a:xfrm><a:prstGeom prst="rect"><a:avLst/></a:prstGeom><a:noFill/><a:ln><a:noFill/></a:ln></p:spPr><p:txBody><a:bodyPr spcFirstLastPara="1" wrap="square" lIns="34275" tIns="34275" rIns="34275" bIns="34275" anchor="b"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25" name="Google Shape;125;p38"></p:cNvPr><p:cNvSpPr txBox="1"></p:cNvSpPr><p:nvPr><p:ph type="body" idx="1"></p:ph></p:nvPr></p:nvSpPr><p:spPr bwMode="auto"><a:xfrm><a:off x="1540817" y="5186362"></a:off><a:ext cx="4690800" cy="1165800"></a:ext></a:xfrm><a:prstGeom prst="rect"><a:avLst/></a:prstGeom><a:noFill/><a:ln><a:noFill/></a:ln></p:spPr><p:txBody><a:bodyPr spcFirstLastPara="1" wrap="square" lIns="34275" tIns="34275" rIns="34275" bIns="34275" anchor="t" anchorCtr="0"><a:noAutofit/></a:bodyPr><a:lstStyle><a:lvl1pPr marL="457200" marR="0" lvl="0"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1pPr><a:lvl2pPr marL="914400" marR="0" lvl="1"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2pPr><a:lvl3pPr marL="1371600" marR="0" lvl="2"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3pPr><a:lvl4pPr marL="1828800" marR="0" lvl="3"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4pPr><a:lvl5pPr marL="2286000" marR="0" lvl="4" indent="-228600" algn="ctr"><a:lnSpc><a:spcPct val="100000"></a:spcPct></a:lnSpc><a:spcBef><a:spcPts val="0"></a:spcPts></a:spcBef><a:spcAft><a:spcPts val="0"></a:spcPts></a:spcAft><a:buClr><a:srgbClr val="000000"></a:srgbClr></a:buClr><a:buSzPts val="1400"></a:buSzPts><a:buFont typeface="Helvetica Neue"></a:buFont><a:buNone/><a:defRPr sz="17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26" name="Google Shape;126;p38"></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Bullets" preserve="0" showMasterPhAnim="0" userDrawn="1"><p:cSld name="Title &amp; Bullets"><p:spTree><p:nvGrpSpPr><p:cNvPr id="1" name=""></p:cNvPr><p:cNvGrpSpPr/><p:nvPr></p:nvPr></p:nvGrpSpPr><p:grpSpPr bwMode="auto"><a:xfrm><a:off x="0" y="0"></a:off><a:ext cx="0" cy="0"></a:ext><a:chOff x="0" y="0"></a:chOff><a:chExt cx="0" cy="0"></a:chExt></a:xfrm></p:grpSpPr><p:sp><p:nvSpPr><p:cNvPr id="144" name="Google Shape;144;p43"></p:cNvPr><p:cNvSpPr txBox="1"></p:cNvSpPr><p:nvPr><p:ph type="title"></p:ph></p:nvPr></p:nvSpPr><p:spPr bwMode="auto"><a:xfrm><a:off x="1398501" y="458391"></a:off><a:ext cx="4975200" cy="2226300"></a:ext></a:xfrm><a:prstGeom prst="rect"><a:avLst/></a:prstGeom><a:noFill/><a:ln><a:noFill/></a:ln></p:spPr><p:txBody><a:bodyPr spcFirstLastPara="1" wrap="square" lIns="34275" tIns="34275" rIns="34275" bIns="34275" anchor="ctr"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45" name="Google Shape;145;p43"></p:cNvPr><p:cNvSpPr txBox="1"></p:cNvSpPr><p:nvPr><p:ph type="body" idx="1"></p:ph></p:nvPr></p:nvSpPr><p:spPr bwMode="auto"><a:xfrm><a:off x="1398501" y="2684858"></a:off><a:ext cx="4975200" cy="6482700"></a:ext></a:xfrm><a:prstGeom prst="rect"><a:avLst/></a:prstGeom><a:noFill/><a:ln><a:noFill/></a:ln></p:spPr><p:txBody><a:bodyPr spcFirstLastPara="1" wrap="square" lIns="34275" tIns="34275" rIns="34275" bIns="34275" anchor="ctr" anchorCtr="0"><a:noAutofit/></a:bodyPr><a:lstStyle><a:lvl1pPr marL="457200" marR="0" lvl="0"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1pPr><a:lvl2pPr marL="914400" marR="0" lvl="1"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2pPr><a:lvl3pPr marL="1371600" marR="0" lvl="2"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3pPr><a:lvl4pPr marL="1828800" marR="0" lvl="3"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4pPr><a:lvl5pPr marL="2286000" marR="0" lvl="4"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46" name="Google Shape;146;p43"></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29.xml><?xml version="1.0" encoding="UTF-8" standalone="yes"?><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Bullets & Photo" preserve="0" showMasterPhAnim="0" userDrawn="1"><p:cSld name="Title, Bullets &amp; Photo"><p:spTree><p:nvGrpSpPr><p:cNvPr id="1" name=""></p:cNvPr><p:cNvGrpSpPr/><p:nvPr></p:nvPr></p:nvGrpSpPr><p:grpSpPr bwMode="auto"><a:xfrm><a:off x="0" y="0"></a:off><a:ext cx="0" cy="0"></a:ext><a:chOff x="0" y="0"></a:chOff><a:chExt cx="0" cy="0"></a:chExt></a:xfrm></p:grpSpPr><p:sp><p:nvSpPr><p:cNvPr id="148" name="Google Shape;148;p44"></p:cNvPr><p:cNvSpPr></p:cNvSpPr><p:nvPr><p:ph type="pic" idx="2"></p:ph></p:nvPr></p:nvSpPr><p:spPr bwMode="auto"><a:xfrm><a:off x="3982975" y="2684858"></a:off><a:ext cx="2391000" cy="6482700"></a:ext></a:xfrm><a:prstGeom prst="rect"><a:avLst/></a:prstGeom><a:noFill/><a:ln><a:noFill/></a:ln></p:spPr><p:txBody><a:bodyPr spcFirstLastPara="1" wrap="square" lIns="34275" tIns="34275" rIns="34275" bIns="34275" anchor="t" anchorCtr="0"><a:noAutofit/></a:bodyPr><a:lstStyle><a:lvl1pPr marL="228600" marR="0" lvl="0"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1pPr><a:lvl2pPr marL="393700" marR="0" lvl="1"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2pPr><a:lvl3pPr marL="558800" marR="0" lvl="2"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3pPr><a:lvl4pPr marL="736600" marR="0" lvl="3" indent="-2413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4pPr><a:lvl5pPr marL="901700" marR="0" lvl="4"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5pPr><a:lvl6pPr marL="1066800" marR="0" lvl="5"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1231900" marR="0" lvl="6"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1397000" marR="0" lvl="7"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1562100" marR="0" lvl="8" indent="-2286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49" name="Google Shape;149;p44"></p:cNvPr><p:cNvSpPr txBox="1"></p:cNvSpPr><p:nvPr><p:ph type="title"></p:ph></p:nvPr></p:nvSpPr><p:spPr bwMode="auto"><a:xfrm><a:off x="1398501" y="458391"></a:off><a:ext cx="4975200" cy="2226300"></a:ext></a:xfrm><a:prstGeom prst="rect"><a:avLst/></a:prstGeom><a:noFill/><a:ln><a:noFill/></a:ln></p:spPr><p:txBody><a:bodyPr spcFirstLastPara="1" wrap="square" lIns="34275" tIns="34275" rIns="34275" bIns="34275" anchor="ctr" anchorCtr="0"><a:noAutofit/></a:bodyPr><a:lstStyle><a:lvl1pPr marL="0" marR="0" lvl="0" indent="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1pPr><a:lvl2pPr marL="0" marR="0" lvl="1" indent="88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2pPr><a:lvl3pPr marL="0" marR="0" lvl="2" indent="177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3pPr><a:lvl4pPr marL="0" marR="0" lvl="3" indent="2540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4pPr><a:lvl5pPr marL="0" marR="0" lvl="4" indent="342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5pPr><a:lvl6pPr marL="0" marR="0" lvl="5" indent="431799"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6pPr><a:lvl7pPr marL="0" marR="0" lvl="6" indent="5207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7pPr><a:lvl8pPr marL="0" marR="0" lvl="7" indent="5969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8pPr><a:lvl9pPr marL="0" marR="0" lvl="8" indent="685800" algn="ctr"><a:lnSpc><a:spcPct val="100000"></a:spcPct></a:lnSpc><a:spcBef><a:spcPts val="0"></a:spcPts></a:spcBef><a:spcAft><a:spcPts val="0"></a:spcPts></a:spcAft><a:buClr><a:srgbClr val="000000"></a:srgbClr></a:buClr><a:buSzPts val="500"></a:buSzPts><a:buFont typeface="Helvetica Neue"></a:buFont><a:buNone/><a:defRPr sz="4200" b="0" i="0" u="none" strike="noStrike" cap="none"><a:solidFill><a:srgbClr val="000000"></a:srgbClr></a:solidFill><a:latin typeface="Helvetica Neue"></a:latin><a:ea typeface="Helvetica Neue"></a:ea><a:cs typeface="Helvetica Neue"></a:cs></a:defRPr></a:lvl9pPr></a:lstStyle><a:p><a:pPr><a:defRPr></a:defRPr></a:pPr><a:endParaRPr></a:endParaRPr></a:p></p:txBody></p:sp><p:sp><p:nvSpPr><p:cNvPr id="150" name="Google Shape;150;p44"></p:cNvPr><p:cNvSpPr txBox="1"></p:cNvSpPr><p:nvPr><p:ph type="body" idx="1"></p:ph></p:nvPr></p:nvSpPr><p:spPr bwMode="auto"><a:xfrm><a:off x="1398501" y="2684858"></a:off><a:ext cx="2391000" cy="6482700"></a:ext></a:xfrm><a:prstGeom prst="rect"><a:avLst/></a:prstGeom><a:noFill/><a:ln><a:noFill/></a:ln></p:spPr><p:txBody><a:bodyPr spcFirstLastPara="1" wrap="square" lIns="34275" tIns="34275" rIns="34275" bIns="34275" anchor="ctr" anchorCtr="0"><a:noAutofit/></a:bodyPr><a:lstStyle><a:lvl1pPr marL="457200" marR="0" lvl="0"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1pPr><a:lvl2pPr marL="914400" marR="0" lvl="1"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2pPr><a:lvl3pPr marL="1371600" marR="0" lvl="2"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3pPr><a:lvl4pPr marL="1828800" marR="0" lvl="3"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4pPr><a:lvl5pPr marL="2286000" marR="0" lvl="4" indent="-298450" algn="l"><a:lnSpc><a:spcPct val="100000"></a:spcPct></a:lnSpc><a:spcBef><a:spcPts val="1700"></a:spcPts></a:spcBef><a:spcAft><a:spcPts val="0"></a:spcPts></a:spcAft><a:buClr><a:srgbClr val="000000"></a:srgbClr></a:buClr><a:buSzPts val="1100"></a:buSzPts><a:buFont typeface="Helvetica Neue"></a:buFont><a:buChar char="•"></a:buChar><a:defRPr sz="1400" b="0" i="0" u="none" strike="noStrike" cap="none"><a:solidFill><a:srgbClr val="000000"></a:srgbClr></a:solidFill><a:latin typeface="Helvetica Neue"></a:latin><a:ea typeface="Helvetica Neue"></a:ea><a:cs typeface="Helvetica Neue"></a:cs></a:defRPr></a:lvl5pPr><a:lvl6pPr marL="2743200" marR="0" lvl="5"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6pPr><a:lvl7pPr marL="3200400" marR="0" lvl="6"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7pPr><a:lvl8pPr marL="3657600" marR="0" lvl="7"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8pPr><a:lvl9pPr marL="4114800" marR="0" lvl="8" indent="-317500" algn="l"><a:lnSpc><a:spcPct val="100000"></a:spcPct></a:lnSpc><a:spcBef><a:spcPts val="2200"></a:spcPts></a:spcBef><a:spcAft><a:spcPts val="0"></a:spcPts></a:spcAft><a:buClr><a:srgbClr val="000000"></a:srgbClr></a:buClr><a:buSzPts val="1400"></a:buSzPts><a:buFont typeface="Helvetica Neue"></a:buFont><a:buChar char="•"></a:buChar><a:defRPr sz="1900" b="0" i="0" u="none" strike="noStrike" cap="none"><a:solidFill><a:srgbClr val="000000"></a:srgbClr></a:solidFill><a:latin typeface="Helvetica Neue"></a:latin><a:ea typeface="Helvetica Neue"></a:ea><a:cs typeface="Helvetica Neue"></a:cs></a:defRPr></a:lvl9pPr></a:lstStyle><a:p><a:pPr><a:defRPr></a:defRPr></a:pPr><a:endParaRPr></a:endParaRPr></a:p></p:txBody></p:sp><p:sp><p:nvSpPr><p:cNvPr id="151" name="Google Shape;151;p44"></p:cNvPr><p:cNvSpPr txBox="1"></p:cNvSpPr><p:nvPr><p:ph type="sldNum" idx="12"></p:ph></p:nvPr></p:nvSpPr><p:spPr bwMode="auto"><a:xfrm><a:off x="3804541" y="9541073"></a:off><a:ext cx="157500" cy="375000"></a:ext></a:xfrm><a:prstGeom prst="rect"><a:avLst/></a:prstGeom><a:noFill/><a:ln><a:noFill/></a:ln></p:spPr><p:txBody><a:bodyPr spcFirstLastPara="1" wrap="square" lIns="26775" tIns="26775" rIns="26775" bIns="26775" anchor="t" anchorCtr="0"><a:noAutofit/></a:bodyPr><a:lstStyle><a:lvl1pPr marL="0" marR="0" lvl="0"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1pPr><a:lvl2pPr marL="0" marR="0" lvl="1"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2pPr><a:lvl3pPr marL="0" marR="0" lvl="2"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3pPr><a:lvl4pPr marL="0" marR="0" lvl="3"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4pPr><a:lvl5pPr marL="0" marR="0" lvl="4"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5pPr><a:lvl6pPr marL="0" marR="0" lvl="5"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6pPr><a:lvl7pPr marL="0" marR="0" lvl="6"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7pPr><a:lvl8pPr marL="0" marR="0" lvl="7"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8pPr><a:lvl9pPr marL="0" marR="0" lvl="8" indent="0" algn="ctr"><a:lnSpc><a:spcPct val="100000"></a:spcPct></a:lnSpc><a:spcBef><a:spcPts val="0"></a:spcPts></a:spcBef><a:spcAft><a:spcPts val="0"></a:spcPts></a:spcAft><a:buClr><a:srgbClr val="000000"></a:srgbClr></a:buClr><a:buFont typeface="Helvetica Neue"></a:buFont><a:buNone/><a:defRPr sz="900" b="0" i="0" u="none" strike="noStrike" cap="none"><a:solidFill><a:srgbClr val="000000"></a:srgbClr></a:solidFill><a:latin typeface="Helvetica Neue"></a:latin><a:ea typeface="Helvetica Neue"></a:ea><a:cs typeface="Helvetica Neue"></a:cs></a:defRPr></a:lvl9pPr></a:lstStyle><a:p><a:pPr marL="0" lvl="0" indent="0" algn="ctr"><a:spcBef><a:spcPts val="0"></a:spcPts></a:spcBef><a:spcAft><a:spcPts val="0"></a:spcPts></a:spcAft><a:buNone/><a:defRPr></a:defRPr></a:pPr><a:fld id="{00000000-1234-1234-1234-123412341234}" type="slidenum"><a:rPr lang="en"></a:rPr><a:t></a:t></a:fld><a:endParaRPr></a:endParaRPr></a:p></p:txBody></p:sp></p:spTree></p:cSld><p:clrMapOvr><a:masterClrMapping/></p:clrMapOvr></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4SgnE_0wNpuPdF5ss94GGqIBfcxLnpIF/view" TargetMode="External"/><Relationship Id="rId3" Type="http://schemas.openxmlformats.org/officeDocument/2006/relationships/hyperlink" Target="https://drive.google.com/file/d/1YdBZPpaIQvnD9NbgkeLMb5PeFtnhGGRP/view?usp=sharin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rive.google.com/file/d/1YdBZPpaIQvnD9NbgkeLMb5PeFtnhGGRP/view?usp=sharing"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049275" y="8353850"/>
            <a:ext cx="1375200" cy="1375200"/>
          </a:xfrm>
          <a:prstGeom prst="rect">
            <a:avLst/>
          </a:prstGeom>
          <a:noFill/>
          <a:ln>
            <a:noFill/>
          </a:ln>
        </p:spPr>
      </p:pic>
      <p:pic>
        <p:nvPicPr>
          <p:cNvPr id="178" name="Google Shape;178;p51"/>
          <p:cNvPicPr/>
          <p:nvPr/>
        </p:nvPicPr>
        <p:blipFill>
          <a:blip r:embed="rId3">
            <a:alphaModFix/>
          </a:blip>
          <a:stretch/>
        </p:blipFill>
        <p:spPr bwMode="auto">
          <a:xfrm>
            <a:off x="1146225" y="2111300"/>
            <a:ext cx="5479925" cy="5479925"/>
          </a:xfrm>
          <a:prstGeom prst="rect">
            <a:avLst/>
          </a:prstGeom>
          <a:noFill/>
          <a:ln>
            <a:noFill/>
          </a:ln>
        </p:spPr>
      </p:pic>
      <p:sp>
        <p:nvSpPr>
          <p:cNvPr id="179" name="Google Shape;179;p51"/>
          <p:cNvSpPr txBox="1"/>
          <p:nvPr>
            <p:ph type="title" idx="4294967295"/>
          </p:nvPr>
        </p:nvSpPr>
        <p:spPr bwMode="auto">
          <a:xfrm>
            <a:off x="264945" y="423371"/>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Tech ABC Corp - HR Database</a:t>
            </a:r>
            <a:endParaRPr sz="4000">
              <a:solidFill>
                <a:srgbClr val="FFFFFF"/>
              </a:solidFill>
            </a:endParaRPr>
          </a:p>
          <a:p>
            <a:pPr marL="0" lvl="0" indent="0" algn="l">
              <a:spcBef>
                <a:spcPts val="0"/>
              </a:spcBef>
              <a:spcAft>
                <a:spcPts val="0"/>
              </a:spcAft>
              <a:buNone/>
              <a:defRPr/>
            </a:pPr>
            <a:endParaRPr/>
          </a:p>
        </p:txBody>
      </p:sp>
      <p:sp>
        <p:nvSpPr>
          <p:cNvPr id="180" name="Google Shape;180;p51"/>
          <p:cNvSpPr txBox="1"/>
          <p:nvPr>
            <p:ph type="title" idx="4294967295"/>
          </p:nvPr>
        </p:nvSpPr>
        <p:spPr bwMode="auto">
          <a:xfrm>
            <a:off x="264945" y="107454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2500">
                <a:solidFill>
                  <a:srgbClr val="FFFFFF"/>
                </a:solidFill>
              </a:rPr>
              <a:t>[Pouya Ataei &amp; 22 December 2022]</a:t>
            </a:r>
            <a:endParaRPr sz="2500">
              <a:solidFill>
                <a:srgbClr val="FFFFFF"/>
              </a:solidFill>
            </a:endParaRPr>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2" name="Google Shape;242;p6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2: Relational Database Design</a:t>
            </a:r>
            <a:endParaRPr/>
          </a:p>
        </p:txBody>
      </p:sp>
      <p:sp>
        <p:nvSpPr>
          <p:cNvPr id="243" name="Google Shape;243;p61"/>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None/>
              <a:defRPr/>
            </a:pPr>
            <a:r>
              <a:rPr lang="en" sz="1500">
                <a:solidFill>
                  <a:srgbClr val="525C65"/>
                </a:solidFill>
                <a:highlight>
                  <a:srgbClr val="FFFFFF"/>
                </a:highlight>
                <a:latin typeface="Open Sans"/>
                <a:ea typeface="Open Sans"/>
                <a:cs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hlinkClick r:id="rId2" tooltip="https://drive.google.com/file/d/14SgnE_0wNpuPdF5ss94GGqIBfcxLnpIF/view"/>
              </a:rPr>
              <a:t>dataset</a:t>
            </a:r>
            <a:r>
              <a:rPr lang="en" sz="1500">
                <a:solidFill>
                  <a:srgbClr val="525C65"/>
                </a:solidFill>
                <a:highlight>
                  <a:srgbClr val="FFFFFF"/>
                </a:highlight>
                <a:latin typeface="Open Sans"/>
                <a:ea typeface="Open Sans"/>
                <a:cs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500">
                <a:solidFill>
                  <a:srgbClr val="525C65"/>
                </a:solidFill>
                <a:highlight>
                  <a:srgbClr val="FFFFFF"/>
                </a:highlight>
                <a:latin typeface="Open Sans"/>
                <a:ea typeface="Open Sans"/>
                <a:cs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5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Clr>
                <a:schemeClr val="dk1"/>
              </a:buClr>
              <a:buSzPts val="1100"/>
              <a:buFont typeface="Arial"/>
              <a:buNone/>
              <a:defRPr/>
            </a:pPr>
            <a:r>
              <a:rPr lang="en" sz="1500">
                <a:solidFill>
                  <a:srgbClr val="525C65"/>
                </a:solidFill>
                <a:highlight>
                  <a:srgbClr val="FFFFFF"/>
                </a:highlight>
                <a:latin typeface="Open Sans"/>
                <a:ea typeface="Open Sans"/>
                <a:cs typeface="Open Sans"/>
              </a:rPr>
              <a:t>You will submit a </a:t>
            </a:r>
            <a:r>
              <a:rPr lang="en" sz="1500">
                <a:solidFill>
                  <a:srgbClr val="525C65"/>
                </a:solidFill>
                <a:highlight>
                  <a:srgbClr val="FFFFFF"/>
                </a:highlight>
                <a:latin typeface="Open Sans"/>
                <a:ea typeface="Open Sans"/>
                <a:cs typeface="Open Sans"/>
              </a:rPr>
              <a:t>screenshot</a:t>
            </a:r>
            <a:r>
              <a:rPr lang="en" sz="1500">
                <a:solidFill>
                  <a:srgbClr val="525C65"/>
                </a:solidFill>
                <a:highlight>
                  <a:srgbClr val="FFFFFF"/>
                </a:highlight>
                <a:latin typeface="Open Sans"/>
                <a:ea typeface="Open Sans"/>
                <a:cs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8" name="Google Shape;248;p6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49" name="Google Shape;249;p62"/>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Conceptual</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rgbClr val="FFFFFF"/>
                </a:highlight>
                <a:latin typeface="Open Sans"/>
                <a:ea typeface="Open Sans"/>
                <a:cs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200">
                <a:solidFill>
                  <a:srgbClr val="525C65"/>
                </a:solidFill>
                <a:highlight>
                  <a:srgbClr val="FFFFFF"/>
                </a:highlight>
                <a:latin typeface="Open Sans"/>
                <a:ea typeface="Open Sans"/>
                <a:cs typeface="Open Sans"/>
              </a:rPr>
              <a:t>Use Lucidchart’s built-in template for DBMS ER Diagram UML.</a:t>
            </a: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FF0000"/>
                </a:solidFill>
                <a:highlight>
                  <a:srgbClr val="FFFFFF"/>
                </a:highlight>
                <a:latin typeface="Open Sans"/>
                <a:ea typeface="Open Sans"/>
                <a:cs typeface="Open Sans"/>
              </a:rPr>
              <a:t>** Replace example screenshot below with your response</a:t>
            </a:r>
            <a:endParaRPr sz="1200">
              <a:solidFill>
                <a:srgbClr val="FF0000"/>
              </a:solidFill>
              <a:highlight>
                <a:srgbClr val="FFFFFF"/>
              </a:highlight>
              <a:latin typeface="Open Sans"/>
              <a:ea typeface="Open Sans"/>
              <a:cs typeface="Open Sans"/>
            </a:endParaRPr>
          </a:p>
          <a:p>
            <a:pPr marL="0" lvl="0" indent="0" algn="l">
              <a:lnSpc>
                <a:spcPct val="170000"/>
              </a:lnSpc>
              <a:spcBef>
                <a:spcPts val="0"/>
              </a:spcBef>
              <a:spcAft>
                <a:spcPts val="0"/>
              </a:spcAft>
              <a:buNone/>
              <a:defRPr/>
            </a:pPr>
            <a:endParaRPr sz="1200">
              <a:solidFill>
                <a:srgbClr val="525C65"/>
              </a:solidFill>
              <a:highlight>
                <a:srgbClr val="FFFFFF"/>
              </a:highlight>
              <a:latin typeface="Open Sans"/>
              <a:ea typeface="Open Sans"/>
              <a:cs typeface="Open Sans"/>
            </a:endParaRPr>
          </a:p>
          <a:p>
            <a:pPr marL="457200" lvl="0" indent="0" algn="l">
              <a:spcBef>
                <a:spcPts val="0"/>
              </a:spcBef>
              <a:spcAft>
                <a:spcPts val="1600"/>
              </a:spcAft>
              <a:buClr>
                <a:schemeClr val="dk1"/>
              </a:buClr>
              <a:buSzPts val="1100"/>
              <a:buFont typeface="Arial"/>
              <a:buNone/>
              <a:defRPr/>
            </a:pPr>
            <a:endParaRPr sz="1900"/>
          </a:p>
        </p:txBody>
      </p:sp>
      <p:pic>
        <p:nvPicPr>
          <p:cNvPr id="250" name="Google Shape;250;p62"/>
          <p:cNvPicPr/>
          <p:nvPr/>
        </p:nvPicPr>
        <p:blipFill>
          <a:blip r:embed="rId2">
            <a:alphaModFix/>
          </a:blip>
          <a:stretch/>
        </p:blipFill>
        <p:spPr bwMode="auto">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5" name="Google Shape;255;p6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56" name="Google Shape;256;p63"/>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Logical</a:t>
            </a:r>
            <a:endParaRPr sz="1900" b="1">
              <a:latin typeface="Open Sans"/>
              <a:ea typeface="Open Sans"/>
              <a:cs typeface="Open Sans"/>
            </a:endParaRPr>
          </a:p>
          <a:p>
            <a:pPr marL="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400">
                <a:solidFill>
                  <a:srgbClr val="525C65"/>
                </a:solidFill>
                <a:highlight>
                  <a:srgbClr val="FFFFFF"/>
                </a:highlight>
                <a:latin typeface="Open Sans"/>
                <a:ea typeface="Open Sans"/>
                <a:cs typeface="Open Sans"/>
              </a:rPr>
              <a:t>Use Lucidchart’s built-in template for DBMS ER Diagram UML.</a:t>
            </a:r>
            <a:endParaRPr sz="14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400">
              <a:solidFill>
                <a:srgbClr val="525C65"/>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0"/>
              </a:spcAft>
              <a:buNone/>
              <a:defRPr/>
            </a:pPr>
            <a:endParaRPr sz="1900"/>
          </a:p>
          <a:p>
            <a:pPr marL="0" lvl="0" indent="0" algn="l">
              <a:spcBef>
                <a:spcPts val="1600"/>
              </a:spcBef>
              <a:spcAft>
                <a:spcPts val="1600"/>
              </a:spcAft>
              <a:buNone/>
              <a:defRPr/>
            </a:pPr>
            <a:endParaRPr sz="1900"/>
          </a:p>
        </p:txBody>
      </p:sp>
      <p:pic>
        <p:nvPicPr>
          <p:cNvPr id="257" name="Google Shape;257;p63"/>
          <p:cNvPicPr/>
          <p:nvPr/>
        </p:nvPicPr>
        <p:blipFill>
          <a:blip r:embed="rId2">
            <a:alphaModFix/>
          </a:blip>
          <a:stretch/>
        </p:blipFill>
        <p:spPr bwMode="auto">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2" name="Google Shape;262;p6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ERD</a:t>
            </a:r>
            <a:endParaRPr/>
          </a:p>
        </p:txBody>
      </p:sp>
      <p:sp>
        <p:nvSpPr>
          <p:cNvPr id="263" name="Google Shape;263;p64"/>
          <p:cNvSpPr txBox="1"/>
          <p:nvPr>
            <p:ph type="body" idx="1"/>
          </p:nvPr>
        </p:nvSpPr>
        <p:spPr bwMode="auto">
          <a:xfrm>
            <a:off x="264950" y="199017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Physical</a:t>
            </a:r>
            <a:endParaRPr sz="1900" b="1">
              <a:latin typeface="Open Sans"/>
              <a:ea typeface="Open Sans"/>
              <a:cs typeface="Open Sans"/>
            </a:endParaRPr>
          </a:p>
          <a:p>
            <a:pPr marL="457200" lvl="0" indent="0" algn="l">
              <a:lnSpc>
                <a:spcPct val="170000"/>
              </a:lnSpc>
              <a:spcBef>
                <a:spcPts val="1600"/>
              </a:spcBef>
              <a:spcAft>
                <a:spcPts val="0"/>
              </a:spcAft>
              <a:buNone/>
              <a:defRPr/>
            </a:pPr>
            <a:r>
              <a:rPr lang="en" sz="1400">
                <a:solidFill>
                  <a:srgbClr val="525C65"/>
                </a:solidFill>
                <a:highlight>
                  <a:srgbClr val="FFFFFF"/>
                </a:highlight>
                <a:latin typeface="Open Sans"/>
                <a:ea typeface="Open Sans"/>
                <a:cs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FF0000"/>
                </a:solidFill>
                <a:highlight>
                  <a:schemeClr val="lt1"/>
                </a:highlight>
                <a:latin typeface="Open Sans"/>
                <a:ea typeface="Open Sans"/>
                <a:cs typeface="Open Sans"/>
              </a:rPr>
              <a:t>** Replace example screenshot below with your response</a:t>
            </a:r>
            <a:endParaRPr sz="1500">
              <a:solidFill>
                <a:srgbClr val="525C65"/>
              </a:solidFill>
              <a:highlight>
                <a:srgbClr val="FFFFFF"/>
              </a:highlight>
              <a:latin typeface="Open Sans"/>
              <a:ea typeface="Open Sans"/>
              <a:cs typeface="Open Sans"/>
            </a:endParaRPr>
          </a:p>
          <a:p>
            <a:pPr marL="457200" lvl="0" indent="0" algn="l">
              <a:spcBef>
                <a:spcPts val="0"/>
              </a:spcBef>
              <a:spcAft>
                <a:spcPts val="1600"/>
              </a:spcAft>
              <a:buNone/>
              <a:defRPr/>
            </a:pPr>
            <a:endParaRPr sz="1500">
              <a:solidFill>
                <a:srgbClr val="525C65"/>
              </a:solidFill>
              <a:highlight>
                <a:srgbClr val="FFFFFF"/>
              </a:highlight>
              <a:latin typeface="Open Sans"/>
              <a:ea typeface="Open Sans"/>
              <a:cs typeface="Open Sans"/>
            </a:endParaRPr>
          </a:p>
        </p:txBody>
      </p:sp>
      <p:pic>
        <p:nvPicPr>
          <p:cNvPr id="264" name="Google Shape;264;p64"/>
          <p:cNvPicPr/>
          <p:nvPr/>
        </p:nvPicPr>
        <p:blipFill>
          <a:blip r:embed="rId2">
            <a:alphaModFix/>
          </a:blip>
          <a:stretch/>
        </p:blipFill>
        <p:spPr bwMode="auto">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Create A Physical Database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3: </a:t>
            </a:r>
            <a:r>
              <a:rPr lang="en"/>
              <a:t>Create A Physical Database</a:t>
            </a:r>
            <a:endParaRPr/>
          </a:p>
        </p:txBody>
      </p:sp>
      <p:sp>
        <p:nvSpPr>
          <p:cNvPr id="276" name="Google Shape;276;p66"/>
          <p:cNvSpPr txBox="1"/>
          <p:nvPr>
            <p:ph type="body" idx="1"/>
          </p:nvPr>
        </p:nvSpPr>
        <p:spPr bwMode="auto">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rPr>
              <a:t>.</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110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You will:</a:t>
            </a:r>
            <a:endParaRPr sz="1550" b="1">
              <a:solidFill>
                <a:srgbClr val="525C65"/>
              </a:solidFill>
              <a:highlight>
                <a:srgbClr val="FFFFFF"/>
              </a:highlight>
              <a:latin typeface="Open Sans"/>
              <a:ea typeface="Open Sans"/>
              <a:cs typeface="Open Sans"/>
            </a:endParaRPr>
          </a:p>
          <a:p>
            <a:pPr marL="457200" marR="241300" lvl="0" indent="-327025" algn="l">
              <a:lnSpc>
                <a:spcPct val="100000"/>
              </a:lnSpc>
              <a:spcBef>
                <a:spcPts val="110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Create the database using SQL DDL commands</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Load the data into your database, utilizing flat file ETL</a:t>
            </a:r>
            <a:endParaRPr sz="1550">
              <a:solidFill>
                <a:srgbClr val="525C65"/>
              </a:solidFill>
              <a:highlight>
                <a:srgbClr val="FFFFFF"/>
              </a:highlight>
              <a:latin typeface="Open Sans"/>
              <a:ea typeface="Open Sans"/>
              <a:cs typeface="Open Sans"/>
            </a:endParaRPr>
          </a:p>
          <a:p>
            <a:pPr marL="457200" marR="241300" lvl="0" indent="-327025" algn="l">
              <a:lnSpc>
                <a:spcPct val="100000"/>
              </a:lnSpc>
              <a:spcBef>
                <a:spcPts val="0"/>
              </a:spcBef>
              <a:spcAft>
                <a:spcPts val="0"/>
              </a:spcAft>
              <a:buClr>
                <a:srgbClr val="525C65"/>
              </a:buClr>
              <a:buSzPts val="1550"/>
              <a:buFont typeface="Open Sans"/>
              <a:buChar char="●"/>
              <a:defRPr/>
            </a:pPr>
            <a:r>
              <a:rPr lang="en" sz="1550">
                <a:solidFill>
                  <a:srgbClr val="525C65"/>
                </a:solidFill>
                <a:highlight>
                  <a:srgbClr val="FFFFFF"/>
                </a:highlight>
                <a:latin typeface="Open Sans"/>
                <a:ea typeface="Open Sans"/>
                <a:cs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Submission</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b="1">
                <a:solidFill>
                  <a:srgbClr val="525C65"/>
                </a:solidFill>
                <a:highlight>
                  <a:srgbClr val="FFFFFF"/>
                </a:highlight>
                <a:latin typeface="Open Sans"/>
                <a:ea typeface="Open Sans"/>
                <a:cs typeface="Open Sans"/>
              </a:rPr>
              <a:t>Hints</a:t>
            </a:r>
            <a:endParaRPr sz="1550" b="1">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5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550">
                <a:solidFill>
                  <a:srgbClr val="525C65"/>
                </a:solidFill>
                <a:highlight>
                  <a:srgbClr val="FFFFFF"/>
                </a:highlight>
                <a:latin typeface="Open Sans"/>
                <a:ea typeface="Open Sans"/>
                <a:cs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rPr>
              <a:t>SELECT*</a:t>
            </a:r>
            <a:r>
              <a:rPr lang="en" sz="1550">
                <a:solidFill>
                  <a:srgbClr val="525C65"/>
                </a:solidFill>
                <a:highlight>
                  <a:srgbClr val="FFFFFF"/>
                </a:highlight>
                <a:latin typeface="Open Sans"/>
                <a:ea typeface="Open Sans"/>
                <a:cs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DDL</a:t>
            </a:r>
            <a:endParaRPr/>
          </a:p>
        </p:txBody>
      </p:sp>
      <p:sp>
        <p:nvSpPr>
          <p:cNvPr id="282" name="Google Shape;282;p6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1900"/>
              <a:t>Create a DDL SQL script capable of building the database you designed in Step 2</a:t>
            </a:r>
            <a:endParaRPr sz="1900"/>
          </a:p>
          <a:p>
            <a:pPr marL="241300" marR="241300" lvl="0" indent="0" algn="l">
              <a:lnSpc>
                <a:spcPct val="100000"/>
              </a:lnSpc>
              <a:spcBef>
                <a:spcPts val="160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Hints</a:t>
            </a:r>
            <a:endParaRPr sz="1350" b="1">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525C65"/>
                </a:solidFill>
                <a:highlight>
                  <a:srgbClr val="FFFFFF"/>
                </a:highlight>
                <a:latin typeface="Open Sans"/>
                <a:ea typeface="Open Sans"/>
                <a:cs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r>
              <a:rPr lang="en" sz="1350">
                <a:solidFill>
                  <a:srgbClr val="525C65"/>
                </a:solidFill>
                <a:highlight>
                  <a:srgbClr val="FFFFFF"/>
                </a:highlight>
                <a:latin typeface="Open Sans"/>
                <a:ea typeface="Open Sans"/>
                <a:cs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a:lnSpc>
                <a:spcPct val="100000"/>
              </a:lnSpc>
              <a:spcBef>
                <a:spcPts val="0"/>
              </a:spcBef>
              <a:spcAft>
                <a:spcPts val="0"/>
              </a:spcAft>
              <a:buNone/>
              <a:defRPr/>
            </a:pPr>
            <a:endParaRPr sz="1350">
              <a:solidFill>
                <a:srgbClr val="2E3D49"/>
              </a:solidFill>
              <a:highlight>
                <a:srgbClr val="FFFFFF"/>
              </a:highlight>
              <a:latin typeface="Open Sans"/>
              <a:ea typeface="Open Sans"/>
              <a:cs typeface="Open Sans"/>
            </a:endParaRPr>
          </a:p>
          <a:p>
            <a:pPr marL="241300" marR="241300" lvl="0" indent="0" algn="l">
              <a:lnSpc>
                <a:spcPct val="100000"/>
              </a:lnSpc>
              <a:spcBef>
                <a:spcPts val="0"/>
              </a:spcBef>
              <a:spcAft>
                <a:spcPts val="0"/>
              </a:spcAft>
              <a:buClr>
                <a:schemeClr val="dk1"/>
              </a:buClr>
              <a:buSzPts val="1100"/>
              <a:buFont typeface="Arial"/>
              <a:buNone/>
              <a:defRPr/>
            </a:pPr>
            <a:r>
              <a:rPr lang="en" sz="1350">
                <a:solidFill>
                  <a:srgbClr val="FF0000"/>
                </a:solidFill>
                <a:highlight>
                  <a:srgbClr val="FFFFFF"/>
                </a:highlight>
                <a:latin typeface="Open Sans"/>
                <a:ea typeface="Open Sans"/>
                <a:cs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endParaRPr>
          </a:p>
          <a:p>
            <a:pPr marL="457200" lvl="0" indent="0" algn="l">
              <a:spcBef>
                <a:spcPts val="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83" name="Google Shape;283;p67"/>
          <p:cNvPicPr/>
          <p:nvPr/>
        </p:nvPicPr>
        <p:blipFill>
          <a:blip r:embed="rId2">
            <a:alphaModFix/>
          </a:blip>
          <a:srcRect l="2818" t="2391" r="0" b="0"/>
          <a:stretch/>
        </p:blipFill>
        <p:spPr bwMode="auto">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8" name="Google Shape;288;p6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89" name="Google Shape;289;p68"/>
          <p:cNvSpPr txBox="1"/>
          <p:nvPr>
            <p:ph type="body" idx="1"/>
          </p:nvPr>
        </p:nvSpPr>
        <p:spPr bwMode="auto">
          <a:xfrm>
            <a:off x="264950" y="21568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1: Return a list of employees with Job Titles and Department Names</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90" name="Google Shape;290;p68"/>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5" name="Google Shape;295;p6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296" name="Google Shape;296;p69"/>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2: Insert Web Programmer as a new job title</a:t>
            </a: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Clr>
                <a:schemeClr val="dk1"/>
              </a:buClr>
              <a:buSzPts val="1100"/>
              <a:buFont typeface="Arial"/>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297" name="Google Shape;297;p69"/>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2" name="Google Shape;302;p7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03" name="Google Shape;303;p70"/>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3: Correct the job title from web programmer to web developer</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04" name="Google Shape;304;p70"/>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Scenario</a:t>
            </a:r>
            <a:endParaRPr/>
          </a:p>
        </p:txBody>
      </p:sp>
      <p:sp>
        <p:nvSpPr>
          <p:cNvPr id="194" name="Google Shape;194;p53"/>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0" marR="241300" lvl="0" indent="0" algn="l">
              <a:lnSpc>
                <a:spcPct val="170000"/>
              </a:lnSpc>
              <a:spcBef>
                <a:spcPts val="0"/>
              </a:spcBef>
              <a:spcAft>
                <a:spcPts val="0"/>
              </a:spcAft>
              <a:buClr>
                <a:schemeClr val="dk1"/>
              </a:buClr>
              <a:buSzPts val="1100"/>
              <a:buFont typeface="Arial"/>
              <a:buNone/>
              <a:defRPr/>
            </a:pPr>
            <a:r>
              <a:rPr lang="en" sz="135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   </a:t>
            </a:r>
            <a:r>
              <a:rPr lang="en" sz="1500" b="1">
                <a:solidFill>
                  <a:srgbClr val="2E3D49"/>
                </a:solidFill>
                <a:highlight>
                  <a:srgbClr val="FFFFFF"/>
                </a:highlight>
                <a:latin typeface="Open Sans"/>
                <a:ea typeface="Open Sans"/>
                <a:cs typeface="Open Sans"/>
              </a:rPr>
              <a:t>Business requirement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40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2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rgbClr val="FFFFFF"/>
                </a:highlight>
                <a:latin typeface="Open Sans"/>
                <a:ea typeface="Open Sans"/>
                <a:cs typeface="Open Sans"/>
              </a:rPr>
              <a:t>Dataset</a:t>
            </a:r>
            <a:endParaRPr sz="1500" b="1">
              <a:solidFill>
                <a:srgbClr val="2E3D49"/>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rgbClr val="FFFFFF"/>
                </a:highlight>
                <a:latin typeface="Open Sans"/>
                <a:ea typeface="Open Sans"/>
                <a:cs typeface="Open Sans"/>
              </a:rPr>
              <a:t>The </a:t>
            </a:r>
            <a:r>
              <a:rPr lang="en" sz="1300" u="sng">
                <a:solidFill>
                  <a:schemeClr val="hlink"/>
                </a:solidFill>
                <a:highlight>
                  <a:srgbClr val="FFFFFF"/>
                </a:highlight>
                <a:latin typeface="Open Sans"/>
                <a:ea typeface="Open Sans"/>
                <a:cs typeface="Open Sans"/>
                <a:hlinkClick r:id="rId2" tooltip="https://drive.google.com/file/d/14SgnE_0wNpuPdF5ss94GGqIBfcxLnpIF/view"/>
              </a:rPr>
              <a:t>HR dataset</a:t>
            </a:r>
            <a:r>
              <a:rPr lang="en" sz="1300">
                <a:solidFill>
                  <a:srgbClr val="525C65"/>
                </a:solidFill>
                <a:highlight>
                  <a:srgbClr val="FFFFFF"/>
                </a:highlight>
                <a:latin typeface="Open Sans"/>
                <a:ea typeface="Open Sans"/>
                <a:cs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endParaRPr sz="1300">
              <a:solidFill>
                <a:srgbClr val="525C65"/>
              </a:solidFill>
              <a:highlight>
                <a:srgbClr val="FFFFFF"/>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500" b="1">
                <a:solidFill>
                  <a:srgbClr val="2E3D49"/>
                </a:solidFill>
                <a:highlight>
                  <a:schemeClr val="lt1"/>
                </a:highlight>
                <a:latin typeface="Open Sans"/>
                <a:ea typeface="Open Sans"/>
                <a:cs typeface="Open Sans"/>
              </a:rPr>
              <a:t>IT Department Best Practices</a:t>
            </a:r>
            <a:endParaRPr sz="1500" b="1">
              <a:solidFill>
                <a:srgbClr val="2E3D49"/>
              </a:solidFill>
              <a:highlight>
                <a:schemeClr val="lt1"/>
              </a:highlight>
              <a:latin typeface="Open Sans"/>
              <a:ea typeface="Open Sans"/>
              <a:cs typeface="Open Sans"/>
            </a:endParaRPr>
          </a:p>
          <a:p>
            <a:pPr marL="241300" marR="241300" lvl="0" indent="0" algn="l">
              <a:lnSpc>
                <a:spcPct val="170000"/>
              </a:lnSpc>
              <a:spcBef>
                <a:spcPts val="0"/>
              </a:spcBef>
              <a:spcAft>
                <a:spcPts val="0"/>
              </a:spcAft>
              <a:buClr>
                <a:schemeClr val="dk1"/>
              </a:buClr>
              <a:buSzPts val="1100"/>
              <a:buFont typeface="Arial"/>
              <a:buNone/>
              <a:defRPr/>
            </a:pPr>
            <a:r>
              <a:rPr lang="en" sz="1300">
                <a:solidFill>
                  <a:srgbClr val="525C65"/>
                </a:solidFill>
                <a:highlight>
                  <a:schemeClr val="lt1"/>
                </a:highlight>
                <a:latin typeface="Open Sans"/>
                <a:ea typeface="Open Sans"/>
                <a:cs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hlinkClick r:id="rId3" tooltip="https://drive.google.com/file/d/1YdBZPpaIQvnD9NbgkeLMb5PeFtnhGGRP/view?usp=sharing"/>
              </a:rPr>
              <a:t>Best Practices document</a:t>
            </a:r>
            <a:r>
              <a:rPr lang="en" sz="1300">
                <a:solidFill>
                  <a:srgbClr val="525C65"/>
                </a:solidFill>
                <a:highlight>
                  <a:schemeClr val="lt1"/>
                </a:highlight>
                <a:latin typeface="Open Sans"/>
                <a:ea typeface="Open Sans"/>
                <a:cs typeface="Open Sans"/>
              </a:rPr>
              <a:t>.</a:t>
            </a:r>
            <a:endParaRPr sz="1300">
              <a:solidFill>
                <a:srgbClr val="525C65"/>
              </a:solidFill>
              <a:highlight>
                <a:srgbClr val="FFFFFF"/>
              </a:highlight>
              <a:latin typeface="Open Sans"/>
              <a:ea typeface="Open Sans"/>
              <a:cs typeface="Open Sans"/>
            </a:endParaRPr>
          </a:p>
          <a:p>
            <a:pPr marL="0" lvl="0" indent="0" algn="l">
              <a:spcBef>
                <a:spcPts val="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9" name="Google Shape;309;p7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0" name="Google Shape;310;p71"/>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4: Delete the job title Web Developer from the database</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endParaRPr sz="1200">
              <a:solidFill>
                <a:srgbClr val="525C65"/>
              </a:solidFill>
              <a:highlight>
                <a:schemeClr val="lt1"/>
              </a:highlight>
              <a:latin typeface="Open Sans"/>
              <a:ea typeface="Open Sans"/>
              <a:cs typeface="Open Sans"/>
            </a:endParaRPr>
          </a:p>
          <a:p>
            <a:pPr marL="0" lvl="0" indent="0" algn="l">
              <a:lnSpc>
                <a:spcPct val="170000"/>
              </a:lnSpc>
              <a:spcBef>
                <a:spcPts val="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11" name="Google Shape;311;p71"/>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6" name="Google Shape;316;p7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17" name="Google Shape;317;p72"/>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5: How many employees are in each department?</a:t>
            </a: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18" name="Google Shape;318;p72"/>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3" name="Google Shape;323;p73"/>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24" name="Google Shape;324;p73"/>
          <p:cNvSpPr txBox="1"/>
          <p:nvPr>
            <p:ph type="body" idx="1"/>
          </p:nvPr>
        </p:nvSpPr>
        <p:spPr bwMode="auto">
          <a:xfrm>
            <a:off x="264950" y="2118049"/>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endParaRPr>
          </a:p>
          <a:p>
            <a:pPr marL="0" lvl="0" indent="0" algn="l">
              <a:lnSpc>
                <a:spcPct val="170000"/>
              </a:lnSpc>
              <a:spcBef>
                <a:spcPts val="1600"/>
              </a:spcBef>
              <a:spcAft>
                <a:spcPts val="0"/>
              </a:spcAft>
              <a:buNone/>
              <a:defRPr/>
            </a:pPr>
            <a:r>
              <a:rPr lang="en" sz="1200">
                <a:solidFill>
                  <a:srgbClr val="525C65"/>
                </a:solidFill>
                <a:highlight>
                  <a:schemeClr val="lt1"/>
                </a:highlight>
                <a:latin typeface="Open Sans"/>
                <a:ea typeface="Open Sans"/>
                <a:cs typeface="Open Sans"/>
              </a:rPr>
              <a:t>     </a:t>
            </a:r>
            <a:r>
              <a:rPr lang="en" sz="1200">
                <a:solidFill>
                  <a:srgbClr val="525C65"/>
                </a:solidFill>
                <a:highlight>
                  <a:schemeClr val="lt1"/>
                </a:highlight>
                <a:latin typeface="Open Sans"/>
                <a:ea typeface="Open Sans"/>
                <a:cs typeface="Open Sans"/>
              </a:rPr>
              <a:t>     </a:t>
            </a:r>
            <a:r>
              <a:rPr lang="en" sz="1200">
                <a:solidFill>
                  <a:srgbClr val="FF0000"/>
                </a:solidFill>
                <a:highlight>
                  <a:schemeClr val="lt1"/>
                </a:highlight>
                <a:latin typeface="Open Sans"/>
                <a:ea typeface="Open Sans"/>
                <a:cs typeface="Open Sans"/>
              </a:rPr>
              <a:t>** Replace example screenshot below with your response, and include the query in a SQL file</a:t>
            </a:r>
            <a:endParaRPr sz="1900" b="1">
              <a:latin typeface="Open Sans"/>
              <a:ea typeface="Open Sans"/>
              <a:cs typeface="Open Sans"/>
            </a:endParaRPr>
          </a:p>
          <a:p>
            <a:pPr marL="0" lvl="0" indent="0" algn="l">
              <a:spcBef>
                <a:spcPts val="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pic>
        <p:nvPicPr>
          <p:cNvPr id="325" name="Google Shape;325;p73"/>
          <p:cNvPicPr/>
          <p:nvPr/>
        </p:nvPicPr>
        <p:blipFill>
          <a:blip r:embed="rId2">
            <a:alphaModFix/>
          </a:blip>
          <a:stretch/>
        </p:blipFill>
        <p:spPr bwMode="auto">
          <a:xfrm>
            <a:off x="1088175" y="4781750"/>
            <a:ext cx="5036024" cy="3241700"/>
          </a:xfrm>
          <a:prstGeom prst="rect">
            <a:avLst/>
          </a:prstGeom>
          <a:noFill/>
          <a:ln w="952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 name="Google Shape;330;p74"/>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CRUD</a:t>
            </a:r>
            <a:endParaRPr/>
          </a:p>
        </p:txBody>
      </p:sp>
      <p:sp>
        <p:nvSpPr>
          <p:cNvPr id="331" name="Google Shape;331;p74"/>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Question 7: </a:t>
            </a:r>
            <a:r>
              <a:rPr lang="en" sz="1900" b="1">
                <a:latin typeface="Open Sans"/>
                <a:ea typeface="Open Sans"/>
                <a:cs typeface="Open Sans"/>
              </a:rPr>
              <a:t>Describe how you would apply table security to restrict access to employee salaries using an SQL server.</a:t>
            </a:r>
            <a:endParaRPr sz="1900" b="1">
              <a:latin typeface="Open Sans"/>
              <a:ea typeface="Open Sans"/>
              <a:cs typeface="Open Sans"/>
            </a:endParaRPr>
          </a:p>
          <a:p>
            <a:pPr marL="0" lvl="0" indent="0" algn="l">
              <a:spcBef>
                <a:spcPts val="1600"/>
              </a:spcBef>
              <a:spcAft>
                <a:spcPts val="0"/>
              </a:spcAft>
              <a:buNone/>
              <a:defRPr/>
            </a:pPr>
            <a:r>
              <a:rPr lang="en" sz="1900" b="1">
                <a:solidFill>
                  <a:srgbClr val="FF0000"/>
                </a:solidFill>
                <a:latin typeface="Open Sans"/>
                <a:ea typeface="Open Sans"/>
                <a:cs typeface="Open Sans"/>
              </a:rPr>
              <a:t>** answer in a short paragraph, how you would apply table security to restrict access to employee salaries</a:t>
            </a:r>
            <a:endParaRPr sz="1900" b="1">
              <a:solidFill>
                <a:srgbClr val="FF0000"/>
              </a:solidFill>
              <a:latin typeface="Open Sans"/>
              <a:ea typeface="Open Sans"/>
              <a:cs typeface="Open Sans"/>
            </a:endParaRPr>
          </a:p>
          <a:p>
            <a:pPr marL="457200" lvl="0" indent="0" algn="l">
              <a:spcBef>
                <a:spcPts val="1600"/>
              </a:spcBef>
              <a:spcAft>
                <a:spcPts val="0"/>
              </a:spcAft>
              <a:buNone/>
              <a:defRPr/>
            </a:pPr>
            <a:endParaRPr sz="1900" b="1">
              <a:latin typeface="Open Sans"/>
              <a:ea typeface="Open Sans"/>
              <a:cs typeface="Open Sans"/>
            </a:endParaRPr>
          </a:p>
          <a:p>
            <a:pPr marL="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36" name="Google Shape;336;p75"/>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Above and Beyond (optional)</a:t>
            </a:r>
            <a:endParaRPr sz="3000">
              <a:solidFill>
                <a:srgbClr val="FFFFFF"/>
              </a:solidFill>
              <a:latin typeface="Open Sans"/>
              <a:ea typeface="Open Sans"/>
              <a:cs typeface="Open Sans"/>
            </a:endParaRPr>
          </a:p>
        </p:txBody>
      </p:sp>
      <p:sp>
        <p:nvSpPr>
          <p:cNvPr id="337" name="Google Shape;337;p7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 name="Google Shape;342;p7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4: Above and Beyond</a:t>
            </a:r>
            <a:endParaRPr/>
          </a:p>
        </p:txBody>
      </p:sp>
      <p:sp>
        <p:nvSpPr>
          <p:cNvPr id="343" name="Google Shape;343;p76"/>
          <p:cNvSpPr txBox="1"/>
          <p:nvPr>
            <p:ph type="body" idx="1"/>
          </p:nvPr>
        </p:nvSpPr>
        <p:spPr bwMode="auto">
          <a:xfrm>
            <a:off x="264945" y="2025129"/>
            <a:ext cx="7242600" cy="62397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a:spcBef>
                <a:spcPts val="1600"/>
              </a:spcBef>
              <a:spcAft>
                <a:spcPts val="0"/>
              </a:spcAft>
              <a:buClr>
                <a:schemeClr val="dk1"/>
              </a:buClr>
              <a:buSzPts val="1100"/>
              <a:buFont typeface="Arial"/>
              <a:buNone/>
              <a:defRPr/>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a:spcBef>
                <a:spcPts val="1600"/>
              </a:spcBef>
              <a:spcAft>
                <a:spcPts val="0"/>
              </a:spcAft>
              <a:buClr>
                <a:schemeClr val="dk1"/>
              </a:buClr>
              <a:buSzPts val="1100"/>
              <a:buFont typeface="Arial"/>
              <a:buNone/>
              <a:defRPr/>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a:spcBef>
                <a:spcPts val="16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 name="Google Shape;348;p7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1</a:t>
            </a:r>
            <a:endParaRPr/>
          </a:p>
        </p:txBody>
      </p:sp>
      <p:sp>
        <p:nvSpPr>
          <p:cNvPr id="349" name="Google Shape;349;p7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view that returns all employee attributes; results should resemble initial Excel file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4" name="Google Shape;354;p7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2</a:t>
            </a:r>
            <a:endParaRPr/>
          </a:p>
        </p:txBody>
      </p:sp>
      <p:sp>
        <p:nvSpPr>
          <p:cNvPr id="355" name="Google Shape;355;p7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0" name="Google Shape;360;p7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Standout Suggestion 3</a:t>
            </a:r>
            <a:endParaRPr/>
          </a:p>
        </p:txBody>
      </p:sp>
      <p:sp>
        <p:nvSpPr>
          <p:cNvPr id="361" name="Google Shape;361;p7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2000" b="1">
                <a:latin typeface="Open Sans"/>
                <a:ea typeface="Open Sans"/>
                <a:cs typeface="Open Sans"/>
              </a:rPr>
              <a:t>Implement user security on the restricted salary attribute.</a:t>
            </a:r>
            <a:endParaRPr sz="2000" b="1">
              <a:latin typeface="Open Sans"/>
              <a:ea typeface="Open Sans"/>
              <a:cs typeface="Open Sans"/>
            </a:endParaRPr>
          </a:p>
          <a:p>
            <a:pPr marL="0" lvl="0" indent="0" algn="l">
              <a:spcBef>
                <a:spcPts val="1600"/>
              </a:spcBef>
              <a:spcAft>
                <a:spcPts val="0"/>
              </a:spcAft>
              <a:buNone/>
              <a:defRPr/>
            </a:pPr>
            <a:r>
              <a:rPr lang="en" sz="1900">
                <a:solidFill>
                  <a:srgbClr val="FF0000"/>
                </a:solidFill>
              </a:rPr>
              <a:t>Create a non-management user named </a:t>
            </a:r>
            <a:r>
              <a:rPr lang="en" sz="1900">
                <a:solidFill>
                  <a:srgbClr val="FF0000"/>
                </a:solidFill>
                <a:latin typeface="Source Code Pro"/>
                <a:ea typeface="Source Code Pro"/>
                <a:cs typeface="Source Code Pro"/>
              </a:rPr>
              <a:t>NoMgr</a:t>
            </a:r>
            <a:r>
              <a:rPr lang="en" sz="1900">
                <a:solidFill>
                  <a:srgbClr val="FF0000"/>
                </a:solidFill>
                <a:latin typeface="Open Sans"/>
                <a:ea typeface="Open Sans"/>
                <a:cs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a:spcBef>
                <a:spcPts val="1600"/>
              </a:spcBef>
              <a:spcAft>
                <a:spcPts val="0"/>
              </a:spcAft>
              <a:buNone/>
              <a:defRPr/>
            </a:pPr>
            <a:r>
              <a:rPr lang="en" sz="1900">
                <a:solidFill>
                  <a:srgbClr val="FF0000"/>
                </a:solidFill>
              </a:rPr>
              <a:t>Submit screenshot of code</a:t>
            </a:r>
            <a:endParaRPr sz="1900">
              <a:solidFill>
                <a:srgbClr val="FF0000"/>
              </a:solidFill>
            </a:endParaRPr>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66" name="Google Shape;366;p8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Appendix</a:t>
            </a:r>
            <a:endParaRPr sz="3000" b="1">
              <a:solidFill>
                <a:srgbClr val="FFFFFF"/>
              </a:solidFill>
              <a:latin typeface="Open Sans"/>
              <a:ea typeface="Open Sans"/>
              <a:cs typeface="Open Sans"/>
            </a:endParaRPr>
          </a:p>
          <a:p>
            <a:pPr marL="0" lvl="0" indent="0" algn="l">
              <a:lnSpc>
                <a:spcPct val="150000"/>
              </a:lnSpc>
              <a:spcBef>
                <a:spcPts val="0"/>
              </a:spcBef>
              <a:spcAft>
                <a:spcPts val="0"/>
              </a:spcAft>
              <a:buClr>
                <a:schemeClr val="lt1"/>
              </a:buClr>
              <a:buFont typeface="Open Sans"/>
              <a:buNone/>
              <a:defRPr/>
            </a:pPr>
            <a:endParaRPr sz="3000" b="1">
              <a:solidFill>
                <a:srgbClr val="FFFFFF"/>
              </a:solidFill>
              <a:latin typeface="Open Sans"/>
              <a:ea typeface="Open Sans"/>
              <a:cs typeface="Open Sans"/>
            </a:endParaRPr>
          </a:p>
        </p:txBody>
      </p:sp>
      <p:sp>
        <p:nvSpPr>
          <p:cNvPr id="367" name="Google Shape;367;p8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99" name="Google Shape;199;p54"/>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0" name="Google Shape;200;p54"/>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01" name="Google Shape;201;p54"/>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Architecture Foundations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2" name="Google Shape;372;p81"/>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Additional Info</a:t>
            </a:r>
            <a:endParaRPr/>
          </a:p>
        </p:txBody>
      </p:sp>
      <p:sp>
        <p:nvSpPr>
          <p:cNvPr id="373" name="Google Shape;373;p81"/>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sz="3100"/>
              <a:t>You can include supporting or additional information that supports your previous slides, but isn’t necessary for every person to see that looks at your slides.</a:t>
            </a:r>
            <a:endParaRPr sz="3100"/>
          </a:p>
          <a:p>
            <a:pPr marL="457200" lvl="0" indent="0" algn="l">
              <a:spcBef>
                <a:spcPts val="1600"/>
              </a:spcBef>
              <a:spcAft>
                <a:spcPts val="0"/>
              </a:spcAft>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 name="Google Shape;206;p55"/>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Step 1: Data Architecture Foundations</a:t>
            </a:r>
            <a:endParaRPr/>
          </a:p>
        </p:txBody>
      </p:sp>
      <p:sp>
        <p:nvSpPr>
          <p:cNvPr id="207" name="Google Shape;207;p55"/>
          <p:cNvSpPr txBox="1"/>
          <p:nvPr>
            <p:ph type="body" idx="1"/>
          </p:nvPr>
        </p:nvSpPr>
        <p:spPr bwMode="auto">
          <a:xfrm>
            <a:off x="264950" y="2253724"/>
            <a:ext cx="7242600" cy="753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endParaRPr sz="1000">
              <a:solidFill>
                <a:schemeClr val="dk1"/>
              </a:solidFill>
              <a:highlight>
                <a:srgbClr val="DBE2E8"/>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Hi,</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endParaRPr sz="1200">
              <a:solidFill>
                <a:schemeClr val="dk1"/>
              </a:solidFill>
              <a:latin typeface="Arial"/>
              <a:ea typeface="Arial"/>
              <a:cs typeface="Arial"/>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Thanks,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Sarah Collins</a:t>
            </a:r>
            <a:endParaRPr sz="1000">
              <a:solidFill>
                <a:srgbClr val="525C65"/>
              </a:solidFill>
              <a:highlight>
                <a:srgbClr val="FFFFFF"/>
              </a:highlight>
              <a:latin typeface="Open Sans"/>
              <a:ea typeface="Open Sans"/>
              <a:cs typeface="Open Sans"/>
            </a:endParaRPr>
          </a:p>
          <a:p>
            <a:pPr marL="0" lvl="0" indent="0" algn="l">
              <a:lnSpc>
                <a:spcPct val="114999"/>
              </a:lnSpc>
              <a:spcBef>
                <a:spcPts val="0"/>
              </a:spcBef>
              <a:spcAft>
                <a:spcPts val="0"/>
              </a:spcAft>
              <a:buClr>
                <a:schemeClr val="dk1"/>
              </a:buClr>
              <a:buSzPts val="1100"/>
              <a:buFont typeface="Arial"/>
              <a:buNone/>
              <a:defRPr/>
            </a:pPr>
            <a:r>
              <a:rPr lang="en" sz="1000">
                <a:solidFill>
                  <a:srgbClr val="525C65"/>
                </a:solidFill>
                <a:highlight>
                  <a:srgbClr val="FFFFFF"/>
                </a:highlight>
                <a:latin typeface="Open Sans"/>
                <a:ea typeface="Open Sans"/>
                <a:cs typeface="Open Sans"/>
              </a:rPr>
              <a:t>Head of HR</a:t>
            </a:r>
            <a:endParaRPr sz="1100">
              <a:solidFill>
                <a:srgbClr val="525C65"/>
              </a:solidFill>
              <a:highlight>
                <a:srgbClr val="FFFFFF"/>
              </a:highlight>
              <a:latin typeface="Open Sans"/>
              <a:ea typeface="Open Sans"/>
              <a:cs typeface="Open Sans"/>
            </a:endParaRPr>
          </a:p>
          <a:p>
            <a:pPr marL="0" lvl="0" indent="0" algn="l">
              <a:lnSpc>
                <a:spcPct val="170000"/>
              </a:lnSpc>
              <a:spcBef>
                <a:spcPts val="0"/>
              </a:spcBef>
              <a:spcAft>
                <a:spcPts val="0"/>
              </a:spcAft>
              <a:buClr>
                <a:schemeClr val="dk1"/>
              </a:buClr>
              <a:buSzPts val="1100"/>
              <a:buFont typeface="Arial"/>
              <a:buNone/>
              <a:defRPr/>
            </a:pPr>
            <a:endParaRPr sz="1000">
              <a:solidFill>
                <a:srgbClr val="525C65"/>
              </a:solidFill>
              <a:highlight>
                <a:srgbClr val="FFFFFF"/>
              </a:highlight>
              <a:latin typeface="Open Sans"/>
              <a:ea typeface="Open Sans"/>
              <a:cs typeface="Open Sans"/>
            </a:endParaRPr>
          </a:p>
          <a:p>
            <a:pPr marL="0" lvl="0" indent="0" algn="l">
              <a:spcBef>
                <a:spcPts val="1100"/>
              </a:spcBef>
              <a:spcAft>
                <a:spcPts val="1600"/>
              </a:spcAft>
              <a:buNone/>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 name="Google Shape;212;p56"/>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3" name="Google Shape;213;p56"/>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lnSpc>
                <a:spcPct val="100000"/>
              </a:lnSpc>
              <a:spcBef>
                <a:spcPts val="0"/>
              </a:spcBef>
              <a:spcAft>
                <a:spcPts val="0"/>
              </a:spcAft>
              <a:buSzPts val="1900"/>
              <a:buFont typeface="Open Sans"/>
              <a:buChar char="●"/>
              <a:defRPr/>
            </a:pPr>
            <a:r>
              <a:rPr lang="en" sz="1900" b="1">
                <a:latin typeface="Open Sans"/>
                <a:ea typeface="Open Sans"/>
                <a:cs typeface="Open Sans"/>
              </a:rPr>
              <a:t>Purpose of the new database:</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400"/>
              <a:t>Purpose of the new database is to facilitate the growth of the company and help HR employees and management easily scale and maintain the data related to employees.  </a:t>
            </a:r>
            <a:endParaRPr sz="1600"/>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 current data management solution:</a:t>
            </a:r>
            <a:endParaRPr sz="1900" b="1">
              <a:solidFill>
                <a:srgbClr val="000000"/>
              </a:solidFill>
              <a:latin typeface="Arial"/>
              <a:ea typeface="Arial"/>
              <a:cs typeface="Arial"/>
            </a:endParaRPr>
          </a:p>
          <a:p>
            <a:pPr marL="457200" lvl="0" indent="0" algn="l">
              <a:spcBef>
                <a:spcPts val="1200"/>
              </a:spcBef>
              <a:spcAft>
                <a:spcPts val="0"/>
              </a:spcAft>
              <a:buNone/>
              <a:defRPr/>
            </a:pPr>
            <a:r>
              <a:rPr lang="en" sz="1400"/>
              <a:t>Data is currently being managed in a spreadsheet. While this might have worked for a small HR team and few employees, it does not scale well.</a:t>
            </a:r>
            <a:endParaRPr sz="1600">
              <a:solidFill>
                <a:srgbClr val="000000"/>
              </a:solidFill>
              <a:latin typeface="Arial"/>
              <a:ea typeface="Arial"/>
              <a:cs typeface="Arial"/>
            </a:endParaRPr>
          </a:p>
          <a:p>
            <a:pPr marL="457200" lvl="0" indent="-349250" algn="l">
              <a:spcBef>
                <a:spcPts val="1200"/>
              </a:spcBef>
              <a:spcAft>
                <a:spcPts val="0"/>
              </a:spcAft>
              <a:buSzPts val="1900"/>
              <a:buFont typeface="Open Sans"/>
              <a:buChar char="●"/>
              <a:defRPr/>
            </a:pPr>
            <a:r>
              <a:rPr lang="en" sz="1900" b="1">
                <a:latin typeface="Open Sans"/>
                <a:ea typeface="Open Sans"/>
                <a:cs typeface="Open Sans"/>
              </a:rPr>
              <a:t>Describe</a:t>
            </a:r>
            <a:r>
              <a:rPr lang="en" sz="1900" b="1">
                <a:latin typeface="Open Sans"/>
                <a:ea typeface="Open Sans"/>
                <a:cs typeface="Open Sans"/>
              </a:rPr>
              <a:t> current data </a:t>
            </a:r>
            <a:r>
              <a:rPr lang="en" sz="1900" b="1">
                <a:latin typeface="Open Sans"/>
                <a:ea typeface="Open Sans"/>
                <a:cs typeface="Open Sans"/>
              </a:rPr>
              <a:t>available:</a:t>
            </a:r>
            <a:endParaRPr sz="1900" b="1">
              <a:latin typeface="Open Sans"/>
              <a:ea typeface="Open Sans"/>
              <a:cs typeface="Open Sans"/>
            </a:endParaRPr>
          </a:p>
          <a:p>
            <a:pPr marL="0" lvl="0" indent="0" algn="l">
              <a:spcBef>
                <a:spcPts val="1600"/>
              </a:spcBef>
              <a:spcAft>
                <a:spcPts val="0"/>
              </a:spcAft>
              <a:buNone/>
              <a:defRPr/>
            </a:pPr>
            <a:r>
              <a:rPr lang="en" sz="1900"/>
              <a:t>      </a:t>
            </a:r>
            <a:r>
              <a:rPr lang="en" sz="1800"/>
              <a:t> </a:t>
            </a:r>
            <a:r>
              <a:rPr lang="en" sz="1400"/>
              <a:t>There are currently 206 employee records available. </a:t>
            </a:r>
            <a:endParaRPr sz="16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Additional data requests: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It is estimated that company grows at 20% a year for the next 5 years. This implies approximately 22 new employee records a year. Data should be modifiable by the HR department. </a:t>
            </a:r>
            <a:r>
              <a:rPr sz="1400"/>
              <a:t>Data should be retained for at least 7 years in order to comply with federal regulations. This is a critical data, so there’s need for incremental backup daily and full back up weekly. This database should be able to interface with the payroll department in the future.</a:t>
            </a:r>
            <a:endParaRPr sz="14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Who will own/manage data</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HR department employees and management will own and managet the data.</a:t>
            </a:r>
            <a:endParaRPr lang="en" sz="1400"/>
          </a:p>
          <a:p>
            <a:pPr marL="457200" lvl="0" indent="-349250" algn="l">
              <a:spcBef>
                <a:spcPts val="0"/>
              </a:spcBef>
              <a:spcAft>
                <a:spcPts val="0"/>
              </a:spcAft>
              <a:buSzPts val="1900"/>
              <a:buFont typeface="Open Sans"/>
              <a:buChar char="●"/>
              <a:defRPr/>
            </a:pPr>
            <a:r>
              <a:rPr lang="en" sz="1900" b="1">
                <a:latin typeface="Open Sans"/>
                <a:ea typeface="Open Sans"/>
                <a:cs typeface="Open Sans"/>
              </a:rPr>
              <a:t>Who will have access to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400"/>
              <a:t>Employees with domain login will have read only access to the database. Employees won’t have access to salary data. Only HR employees and management will have write and read access to data. </a:t>
            </a:r>
            <a:endParaRPr sz="1400"/>
          </a:p>
          <a:p>
            <a:pPr marL="457200" lvl="0" indent="0" algn="l">
              <a:spcBef>
                <a:spcPts val="0"/>
              </a:spcBef>
              <a:spcAft>
                <a:spcPts val="0"/>
              </a:spcAft>
              <a:buClr>
                <a:schemeClr val="dk1"/>
              </a:buClr>
              <a:buSzPts val="1100"/>
              <a:buFont typeface="Arial"/>
              <a:buNone/>
              <a:defRPr/>
            </a:pPr>
            <a:endParaRPr sz="1900"/>
          </a:p>
          <a:p>
            <a:pPr marL="457200" lvl="0" indent="0" algn="l">
              <a:spcBef>
                <a:spcPts val="1600"/>
              </a:spcBef>
              <a:spcAft>
                <a:spcPts val="1600"/>
              </a:spcAft>
              <a:buNone/>
              <a:defRPr/>
            </a:pP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8" name="Google Shape;218;p57"/>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Business Requirement</a:t>
            </a:r>
            <a:endParaRPr/>
          </a:p>
        </p:txBody>
      </p:sp>
      <p:sp>
        <p:nvSpPr>
          <p:cNvPr id="219" name="Google Shape;219;p57"/>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Estimated size of database</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200 rows </a:t>
            </a:r>
            <a:endParaRPr sz="1900"/>
          </a:p>
          <a:p>
            <a:pPr marL="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Estimated annual growth</a:t>
            </a:r>
            <a:endParaRPr sz="1900" b="1">
              <a:latin typeface="Open Sans"/>
              <a:ea typeface="Open Sans"/>
              <a:cs typeface="Open Sans"/>
            </a:endParaRPr>
          </a:p>
          <a:p>
            <a:pPr marL="457200" lvl="0" indent="0" algn="l">
              <a:lnSpc>
                <a:spcPct val="100000"/>
              </a:lnSpc>
              <a:spcBef>
                <a:spcPts val="1599"/>
              </a:spcBef>
              <a:spcAft>
                <a:spcPts val="0"/>
              </a:spcAft>
              <a:buNone/>
              <a:defRPr/>
            </a:pPr>
            <a:r>
              <a:rPr lang="en" sz="1800" b="0" i="0" u="none" strike="noStrike" cap="none" spc="0">
                <a:solidFill>
                  <a:schemeClr val="dk2"/>
                </a:solidFill>
                <a:latin typeface="Open Sans Light"/>
                <a:ea typeface="Open Sans Light"/>
                <a:cs typeface="Open Sans Light"/>
              </a:rPr>
              <a:t>200 rows initially with 22 being added each year ( based on the current estimates )</a:t>
            </a:r>
            <a:endParaRPr sz="1000"/>
          </a:p>
          <a:p>
            <a:pPr marL="0" lvl="0" indent="0" algn="l">
              <a:spcBef>
                <a:spcPts val="0"/>
              </a:spcBef>
              <a:spcAft>
                <a:spcPts val="0"/>
              </a:spcAft>
              <a:buNone/>
              <a:defRPr/>
            </a:pPr>
            <a:endParaRPr sz="1900" b="1">
              <a:latin typeface="Open Sans"/>
              <a:ea typeface="Open Sans"/>
              <a:cs typeface="Open Sans"/>
            </a:endParaRPr>
          </a:p>
          <a:p>
            <a:pPr marL="457200" lvl="0" indent="-349250" algn="l">
              <a:spcBef>
                <a:spcPts val="1600"/>
              </a:spcBef>
              <a:spcAft>
                <a:spcPts val="0"/>
              </a:spcAft>
              <a:buSzPts val="1900"/>
              <a:buFont typeface="Open Sans"/>
              <a:buChar char="●"/>
              <a:defRPr/>
            </a:pPr>
            <a:r>
              <a:rPr lang="en" sz="1900" b="1">
                <a:latin typeface="Open Sans"/>
                <a:ea typeface="Open Sans"/>
                <a:cs typeface="Open Sans"/>
              </a:rPr>
              <a:t>Is any of the data sensitive/restricted</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Employee’s salary information should be restricted to only HR employees.</a:t>
            </a:r>
            <a:endParaRPr sz="1900"/>
          </a:p>
          <a:p>
            <a:pPr marL="0" lvl="0" indent="0" algn="l">
              <a:spcBef>
                <a:spcPts val="0"/>
              </a:spcBef>
              <a:spcAft>
                <a:spcPts val="0"/>
              </a:spcAft>
              <a:buNone/>
              <a:defRPr/>
            </a:pPr>
            <a:endParaRPr sz="1900" b="1">
              <a:latin typeface="Open Sans"/>
              <a:ea typeface="Open Sans"/>
              <a:cs typeface="Open Sans"/>
            </a:endParaRPr>
          </a:p>
          <a:p>
            <a:pPr marL="457200" lvl="0" indent="0" algn="l">
              <a:lnSpc>
                <a:spcPct val="100000"/>
              </a:lnSpc>
              <a:spcBef>
                <a:spcPts val="1600"/>
              </a:spcBef>
              <a:spcAft>
                <a:spcPts val="0"/>
              </a:spcAft>
              <a:buNone/>
              <a:defRPr/>
            </a:pPr>
            <a:endParaRPr sz="1700"/>
          </a:p>
          <a:p>
            <a:pPr marL="457200" lvl="0" indent="0" algn="l">
              <a:lnSpc>
                <a:spcPct val="100000"/>
              </a:lnSpc>
              <a:spcBef>
                <a:spcPts val="0"/>
              </a:spcBef>
              <a:spcAft>
                <a:spcPts val="0"/>
              </a:spcAft>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4" name="Google Shape;224;p5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Technical Requirement</a:t>
            </a:r>
            <a:endParaRPr/>
          </a:p>
        </p:txBody>
      </p:sp>
      <p:sp>
        <p:nvSpPr>
          <p:cNvPr id="225" name="Google Shape;225;p58"/>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Justification for</a:t>
            </a:r>
            <a:r>
              <a:rPr lang="en" sz="1900" b="1">
                <a:latin typeface="Open Sans"/>
                <a:ea typeface="Open Sans"/>
                <a:cs typeface="Open Sans"/>
              </a:rPr>
              <a:t> the new database</a:t>
            </a:r>
            <a:endParaRPr sz="1900" b="1">
              <a:latin typeface="Open Sans"/>
              <a:ea typeface="Open Sans"/>
              <a:cs typeface="Open Sans"/>
            </a:endParaRPr>
          </a:p>
          <a:p>
            <a:pPr marL="730065" lvl="0" indent="-272865" algn="l">
              <a:lnSpc>
                <a:spcPct val="100000"/>
              </a:lnSpc>
              <a:spcBef>
                <a:spcPts val="1600"/>
              </a:spcBef>
              <a:spcAft>
                <a:spcPts val="0"/>
              </a:spcAft>
              <a:buClr>
                <a:schemeClr val="dk2"/>
              </a:buClr>
              <a:buSzPts val="3000"/>
              <a:buFont typeface="Open Sans Light"/>
              <a:buAutoNum type="arabicPeriod"/>
              <a:defRPr/>
            </a:pPr>
            <a:r>
              <a:rPr lang="en" sz="1700"/>
              <a:t>Underlying current approaches data integrity and data security can be compromised. This is due to the fact that sharing spreadsheets opens up a lot of opportunity for mistakes, which introduces security risk. If the wrong person gets access to this data, they can see all employee details and their salaries. </a:t>
            </a:r>
            <a:endParaRPr lang="en" sz="1700"/>
          </a:p>
          <a:p>
            <a:pPr marL="730065" lvl="0" indent="-272865" algn="l">
              <a:lnSpc>
                <a:spcPct val="100000"/>
              </a:lnSpc>
              <a:spcBef>
                <a:spcPts val="1599"/>
              </a:spcBef>
              <a:spcAft>
                <a:spcPts val="0"/>
              </a:spcAft>
              <a:buClr>
                <a:schemeClr val="dk2"/>
              </a:buClr>
              <a:buSzPts val="3000"/>
              <a:buFont typeface="Open Sans Light"/>
              <a:buAutoNum type="arabicPeriod"/>
              <a:defRPr/>
            </a:pPr>
            <a:r>
              <a:rPr lang="en" sz="1700"/>
              <a:t>A spreadsheet is not a scalable and maintainable solution for handling large data. As the number of employees increase, the ability to handle all their records in one place diminishes. This introduces constant challenge to the HR and IT department.</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Database objects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a:t>List the database objects (tables, views, special procedures)  that will be created for the database. </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a:t>Hint - you may want to circle back to this answer after completing the logical ERD in step 2.</a:t>
            </a:r>
            <a:endParaRPr sz="1700"/>
          </a:p>
          <a:p>
            <a:pPr marL="457200" lvl="0" indent="0" algn="l">
              <a:spcBef>
                <a:spcPts val="0"/>
              </a:spcBef>
              <a:spcAft>
                <a:spcPts val="0"/>
              </a:spcAft>
              <a:buNone/>
              <a:defRPr/>
            </a:pP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Data ingestion</a:t>
            </a:r>
            <a:endParaRPr sz="1900" b="1">
              <a:latin typeface="Open Sans"/>
              <a:ea typeface="Open Sans"/>
              <a:cs typeface="Open Sans"/>
            </a:endParaRPr>
          </a:p>
          <a:p>
            <a:pPr marL="457200" lvl="0" indent="0" algn="l">
              <a:lnSpc>
                <a:spcPct val="100000"/>
              </a:lnSpc>
              <a:spcBef>
                <a:spcPts val="1600"/>
              </a:spcBef>
              <a:spcAft>
                <a:spcPts val="0"/>
              </a:spcAft>
              <a:buClr>
                <a:schemeClr val="dk1"/>
              </a:buClr>
              <a:buSzPts val="1100"/>
              <a:buFont typeface="Arial"/>
              <a:buNone/>
              <a:defRPr/>
            </a:pPr>
            <a:r>
              <a:rPr lang="en" sz="1700"/>
              <a:t>Select a data ingestion method (ETL, Direct feed, API) based on the information provided. </a:t>
            </a:r>
            <a:endParaRPr sz="19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0" name="Google Shape;230;p5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Architect </a:t>
            </a:r>
            <a:r>
              <a:rPr lang="en"/>
              <a:t>Technical </a:t>
            </a:r>
            <a:r>
              <a:rPr lang="en"/>
              <a:t>Requirement</a:t>
            </a:r>
            <a:endParaRPr/>
          </a:p>
        </p:txBody>
      </p:sp>
      <p:sp>
        <p:nvSpPr>
          <p:cNvPr id="231" name="Google Shape;231;p59"/>
          <p:cNvSpPr txBox="1"/>
          <p:nvPr>
            <p:ph type="body" idx="1"/>
          </p:nvPr>
        </p:nvSpPr>
        <p:spPr bwMode="auto">
          <a:xfrm>
            <a:off x="264950" y="2253724"/>
            <a:ext cx="7242600" cy="7731900"/>
          </a:xfrm>
          <a:prstGeom prst="rect">
            <a:avLst/>
          </a:prstGeom>
        </p:spPr>
        <p:txBody>
          <a:bodyPr spcFirstLastPara="1" wrap="square" lIns="91425" tIns="91425" rIns="91425" bIns="91425" anchor="t" anchorCtr="0">
            <a:noAutofit/>
          </a:bodyPr>
          <a:lstStyle/>
          <a:p>
            <a:pPr marL="457200" lvl="0" indent="-349250" algn="l">
              <a:spcBef>
                <a:spcPts val="0"/>
              </a:spcBef>
              <a:spcAft>
                <a:spcPts val="0"/>
              </a:spcAft>
              <a:buSzPts val="1900"/>
              <a:buFont typeface="Open Sans"/>
              <a:buChar char="●"/>
              <a:defRPr/>
            </a:pPr>
            <a:r>
              <a:rPr lang="en" sz="1900" b="1">
                <a:latin typeface="Open Sans"/>
                <a:ea typeface="Open Sans"/>
                <a:cs typeface="Open Sans"/>
              </a:rPr>
              <a:t>Data governance (Ownership and User access)</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Ownership: </a:t>
            </a:r>
            <a:r>
              <a:rPr lang="en" sz="1700"/>
              <a:t>who will own and maintain the data</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User Access: </a:t>
            </a:r>
            <a:r>
              <a:rPr lang="en" sz="1700"/>
              <a:t>who will and will not have access to the data</a:t>
            </a: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Scalability </a:t>
            </a:r>
            <a:endParaRPr sz="1900" b="1">
              <a:latin typeface="Open Sans"/>
              <a:ea typeface="Open Sans"/>
              <a:cs typeface="Open Sans"/>
            </a:endParaRPr>
          </a:p>
          <a:p>
            <a:pPr marL="457200" lvl="0" indent="0" algn="l">
              <a:spcBef>
                <a:spcPts val="1600"/>
              </a:spcBef>
              <a:spcAft>
                <a:spcPts val="0"/>
              </a:spcAft>
              <a:buNone/>
              <a:defRPr/>
            </a:pPr>
            <a:r>
              <a:rPr lang="en" sz="1900"/>
              <a:t>Should replication or sharding be used to ensure scalability based on user needs</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Flexibility</a:t>
            </a:r>
            <a:endParaRPr sz="1900"/>
          </a:p>
          <a:p>
            <a:pPr marL="457200" lvl="0" indent="0" algn="l">
              <a:spcBef>
                <a:spcPts val="1600"/>
              </a:spcBef>
              <a:spcAft>
                <a:spcPts val="0"/>
              </a:spcAft>
              <a:buNone/>
              <a:defRPr/>
            </a:pPr>
            <a:r>
              <a:rPr lang="en" sz="1900"/>
              <a:t>Describe measures taken to ensure future data integration if needed</a:t>
            </a:r>
            <a:endParaRPr sz="1900"/>
          </a:p>
          <a:p>
            <a:pPr marL="457200" lvl="0" indent="-349250" algn="l">
              <a:spcBef>
                <a:spcPts val="1600"/>
              </a:spcBef>
              <a:spcAft>
                <a:spcPts val="0"/>
              </a:spcAft>
              <a:buSzPts val="1900"/>
              <a:buFont typeface="Open Sans"/>
              <a:buChar char="●"/>
              <a:defRPr/>
            </a:pPr>
            <a:r>
              <a:rPr lang="en" sz="1900" b="1">
                <a:latin typeface="Open Sans"/>
                <a:ea typeface="Open Sans"/>
                <a:cs typeface="Open Sans"/>
              </a:rPr>
              <a:t>Storage &amp; retention</a:t>
            </a:r>
            <a:endParaRPr sz="1900" b="1">
              <a:latin typeface="Open Sans"/>
              <a:ea typeface="Open Sans"/>
              <a:cs typeface="Open Sans"/>
            </a:endParaRPr>
          </a:p>
          <a:p>
            <a:pPr marL="457200" lvl="0" indent="0" algn="l">
              <a:lnSpc>
                <a:spcPct val="100000"/>
              </a:lnSpc>
              <a:spcBef>
                <a:spcPts val="1600"/>
              </a:spcBef>
              <a:spcAft>
                <a:spcPts val="0"/>
              </a:spcAft>
              <a:buNone/>
              <a:defRPr/>
            </a:pPr>
            <a:r>
              <a:rPr lang="en" sz="1700" b="1">
                <a:latin typeface="Open Sans"/>
                <a:ea typeface="Open Sans"/>
                <a:cs typeface="Open Sans"/>
              </a:rPr>
              <a:t>Storage (disk or in-memory): </a:t>
            </a:r>
            <a:r>
              <a:rPr lang="en" sz="1700"/>
              <a:t>check </a:t>
            </a:r>
            <a:r>
              <a:rPr lang="en" sz="1700" u="sng">
                <a:solidFill>
                  <a:schemeClr val="hlink"/>
                </a:solidFill>
                <a:hlinkClick r:id="rId2" tooltip="https://drive.google.com/file/d/1YdBZPpaIQvnD9NbgkeLMb5PeFtnhGGRP/view?usp=sharing"/>
              </a:rPr>
              <a:t>IT best practices document</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r>
              <a:rPr lang="en" sz="1700" b="1">
                <a:latin typeface="Open Sans"/>
                <a:ea typeface="Open Sans"/>
                <a:cs typeface="Open Sans"/>
              </a:rPr>
              <a:t>Retention: </a:t>
            </a:r>
            <a:r>
              <a:rPr lang="en" sz="1700"/>
              <a:t>how long does the data have to be kept for?</a:t>
            </a:r>
            <a:endParaRPr sz="1700"/>
          </a:p>
          <a:p>
            <a:pPr marL="457200" lvl="0" indent="0" algn="l">
              <a:lnSpc>
                <a:spcPct val="100000"/>
              </a:lnSpc>
              <a:spcBef>
                <a:spcPts val="0"/>
              </a:spcBef>
              <a:spcAft>
                <a:spcPts val="0"/>
              </a:spcAft>
              <a:buNone/>
              <a:defRPr/>
            </a:pPr>
            <a:endParaRPr sz="1700"/>
          </a:p>
          <a:p>
            <a:pPr marL="457200" lvl="0" indent="0" algn="l">
              <a:lnSpc>
                <a:spcPct val="100000"/>
              </a:lnSpc>
              <a:spcBef>
                <a:spcPts val="0"/>
              </a:spcBef>
              <a:spcAft>
                <a:spcPts val="0"/>
              </a:spcAft>
              <a:buNone/>
              <a:defRPr/>
            </a:pPr>
            <a:endParaRPr sz="1700"/>
          </a:p>
          <a:p>
            <a:pPr marL="457200" lvl="0" indent="-349250" algn="l">
              <a:spcBef>
                <a:spcPts val="0"/>
              </a:spcBef>
              <a:spcAft>
                <a:spcPts val="0"/>
              </a:spcAft>
              <a:buSzPts val="1900"/>
              <a:buFont typeface="Open Sans"/>
              <a:buChar char="●"/>
              <a:defRPr/>
            </a:pPr>
            <a:r>
              <a:rPr lang="en" sz="1900" b="1">
                <a:latin typeface="Open Sans"/>
                <a:ea typeface="Open Sans"/>
                <a:cs typeface="Open Sans"/>
              </a:rPr>
              <a:t>Backup</a:t>
            </a:r>
            <a:endParaRPr sz="1900" b="1">
              <a:latin typeface="Open Sans"/>
              <a:ea typeface="Open Sans"/>
              <a:cs typeface="Open Sans"/>
            </a:endParaRPr>
          </a:p>
          <a:p>
            <a:pPr marL="457200" lvl="0" indent="0" algn="l">
              <a:spcBef>
                <a:spcPts val="1600"/>
              </a:spcBef>
              <a:spcAft>
                <a:spcPts val="0"/>
              </a:spcAft>
              <a:buNone/>
              <a:defRPr/>
            </a:pPr>
            <a:r>
              <a:rPr lang="en" sz="1700"/>
              <a:t> </a:t>
            </a:r>
            <a:r>
              <a:rPr lang="en" sz="1700" u="sng">
                <a:solidFill>
                  <a:schemeClr val="hlink"/>
                </a:solidFill>
                <a:hlinkClick r:id="rId2" tooltip="https://drive.google.com/file/d/1YdBZPpaIQvnD9NbgkeLMb5PeFtnhGGRP/view?usp=sharing"/>
              </a:rPr>
              <a:t>IT Best Practices document</a:t>
            </a:r>
            <a:r>
              <a:rPr lang="en" sz="1700"/>
              <a:t> lists Backup schedule requirements</a:t>
            </a:r>
            <a:endParaRPr sz="1700"/>
          </a:p>
          <a:p>
            <a:pPr marL="457200" lvl="0" indent="0" algn="l">
              <a:lnSpc>
                <a:spcPct val="100000"/>
              </a:lnSpc>
              <a:spcBef>
                <a:spcPts val="1600"/>
              </a:spcBef>
              <a:spcAft>
                <a:spcPts val="0"/>
              </a:spcAft>
              <a:buNone/>
              <a:defRPr/>
            </a:pPr>
            <a:endParaRPr sz="1700"/>
          </a:p>
          <a:p>
            <a:pPr marL="0" lvl="0" indent="0" algn="l">
              <a:lnSpc>
                <a:spcPct val="100000"/>
              </a:lnSpc>
              <a:spcBef>
                <a:spcPts val="0"/>
              </a:spcBef>
              <a:spcAft>
                <a:spcPts val="0"/>
              </a:spcAft>
              <a:buClr>
                <a:schemeClr val="dk1"/>
              </a:buClr>
              <a:buSzPts val="1100"/>
              <a:buFont typeface="Arial"/>
              <a:buNone/>
              <a:defRPr/>
            </a:pPr>
            <a:endParaRPr sz="17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6" name="Google Shape;236;p60"/>
          <p:cNvSpPr/>
          <p:nvPr/>
        </p:nvSpPr>
        <p:spPr bwMode="auto">
          <a:xfrm>
            <a:off x="1807121" y="4003548"/>
            <a:ext cx="4158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Relational Database Design</a:t>
            </a:r>
            <a:endParaRPr sz="3000">
              <a:solidFill>
                <a:srgbClr val="FFFFFF"/>
              </a:solidFill>
              <a:latin typeface="Open Sans"/>
              <a:ea typeface="Open Sans"/>
              <a:cs typeface="Open Sans"/>
            </a:endParaRPr>
          </a:p>
        </p:txBody>
      </p:sp>
      <p:sp>
        <p:nvSpPr>
          <p:cNvPr id="237" name="Google Shape;237;p6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ONLYOFFICE/7.2.1.36</Application>
  <PresentationFormat>On-screen Show (4:3)</PresentationFormat>
  <Paragraphs>0</Paragraphs>
  <Slides>30</Slides>
  <Notes>30</Notes>
  <HiddenSlides>0</HiddenSlides>
  <MMClips>2</MMClips>
  <ScaleCrop>0</ScaleCrop>
  <HeadingPairs>
    <vt:vector size="4" baseType="variant">
      <vt:variant>
        <vt:lpstr>Theme</vt:lpstr>
      </vt:variant>
      <vt:variant>
        <vt:i4>3</vt:i4>
      </vt:variant>
      <vt:variant>
        <vt:lpstr>Slide Titles</vt:lpstr>
      </vt:variant>
      <vt:variant>
        <vt:i4>30</vt:i4>
      </vt:variant>
    </vt:vector>
  </HeadingPairs>
  <TitlesOfParts>
    <vt:vector size="33"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