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7.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9144000" cy="5143500"/>
  <p:notesSz cx="9144000" cy="51435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 Id="rId13" Type="http://schemas.openxmlformats.org/officeDocument/2006/relationships/tableStyles" Target="tableStyles.xml" /><Relationship Id="rId14"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DO NOT USE] - Guidelines Slides" preserve="0" showMasterPhAnim="0" type="secHead" userDrawn="1">
  <p:cSld name="SECTION_HEADER">
    <p:spTree>
      <p:nvGrpSpPr>
        <p:cNvPr id="1" name=""/>
        <p:cNvGrpSpPr/>
        <p:nvPr/>
      </p:nvGrpSpPr>
      <p:grpSpPr bwMode="auto">
        <a:xfrm>
          <a:off x="0" y="0"/>
          <a:ext cx="0" cy="0"/>
          <a:chOff x="0" y="0"/>
          <a:chExt cx="0" cy="0"/>
        </a:xfrm>
      </p:grpSpPr>
      <p:sp>
        <p:nvSpPr>
          <p:cNvPr id="11" name="Google Shape;11;p2"/>
          <p:cNvSpPr txBox="1"/>
          <p:nvPr>
            <p:ph type="title"/>
          </p:nvPr>
        </p:nvSpPr>
        <p:spPr bwMode="auto">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2" name="Google Shape;12;p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s or icons (with text)" preserve="0" showMasterPhAnim="0" userDrawn="1">
  <p:cSld name="BLANK_2">
    <p:bg>
      <p:bgPr shadeToTitle="0">
        <a:blipFill>
          <a:blip r:embed="rId2">
            <a:alphaModFix/>
          </a:blip>
          <a:stretch/>
        </a:blipFill>
      </p:bgPr>
    </p:bg>
    <p:spTree>
      <p:nvGrpSpPr>
        <p:cNvPr id="1" name=""/>
        <p:cNvGrpSpPr/>
        <p:nvPr/>
      </p:nvGrpSpPr>
      <p:grpSpPr bwMode="auto">
        <a:xfrm>
          <a:off x="0" y="0"/>
          <a:ext cx="0" cy="0"/>
          <a:chOff x="0" y="0"/>
          <a:chExt cx="0" cy="0"/>
        </a:xfrm>
      </p:grpSpPr>
      <p:sp>
        <p:nvSpPr>
          <p:cNvPr id="47" name="Google Shape;47;p11"/>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48" name="Google Shape;48;p11"/>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49" name="Google Shape;49;p11"/>
          <p:cNvSpPr txBox="1"/>
          <p:nvPr>
            <p:ph type="body" idx="1"/>
          </p:nvPr>
        </p:nvSpPr>
        <p:spPr bwMode="auto">
          <a:xfrm>
            <a:off x="4876950" y="1337500"/>
            <a:ext cx="3661500" cy="3325800"/>
          </a:xfrm>
          <a:prstGeom prst="rect">
            <a:avLst/>
          </a:prstGeom>
        </p:spPr>
        <p:txBody>
          <a:bodyPr spcFirstLastPara="1" wrap="square" lIns="91425" tIns="91425" rIns="91425" bIns="91425" anchor="t" anchorCtr="0">
            <a:noAutofit/>
          </a:bodyPr>
          <a:lstStyle>
            <a:lvl1pPr marL="457200" lvl="0" indent="-31750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Card" preserve="0" showMasterPhAnim="0" type="twoColTx" userDrawn="1">
  <p:cSld name="TITLE_AND_TWO_COLUMNS">
    <p:bg>
      <p:bgPr shadeToTitle="0">
        <a:blipFill>
          <a:blip r:embed="rId2">
            <a:alphaModFix/>
          </a:blip>
          <a:stretch/>
        </a:blipFill>
      </p:bgPr>
    </p:bg>
    <p:spTree>
      <p:nvGrpSpPr>
        <p:cNvPr id="1" name=""/>
        <p:cNvGrpSpPr/>
        <p:nvPr/>
      </p:nvGrpSpPr>
      <p:grpSpPr bwMode="auto">
        <a:xfrm>
          <a:off x="0" y="0"/>
          <a:ext cx="0" cy="0"/>
          <a:chOff x="0" y="0"/>
          <a:chExt cx="0" cy="0"/>
        </a:xfrm>
      </p:grpSpPr>
      <p:sp>
        <p:nvSpPr>
          <p:cNvPr id="14" name="Google Shape;14;p3"/>
          <p:cNvSpPr txBox="1"/>
          <p:nvPr>
            <p:ph type="title"/>
          </p:nvPr>
        </p:nvSpPr>
        <p:spPr bwMode="auto">
          <a:xfrm>
            <a:off x="2086350" y="2198475"/>
            <a:ext cx="4886700" cy="5727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2E3D49"/>
              </a:buClr>
              <a:buSzPts val="2400"/>
              <a:buFont typeface="Open Sans"/>
              <a:buNone/>
              <a:defRPr sz="24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15" name="Google Shape;15;p3"/>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16" name="Google Shape;16;p3"/>
          <p:cNvSpPr txBox="1"/>
          <p:nvPr>
            <p:ph type="subTitle" idx="1"/>
          </p:nvPr>
        </p:nvSpPr>
        <p:spPr bwMode="auto">
          <a:xfrm>
            <a:off x="2086350" y="2834125"/>
            <a:ext cx="4886700" cy="47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1pPr>
            <a:lvl2pPr lvl="1" algn="ctr">
              <a:lnSpc>
                <a:spcPct val="100000"/>
              </a:lnSpc>
              <a:spcBef>
                <a:spcPts val="0"/>
              </a:spcBef>
              <a:spcAft>
                <a:spcPts val="0"/>
              </a:spcAft>
              <a:buClr>
                <a:srgbClr val="2E3D49"/>
              </a:buClr>
              <a:buSzPts val="2800"/>
              <a:buNone/>
              <a:defRPr sz="2800">
                <a:solidFill>
                  <a:srgbClr val="2E3D49"/>
                </a:solidFill>
              </a:defRPr>
            </a:lvl2pPr>
            <a:lvl3pPr lvl="2" algn="ctr">
              <a:lnSpc>
                <a:spcPct val="100000"/>
              </a:lnSpc>
              <a:spcBef>
                <a:spcPts val="0"/>
              </a:spcBef>
              <a:spcAft>
                <a:spcPts val="0"/>
              </a:spcAft>
              <a:buClr>
                <a:srgbClr val="2E3D49"/>
              </a:buClr>
              <a:buSzPts val="2800"/>
              <a:buNone/>
              <a:defRPr sz="2800">
                <a:solidFill>
                  <a:srgbClr val="2E3D49"/>
                </a:solidFill>
              </a:defRPr>
            </a:lvl3pPr>
            <a:lvl4pPr lvl="3" algn="ctr">
              <a:lnSpc>
                <a:spcPct val="100000"/>
              </a:lnSpc>
              <a:spcBef>
                <a:spcPts val="0"/>
              </a:spcBef>
              <a:spcAft>
                <a:spcPts val="0"/>
              </a:spcAft>
              <a:buClr>
                <a:srgbClr val="2E3D49"/>
              </a:buClr>
              <a:buSzPts val="2800"/>
              <a:buNone/>
              <a:defRPr sz="2800">
                <a:solidFill>
                  <a:srgbClr val="2E3D49"/>
                </a:solidFill>
              </a:defRPr>
            </a:lvl4pPr>
            <a:lvl5pPr lvl="4" algn="ctr">
              <a:lnSpc>
                <a:spcPct val="100000"/>
              </a:lnSpc>
              <a:spcBef>
                <a:spcPts val="0"/>
              </a:spcBef>
              <a:spcAft>
                <a:spcPts val="0"/>
              </a:spcAft>
              <a:buClr>
                <a:srgbClr val="2E3D49"/>
              </a:buClr>
              <a:buSzPts val="2800"/>
              <a:buNone/>
              <a:defRPr sz="2800">
                <a:solidFill>
                  <a:srgbClr val="2E3D49"/>
                </a:solidFill>
              </a:defRPr>
            </a:lvl5pPr>
            <a:lvl6pPr lvl="5" algn="ctr">
              <a:lnSpc>
                <a:spcPct val="100000"/>
              </a:lnSpc>
              <a:spcBef>
                <a:spcPts val="0"/>
              </a:spcBef>
              <a:spcAft>
                <a:spcPts val="0"/>
              </a:spcAft>
              <a:buClr>
                <a:srgbClr val="2E3D49"/>
              </a:buClr>
              <a:buSzPts val="2800"/>
              <a:buNone/>
              <a:defRPr sz="2800">
                <a:solidFill>
                  <a:srgbClr val="2E3D49"/>
                </a:solidFill>
              </a:defRPr>
            </a:lvl6pPr>
            <a:lvl7pPr lvl="6" algn="ctr">
              <a:lnSpc>
                <a:spcPct val="100000"/>
              </a:lnSpc>
              <a:spcBef>
                <a:spcPts val="0"/>
              </a:spcBef>
              <a:spcAft>
                <a:spcPts val="0"/>
              </a:spcAft>
              <a:buClr>
                <a:srgbClr val="2E3D49"/>
              </a:buClr>
              <a:buSzPts val="2800"/>
              <a:buNone/>
              <a:defRPr sz="2800">
                <a:solidFill>
                  <a:srgbClr val="2E3D49"/>
                </a:solidFill>
              </a:defRPr>
            </a:lvl7pPr>
            <a:lvl8pPr lvl="7" algn="ctr">
              <a:lnSpc>
                <a:spcPct val="100000"/>
              </a:lnSpc>
              <a:spcBef>
                <a:spcPts val="0"/>
              </a:spcBef>
              <a:spcAft>
                <a:spcPts val="0"/>
              </a:spcAft>
              <a:buClr>
                <a:srgbClr val="2E3D49"/>
              </a:buClr>
              <a:buSzPts val="2800"/>
              <a:buNone/>
              <a:defRPr sz="2800">
                <a:solidFill>
                  <a:srgbClr val="2E3D49"/>
                </a:solidFill>
              </a:defRPr>
            </a:lvl8pPr>
            <a:lvl9pPr lvl="8" algn="ctr">
              <a:lnSpc>
                <a:spcPct val="100000"/>
              </a:lnSpc>
              <a:spcBef>
                <a:spcPts val="0"/>
              </a:spcBef>
              <a:spcAft>
                <a:spcPts val="0"/>
              </a:spcAft>
              <a:buClr>
                <a:srgbClr val="2E3D49"/>
              </a:buClr>
              <a:buSzPts val="2800"/>
              <a:buNone/>
              <a:defRPr sz="2800">
                <a:solidFill>
                  <a:srgbClr val="2E3D49"/>
                </a:solidFill>
              </a:defRPr>
            </a:lvl9p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ext Box (small)" preserve="0" showMasterPhAnim="0" type="titleOnly" userDrawn="1">
  <p:cSld name="TITLE_ONLY">
    <p:bg>
      <p:bgPr shadeToTitle="0">
        <a:blipFill>
          <a:blip r:embed="rId2">
            <a:alphaModFix/>
          </a:blip>
          <a:stretch/>
        </a:blipFill>
      </p:bgPr>
    </p:bg>
    <p:spTree>
      <p:nvGrpSpPr>
        <p:cNvPr id="1" name=""/>
        <p:cNvGrpSpPr/>
        <p:nvPr/>
      </p:nvGrpSpPr>
      <p:grpSpPr bwMode="auto">
        <a:xfrm>
          <a:off x="0" y="0"/>
          <a:ext cx="0" cy="0"/>
          <a:chOff x="0" y="0"/>
          <a:chExt cx="0" cy="0"/>
        </a:xfrm>
      </p:grpSpPr>
      <p:sp>
        <p:nvSpPr>
          <p:cNvPr id="18" name="Google Shape;18;p4"/>
          <p:cNvSpPr txBox="1"/>
          <p:nvPr>
            <p:ph type="title"/>
          </p:nvPr>
        </p:nvSpPr>
        <p:spPr bwMode="auto">
          <a:xfrm>
            <a:off x="1048800" y="1129475"/>
            <a:ext cx="7046399"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19" name="Google Shape;19;p4"/>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20" name="Google Shape;20;p4"/>
          <p:cNvSpPr txBox="1"/>
          <p:nvPr>
            <p:ph type="body" idx="1"/>
          </p:nvPr>
        </p:nvSpPr>
        <p:spPr bwMode="auto">
          <a:xfrm>
            <a:off x="1066775" y="1962650"/>
            <a:ext cx="7046399" cy="1917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ext Box (large)" preserve="0" showMasterPhAnim="0" userDrawn="1">
  <p:cSld name="ONE_COLUMN_TEXT">
    <p:bg>
      <p:bgPr shadeToTitle="0">
        <a:blipFill>
          <a:blip r:embed="rId2">
            <a:alphaModFix/>
          </a:blip>
          <a:stretch/>
        </a:blipFill>
      </p:bgPr>
    </p:bg>
    <p:spTree>
      <p:nvGrpSpPr>
        <p:cNvPr id="1" name=""/>
        <p:cNvGrpSpPr/>
        <p:nvPr/>
      </p:nvGrpSpPr>
      <p:grpSpPr bwMode="auto">
        <a:xfrm>
          <a:off x="0" y="0"/>
          <a:ext cx="0" cy="0"/>
          <a:chOff x="0" y="0"/>
          <a:chExt cx="0" cy="0"/>
        </a:xfrm>
      </p:grpSpPr>
      <p:sp>
        <p:nvSpPr>
          <p:cNvPr id="22" name="Google Shape;22;p5"/>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23" name="Google Shape;23;p5"/>
          <p:cNvSpPr txBox="1"/>
          <p:nvPr>
            <p:ph type="body" idx="1"/>
          </p:nvPr>
        </p:nvSpPr>
        <p:spPr bwMode="auto">
          <a:xfrm>
            <a:off x="605400" y="1787750"/>
            <a:ext cx="7867200" cy="2875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24" name="Google Shape;24;p5"/>
          <p:cNvSpPr txBox="1"/>
          <p:nvPr>
            <p:ph type="subTitle" idx="2"/>
          </p:nvPr>
        </p:nvSpPr>
        <p:spPr bwMode="auto">
          <a:xfrm>
            <a:off x="605400" y="1180500"/>
            <a:ext cx="7933200" cy="47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1pPr>
            <a:lvl2pPr lvl="1">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2pPr>
            <a:lvl3pPr lvl="2">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3pPr>
            <a:lvl4pPr lvl="3">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4pPr>
            <a:lvl5pPr lvl="4">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5pPr>
            <a:lvl6pPr lvl="5">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6pPr>
            <a:lvl7pPr lvl="6">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7pPr>
            <a:lvl8pPr lvl="7">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8pPr>
            <a:lvl9pPr lvl="8">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9pPr>
          </a:lstStyle>
          <a:p>
            <a:pPr>
              <a:defRPr/>
            </a:pPr>
            <a:endParaRPr/>
          </a:p>
        </p:txBody>
      </p:sp>
      <p:sp>
        <p:nvSpPr>
          <p:cNvPr id="25" name="Google Shape;25;p5"/>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List (10 items, 1 box)" preserve="0" showMasterPhAnim="0" userDrawn="1">
  <p:cSld name="ONE_COLUMN_TEXT_1">
    <p:bg>
      <p:bgPr shadeToTitle="0">
        <a:blipFill>
          <a:blip r:embed="rId2">
            <a:alphaModFix/>
          </a:blip>
          <a:stretch/>
        </a:blipFill>
      </p:bgPr>
    </p:bg>
    <p:spTree>
      <p:nvGrpSpPr>
        <p:cNvPr id="1" name=""/>
        <p:cNvGrpSpPr/>
        <p:nvPr/>
      </p:nvGrpSpPr>
      <p:grpSpPr bwMode="auto">
        <a:xfrm>
          <a:off x="0" y="0"/>
          <a:ext cx="0" cy="0"/>
          <a:chOff x="0" y="0"/>
          <a:chExt cx="0" cy="0"/>
        </a:xfrm>
      </p:grpSpPr>
      <p:sp>
        <p:nvSpPr>
          <p:cNvPr id="27" name="Google Shape;27;p6"/>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28" name="Google Shape;28;p6"/>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29" name="Google Shape;29;p6"/>
          <p:cNvSpPr txBox="1"/>
          <p:nvPr>
            <p:ph type="body" idx="1"/>
          </p:nvPr>
        </p:nvSpPr>
        <p:spPr bwMode="auto">
          <a:xfrm>
            <a:off x="604750" y="1337500"/>
            <a:ext cx="3595500" cy="3325800"/>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30" name="Google Shape;30;p6"/>
          <p:cNvSpPr txBox="1"/>
          <p:nvPr>
            <p:ph type="body" idx="2"/>
          </p:nvPr>
        </p:nvSpPr>
        <p:spPr bwMode="auto">
          <a:xfrm>
            <a:off x="4877049" y="1337500"/>
            <a:ext cx="3595500" cy="3325800"/>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List (up to 6 items, 1 box)" preserve="0" showMasterPhAnim="0" userDrawn="1">
  <p:cSld name="MAIN_POINT">
    <p:bg>
      <p:bgPr shadeToTitle="0">
        <a:blipFill>
          <a:blip r:embed="rId2">
            <a:alphaModFix/>
          </a:blip>
          <a:stretch/>
        </a:blipFill>
      </p:bgPr>
    </p:bg>
    <p:spTree>
      <p:nvGrpSpPr>
        <p:cNvPr id="1" name=""/>
        <p:cNvGrpSpPr/>
        <p:nvPr/>
      </p:nvGrpSpPr>
      <p:grpSpPr bwMode="auto">
        <a:xfrm>
          <a:off x="0" y="0"/>
          <a:ext cx="0" cy="0"/>
          <a:chOff x="0" y="0"/>
          <a:chExt cx="0" cy="0"/>
        </a:xfrm>
      </p:grpSpPr>
      <p:sp>
        <p:nvSpPr>
          <p:cNvPr id="32" name="Google Shape;32;p7"/>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33" name="Google Shape;33;p7"/>
          <p:cNvSpPr txBox="1"/>
          <p:nvPr>
            <p:ph type="body" idx="1"/>
          </p:nvPr>
        </p:nvSpPr>
        <p:spPr bwMode="auto">
          <a:xfrm>
            <a:off x="3266500" y="701850"/>
            <a:ext cx="5205899" cy="3961500"/>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34" name="Google Shape;34;p7"/>
          <p:cNvSpPr txBox="1"/>
          <p:nvPr>
            <p:ph type="title"/>
          </p:nvPr>
        </p:nvSpPr>
        <p:spPr bwMode="auto">
          <a:xfrm>
            <a:off x="605400" y="473950"/>
            <a:ext cx="2509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35" name="Google Shape;35;p7"/>
          <p:cNvSpPr txBox="1"/>
          <p:nvPr>
            <p:ph type="subTitle" idx="2"/>
          </p:nvPr>
        </p:nvSpPr>
        <p:spPr bwMode="auto">
          <a:xfrm>
            <a:off x="605400" y="1180500"/>
            <a:ext cx="2509200" cy="47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1pPr>
            <a:lvl2pPr lvl="1">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2pPr>
            <a:lvl3pPr lvl="2">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3pPr>
            <a:lvl4pPr lvl="3">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4pPr>
            <a:lvl5pPr lvl="4">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5pPr>
            <a:lvl6pPr lvl="5">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6pPr>
            <a:lvl7pPr lvl="6">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7pPr>
            <a:lvl8pPr lvl="7">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8pPr>
            <a:lvl9pPr lvl="8">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9p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List (10 items, 2 boxes)" preserve="0" showMasterPhAnim="0" userDrawn="1">
  <p:cSld name="BIG_NUMBER">
    <p:bg>
      <p:bgPr shadeToTitle="0">
        <a:blipFill>
          <a:blip r:embed="rId2">
            <a:alphaModFix/>
          </a:blip>
          <a:stretch/>
        </a:blipFill>
      </p:bgPr>
    </p:bg>
    <p:spTree>
      <p:nvGrpSpPr>
        <p:cNvPr id="1" name=""/>
        <p:cNvGrpSpPr/>
        <p:nvPr/>
      </p:nvGrpSpPr>
      <p:grpSpPr bwMode="auto">
        <a:xfrm>
          <a:off x="0" y="0"/>
          <a:ext cx="0" cy="0"/>
          <a:chOff x="0" y="0"/>
          <a:chExt cx="0" cy="0"/>
        </a:xfrm>
      </p:grpSpPr>
      <p:sp>
        <p:nvSpPr>
          <p:cNvPr id="37" name="Google Shape;37;p8"/>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38" name="Google Shape;38;p8"/>
          <p:cNvSpPr txBox="1"/>
          <p:nvPr>
            <p:ph type="body" idx="1"/>
          </p:nvPr>
        </p:nvSpPr>
        <p:spPr bwMode="auto">
          <a:xfrm>
            <a:off x="605400" y="1333650"/>
            <a:ext cx="3442199" cy="3329699"/>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39" name="Google Shape;39;p8"/>
          <p:cNvSpPr txBox="1"/>
          <p:nvPr>
            <p:ph type="body" idx="2"/>
          </p:nvPr>
        </p:nvSpPr>
        <p:spPr bwMode="auto">
          <a:xfrm>
            <a:off x="5030250" y="1333525"/>
            <a:ext cx="3442199" cy="3329699"/>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40" name="Google Shape;40;p8"/>
          <p:cNvSpPr txBox="1"/>
          <p:nvPr>
            <p:ph type="title"/>
          </p:nvPr>
        </p:nvSpPr>
        <p:spPr bwMode="auto">
          <a:xfrm>
            <a:off x="605400" y="473950"/>
            <a:ext cx="2509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s or icons (with title)" preserve="0" showMasterPhAnim="0" type="blank" userDrawn="1">
  <p:cSld name="BLANK">
    <p:bg>
      <p:bgPr shadeToTitle="0">
        <a:blipFill>
          <a:blip r:embed="rId2">
            <a:alphaModFix/>
          </a:blip>
          <a:stretch/>
        </a:blipFill>
      </p:bgPr>
    </p:bg>
    <p:spTree>
      <p:nvGrpSpPr>
        <p:cNvPr id="1" name=""/>
        <p:cNvGrpSpPr/>
        <p:nvPr/>
      </p:nvGrpSpPr>
      <p:grpSpPr bwMode="auto">
        <a:xfrm>
          <a:off x="0" y="0"/>
          <a:ext cx="0" cy="0"/>
          <a:chOff x="0" y="0"/>
          <a:chExt cx="0" cy="0"/>
        </a:xfrm>
      </p:grpSpPr>
      <p:sp>
        <p:nvSpPr>
          <p:cNvPr id="42" name="Google Shape;42;p9"/>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43" name="Google Shape;43;p9"/>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s or icons (w/o title)" preserve="0" showMasterPhAnim="0" userDrawn="1">
  <p:cSld name="BLANK_1">
    <p:bg>
      <p:bgPr shadeToTitle="0">
        <a:blipFill>
          <a:blip r:embed="rId2">
            <a:alphaModFix/>
          </a:blip>
          <a:stretch/>
        </a:blipFill>
      </p:bgPr>
    </p:bg>
    <p:spTree>
      <p:nvGrpSpPr>
        <p:cNvPr id="1" name=""/>
        <p:cNvGrpSpPr/>
        <p:nvPr/>
      </p:nvGrpSpPr>
      <p:grpSpPr bwMode="auto">
        <a:xfrm>
          <a:off x="0" y="0"/>
          <a:ext cx="0" cy="0"/>
          <a:chOff x="0" y="0"/>
          <a:chExt cx="0" cy="0"/>
        </a:xfrm>
      </p:grpSpPr>
      <p:sp>
        <p:nvSpPr>
          <p:cNvPr id="45" name="Google Shape;45;p10"/>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blipFill>
          <a:blip r:embed="rId12">
            <a:alphaModFix/>
          </a:blip>
          <a:stretch/>
        </a:blip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624600" y="525150"/>
            <a:ext cx="7938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2pPr>
            <a:lvl3pPr lvl="2">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3pPr>
            <a:lvl4pPr lvl="3">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4pPr>
            <a:lvl5pPr lvl="4">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5pPr>
            <a:lvl6pPr lvl="5">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6pPr>
            <a:lvl7pPr lvl="6">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7pPr>
            <a:lvl8pPr lvl="7">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8pPr>
            <a:lvl9pPr lvl="8">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9pPr>
          </a:lstStyle>
          <a:p>
            <a:pPr>
              <a:defRPr/>
            </a:pPr>
            <a:endParaRPr/>
          </a:p>
        </p:txBody>
      </p:sp>
      <p:sp>
        <p:nvSpPr>
          <p:cNvPr id="7" name="Google Shape;7;p1"/>
          <p:cNvSpPr txBox="1"/>
          <p:nvPr>
            <p:ph type="body" idx="1"/>
          </p:nvPr>
        </p:nvSpPr>
        <p:spPr bwMode="auto">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1pPr>
            <a:lvl2pPr marL="914400" lvl="1"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8" name="Google Shape;8;p1"/>
          <p:cNvSpPr txBox="1"/>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a:spcBef>
                <a:spcPts val="0"/>
              </a:spcBef>
              <a:spcAft>
                <a:spcPts val="0"/>
              </a:spcAft>
              <a:buNone/>
              <a:defRPr/>
            </a:pPr>
            <a:fld id="{00000000-1234-1234-1234-123412341234}" type="slidenum">
              <a:rPr lang="en"/>
              <a:t/>
            </a:fld>
            <a:endParaRPr/>
          </a:p>
        </p:txBody>
      </p:sp>
      <p:sp>
        <p:nvSpPr>
          <p:cNvPr id="9" name="Google Shape;9;p1"/>
          <p:cNvSpPr txBox="1"/>
          <p:nvPr/>
        </p:nvSpPr>
        <p:spPr bwMode="auto">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Confidential</a:t>
            </a:r>
            <a:endParaRPr sz="800">
              <a:solidFill>
                <a:srgbClr val="999999"/>
              </a:solidFill>
              <a:latin typeface="Open Sans"/>
              <a:ea typeface="Open Sans"/>
              <a:cs typeface="Open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54" name="Google Shape;54;p12"/>
          <p:cNvPicPr/>
          <p:nvPr/>
        </p:nvPicPr>
        <p:blipFill>
          <a:blip r:embed="rId2">
            <a:alphaModFix/>
          </a:blip>
          <a:srcRect l="9957" t="35735" r="10513" b="35787"/>
          <a:stretch/>
        </p:blipFill>
        <p:spPr bwMode="auto">
          <a:xfrm>
            <a:off x="2963449" y="497350"/>
            <a:ext cx="3217100" cy="863899"/>
          </a:xfrm>
          <a:prstGeom prst="rect">
            <a:avLst/>
          </a:prstGeom>
          <a:noFill/>
          <a:ln>
            <a:noFill/>
          </a:ln>
        </p:spPr>
      </p:pic>
      <p:sp>
        <p:nvSpPr>
          <p:cNvPr id="55" name="Google Shape;55;p12"/>
          <p:cNvSpPr txBox="1"/>
          <p:nvPr>
            <p:ph type="title"/>
          </p:nvPr>
        </p:nvSpPr>
        <p:spPr bwMode="auto">
          <a:xfrm>
            <a:off x="2086350" y="2198475"/>
            <a:ext cx="4886700" cy="572700"/>
          </a:xfrm>
          <a:prstGeom prst="rect">
            <a:avLst/>
          </a:prstGeom>
        </p:spPr>
        <p:txBody>
          <a:bodyPr spcFirstLastPara="1" wrap="square" lIns="91425" tIns="91425" rIns="91425" bIns="91425" anchor="ctr" anchorCtr="0">
            <a:noAutofit/>
          </a:bodyPr>
          <a:lstStyle/>
          <a:p>
            <a:pPr marL="0" lvl="0" indent="0" algn="ctr">
              <a:lnSpc>
                <a:spcPct val="200000"/>
              </a:lnSpc>
              <a:spcBef>
                <a:spcPts val="0"/>
              </a:spcBef>
              <a:spcAft>
                <a:spcPts val="0"/>
              </a:spcAft>
              <a:buNone/>
              <a:defRPr/>
            </a:pPr>
            <a:r>
              <a:rPr lang="en" sz="2200"/>
              <a:t>Data Lake Value </a:t>
            </a:r>
            <a:r>
              <a:rPr lang="en" sz="2200"/>
              <a:t>Proposition</a:t>
            </a:r>
            <a:endParaRPr sz="2200" b="0"/>
          </a:p>
        </p:txBody>
      </p:sp>
      <p:sp>
        <p:nvSpPr>
          <p:cNvPr id="56" name="Google Shape;56;p12"/>
          <p:cNvSpPr txBox="1"/>
          <p:nvPr>
            <p:ph type="subTitle" idx="1"/>
          </p:nvPr>
        </p:nvSpPr>
        <p:spPr bwMode="auto">
          <a:xfrm>
            <a:off x="2086350" y="2910325"/>
            <a:ext cx="4886700" cy="473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Pouya Ataei</a:t>
            </a:r>
            <a:endParaRPr/>
          </a:p>
        </p:txBody>
      </p:sp>
      <p:sp>
        <p:nvSpPr>
          <p:cNvPr id="57" name="Google Shape;57;p12"/>
          <p:cNvSpPr txBox="1"/>
          <p:nvPr/>
        </p:nvSpPr>
        <p:spPr bwMode="auto">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Udacity IPS Version 1.0</a:t>
            </a:r>
            <a:endParaRPr sz="800">
              <a:solidFill>
                <a:srgbClr val="999999"/>
              </a:solidFill>
              <a:latin typeface="Open Sans"/>
              <a:ea typeface="Open Sans"/>
              <a:cs typeface="Open Sans"/>
            </a:endParaRPr>
          </a:p>
        </p:txBody>
      </p:sp>
      <p:sp>
        <p:nvSpPr>
          <p:cNvPr id="58" name="Google Shape;58;p12"/>
          <p:cNvSpPr txBox="1"/>
          <p:nvPr/>
        </p:nvSpPr>
        <p:spPr bwMode="auto">
          <a:xfrm>
            <a:off x="2110150" y="2505800"/>
            <a:ext cx="4886700" cy="253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a:latin typeface="Open Sans"/>
                <a:ea typeface="Open Sans"/>
                <a:cs typeface="Open Sans"/>
              </a:rPr>
              <a:t>Medical Data Processing Company</a:t>
            </a:r>
            <a:endParaRPr>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3" name="Google Shape;63;p13"/>
          <p:cNvSpPr txBox="1"/>
          <p:nvPr>
            <p:ph type="title"/>
          </p:nvPr>
        </p:nvSpPr>
        <p:spPr bwMode="auto">
          <a:xfrm>
            <a:off x="1048800" y="1129475"/>
            <a:ext cx="7046399"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sz="3000">
                <a:solidFill>
                  <a:srgbClr val="666666"/>
                </a:solidFill>
              </a:rPr>
              <a:t>Agenda</a:t>
            </a:r>
            <a:endParaRPr sz="3000">
              <a:solidFill>
                <a:srgbClr val="666666"/>
              </a:solidFill>
            </a:endParaRPr>
          </a:p>
        </p:txBody>
      </p:sp>
      <p:sp>
        <p:nvSpPr>
          <p:cNvPr id="64" name="Google Shape;64;p13"/>
          <p:cNvSpPr txBox="1"/>
          <p:nvPr/>
        </p:nvSpPr>
        <p:spPr bwMode="auto">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Udacity IPS Ver. 1 2/2020</a:t>
            </a:r>
            <a:endParaRPr sz="800">
              <a:solidFill>
                <a:srgbClr val="999999"/>
              </a:solidFill>
              <a:latin typeface="Open Sans"/>
              <a:ea typeface="Open Sans"/>
              <a:cs typeface="Open Sans"/>
            </a:endParaRPr>
          </a:p>
        </p:txBody>
      </p:sp>
      <p:sp>
        <p:nvSpPr>
          <p:cNvPr id="65" name="Google Shape;65;p13"/>
          <p:cNvSpPr txBox="1"/>
          <p:nvPr>
            <p:ph type="body" idx="1"/>
          </p:nvPr>
        </p:nvSpPr>
        <p:spPr bwMode="auto">
          <a:xfrm>
            <a:off x="1066775" y="1962650"/>
            <a:ext cx="7046399" cy="1917300"/>
          </a:xfrm>
          <a:prstGeom prst="rect">
            <a:avLst/>
          </a:prstGeom>
        </p:spPr>
        <p:txBody>
          <a:bodyPr spcFirstLastPara="1" wrap="square" lIns="91425" tIns="91425" rIns="91425" bIns="91425" anchor="t" anchorCtr="0">
            <a:noAutofit/>
          </a:bodyPr>
          <a:lstStyle/>
          <a:p>
            <a:pPr marL="457200" lvl="0" indent="-317500" algn="l">
              <a:spcBef>
                <a:spcPts val="0"/>
              </a:spcBef>
              <a:spcAft>
                <a:spcPts val="0"/>
              </a:spcAft>
              <a:buSzPts val="1400"/>
              <a:buChar char="●"/>
              <a:defRPr/>
            </a:pPr>
            <a:r>
              <a:rPr lang="en"/>
              <a:t>What is a Data Lake</a:t>
            </a:r>
            <a:endParaRPr/>
          </a:p>
          <a:p>
            <a:pPr marL="457200" lvl="0" indent="-317500" algn="l">
              <a:spcBef>
                <a:spcPts val="0"/>
              </a:spcBef>
              <a:spcAft>
                <a:spcPts val="0"/>
              </a:spcAft>
              <a:buSzPts val="1400"/>
              <a:buChar char="●"/>
              <a:defRPr/>
            </a:pPr>
            <a:r>
              <a:rPr lang="en"/>
              <a:t>Components</a:t>
            </a:r>
            <a:r>
              <a:rPr lang="en"/>
              <a:t> of a Data Lake</a:t>
            </a:r>
            <a:endParaRPr/>
          </a:p>
          <a:p>
            <a:pPr marL="457200" lvl="0" indent="-317500" algn="l">
              <a:spcBef>
                <a:spcPts val="0"/>
              </a:spcBef>
              <a:spcAft>
                <a:spcPts val="0"/>
              </a:spcAft>
              <a:buSzPts val="1400"/>
              <a:buChar char="●"/>
              <a:defRPr/>
            </a:pPr>
            <a:r>
              <a:rPr lang="en"/>
              <a:t>Data Lake vs Data Warehouse</a:t>
            </a:r>
            <a:endParaRPr/>
          </a:p>
          <a:p>
            <a:pPr marL="457200" lvl="0" indent="-317500" algn="l">
              <a:spcBef>
                <a:spcPts val="0"/>
              </a:spcBef>
              <a:spcAft>
                <a:spcPts val="0"/>
              </a:spcAft>
              <a:buSzPts val="1400"/>
              <a:buChar char="●"/>
              <a:defRPr/>
            </a:pPr>
            <a:r>
              <a:rPr lang="en"/>
              <a:t>Business Value of Data Lake Solution</a:t>
            </a:r>
            <a:endParaRPr/>
          </a:p>
          <a:p>
            <a:pPr marL="457200" lvl="0" indent="-317500" algn="l">
              <a:spcBef>
                <a:spcPts val="0"/>
              </a:spcBef>
              <a:spcAft>
                <a:spcPts val="0"/>
              </a:spcAft>
              <a:buSzPts val="1400"/>
              <a:buChar char="●"/>
              <a:defRPr/>
            </a:pPr>
            <a:r>
              <a:rPr lang="en"/>
              <a:t>Proposed Data Lake Architecture for Medical Data Processing system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0" name="Google Shape;70;p14"/>
          <p:cNvSpPr txBox="1"/>
          <p:nvPr>
            <p:ph type="body" idx="1"/>
          </p:nvPr>
        </p:nvSpPr>
        <p:spPr bwMode="auto">
          <a:xfrm>
            <a:off x="605400" y="1787750"/>
            <a:ext cx="7867200" cy="28755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Data lake is a centralized repository that allows for storing both structured and unstructured data at any scale. Data can be stored in raw format and can be processed later when necessary. Data lake is a flexible, sacalabe and cost-effective solution for big data analytics.</a:t>
            </a:r>
            <a:endParaRPr/>
          </a:p>
        </p:txBody>
      </p:sp>
      <p:sp>
        <p:nvSpPr>
          <p:cNvPr id="71" name="Google Shape;71;p14"/>
          <p:cNvSpPr txBox="1"/>
          <p:nvPr>
            <p:ph type="subTitle" idx="2"/>
          </p:nvPr>
        </p:nvSpPr>
        <p:spPr bwMode="auto">
          <a:xfrm>
            <a:off x="605400" y="1180500"/>
            <a:ext cx="7933200" cy="473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Executive </a:t>
            </a:r>
            <a:r>
              <a:rPr lang="en"/>
              <a:t>summary</a:t>
            </a:r>
            <a:endParaRPr/>
          </a:p>
        </p:txBody>
      </p:sp>
      <p:sp>
        <p:nvSpPr>
          <p:cNvPr id="72" name="Google Shape;72;p14"/>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What is a Data Lake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7" name="Google Shape;77;p15"/>
          <p:cNvSpPr txBox="1"/>
          <p:nvPr>
            <p:ph type="body" idx="1"/>
          </p:nvPr>
        </p:nvSpPr>
        <p:spPr bwMode="auto">
          <a:xfrm>
            <a:off x="605399" y="1328976"/>
            <a:ext cx="7867200" cy="2875500"/>
          </a:xfrm>
          <a:prstGeom prst="rect">
            <a:avLst/>
          </a:prstGeom>
        </p:spPr>
        <p:txBody>
          <a:bodyPr spcFirstLastPara="1" wrap="square" lIns="91425" tIns="91425" rIns="91425" bIns="91425" anchor="t" anchorCtr="0">
            <a:noAutofit/>
          </a:bodyPr>
          <a:lstStyle/>
          <a:p>
            <a:pPr marL="457200" lvl="0" indent="-317500" algn="l">
              <a:spcBef>
                <a:spcPts val="0"/>
              </a:spcBef>
              <a:spcAft>
                <a:spcPts val="0"/>
              </a:spcAft>
              <a:buSzPts val="1400"/>
              <a:buChar char="●"/>
              <a:defRPr/>
            </a:pPr>
            <a:r>
              <a:rPr lang="en"/>
              <a:t>Data storage: data lake stores large volume of raw data from various sources, btoh structured and unstructured</a:t>
            </a:r>
            <a:endParaRPr/>
          </a:p>
          <a:p>
            <a:pPr marL="457200" lvl="0" indent="-317500" algn="l">
              <a:spcBef>
                <a:spcPts val="0"/>
              </a:spcBef>
              <a:spcAft>
                <a:spcPts val="0"/>
              </a:spcAft>
              <a:buSzPts val="1400"/>
              <a:buChar char="●"/>
              <a:defRPr/>
            </a:pPr>
            <a:r>
              <a:rPr lang="en"/>
              <a:t>Data ingestion: data is collected from various sources and loaded into the data lake using batch or real-time ingestion methods </a:t>
            </a:r>
            <a:endParaRPr/>
          </a:p>
          <a:p>
            <a:pPr marL="457200" lvl="0" indent="-317500" algn="l">
              <a:spcBef>
                <a:spcPts val="0"/>
              </a:spcBef>
              <a:spcAft>
                <a:spcPts val="0"/>
              </a:spcAft>
              <a:buSzPts val="1400"/>
              <a:buChar char="●"/>
              <a:defRPr/>
            </a:pPr>
            <a:r>
              <a:rPr lang="en"/>
              <a:t>Data Catalog: a metadata catalog is used to manage the data in the data lake</a:t>
            </a:r>
            <a:endParaRPr/>
          </a:p>
          <a:p>
            <a:pPr marL="457200" lvl="0" indent="-317500" algn="l">
              <a:spcBef>
                <a:spcPts val="0"/>
              </a:spcBef>
              <a:spcAft>
                <a:spcPts val="0"/>
              </a:spcAft>
              <a:buSzPts val="1400"/>
              <a:buChar char="●"/>
              <a:defRPr/>
            </a:pPr>
            <a:r>
              <a:rPr lang="en"/>
              <a:t>Data Access and Analysis: the data in the data lake can be accessed and analyzed by variety of tools</a:t>
            </a:r>
            <a:endParaRPr/>
          </a:p>
        </p:txBody>
      </p:sp>
      <p:sp>
        <p:nvSpPr>
          <p:cNvPr id="79" name="Google Shape;79;p15"/>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Components of Data Lake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4" name="Google Shape;84;p16"/>
          <p:cNvSpPr txBox="1"/>
          <p:nvPr>
            <p:ph type="body" idx="1"/>
          </p:nvPr>
        </p:nvSpPr>
        <p:spPr bwMode="auto">
          <a:xfrm>
            <a:off x="1066775" y="1962650"/>
            <a:ext cx="7046399" cy="19173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While both technologies are used for storing and analyzing large amounts of data, they have key differences.</a:t>
            </a:r>
            <a:endParaRPr/>
          </a:p>
          <a:p>
            <a:pPr marL="0" lvl="0" indent="0" algn="l">
              <a:spcBef>
                <a:spcPts val="0"/>
              </a:spcBef>
              <a:spcAft>
                <a:spcPts val="0"/>
              </a:spcAft>
              <a:buNone/>
              <a:defRPr/>
            </a:pPr>
            <a:endParaRPr/>
          </a:p>
          <a:p>
            <a:pPr marL="0" lvl="0" indent="0" algn="l">
              <a:spcBef>
                <a:spcPts val="0"/>
              </a:spcBef>
              <a:spcAft>
                <a:spcPts val="0"/>
              </a:spcAft>
              <a:buNone/>
              <a:defRPr/>
            </a:pPr>
            <a:endParaRPr/>
          </a:p>
        </p:txBody>
      </p:sp>
      <p:sp>
        <p:nvSpPr>
          <p:cNvPr id="85" name="Google Shape;85;p16"/>
          <p:cNvSpPr txBox="1"/>
          <p:nvPr>
            <p:ph type="title"/>
          </p:nvPr>
        </p:nvSpPr>
        <p:spPr bwMode="auto">
          <a:xfrm>
            <a:off x="1048800" y="1129475"/>
            <a:ext cx="7046399"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Lake vs Data Warehouse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0" name="Google Shape;90;p17"/>
          <p:cNvSpPr txBox="1"/>
          <p:nvPr>
            <p:ph type="body" idx="1"/>
          </p:nvPr>
        </p:nvSpPr>
        <p:spPr bwMode="auto">
          <a:xfrm>
            <a:off x="605400" y="1275250"/>
            <a:ext cx="3442199" cy="3454200"/>
          </a:xfrm>
          <a:prstGeom prst="rect">
            <a:avLst/>
          </a:prstGeom>
        </p:spPr>
        <p:txBody>
          <a:bodyPr spcFirstLastPara="1" wrap="square" lIns="91425" tIns="91425" rIns="91425" bIns="91425" anchor="t" anchorCtr="0">
            <a:noAutofit/>
          </a:bodyPr>
          <a:lstStyle/>
          <a:p>
            <a:pPr marL="457200" lvl="0" indent="-317500" algn="l">
              <a:lnSpc>
                <a:spcPct val="100000"/>
              </a:lnSpc>
              <a:spcBef>
                <a:spcPts val="0"/>
              </a:spcBef>
              <a:spcAft>
                <a:spcPts val="0"/>
              </a:spcAft>
              <a:buSzPts val="1400"/>
              <a:buChar char="●"/>
              <a:defRPr/>
            </a:pPr>
            <a:r>
              <a:rPr lang="en"/>
              <a:t>Relational data store using structured data</a:t>
            </a:r>
            <a:endParaRPr/>
          </a:p>
          <a:p>
            <a:pPr marL="457200" lvl="0" indent="-317500" algn="l">
              <a:lnSpc>
                <a:spcPct val="100000"/>
              </a:lnSpc>
              <a:spcBef>
                <a:spcPts val="0"/>
              </a:spcBef>
              <a:spcAft>
                <a:spcPts val="0"/>
              </a:spcAft>
              <a:buSzPts val="1400"/>
              <a:buChar char="●"/>
              <a:defRPr/>
            </a:pPr>
            <a:r>
              <a:rPr lang="en"/>
              <a:t>Data warehouse is optimized for batch processing</a:t>
            </a:r>
            <a:endParaRPr/>
          </a:p>
          <a:p>
            <a:pPr marL="457200" lvl="0" indent="-317500" algn="l">
              <a:lnSpc>
                <a:spcPct val="100000"/>
              </a:lnSpc>
              <a:spcBef>
                <a:spcPts val="0"/>
              </a:spcBef>
              <a:spcAft>
                <a:spcPts val="0"/>
              </a:spcAft>
              <a:buSzPts val="1400"/>
              <a:buChar char="●"/>
              <a:defRPr/>
            </a:pPr>
            <a:r>
              <a:rPr lang="en"/>
              <a:t>Data governance is more rigorous in data warehouses</a:t>
            </a:r>
            <a:endParaRPr/>
          </a:p>
          <a:p>
            <a:pPr marL="457200" lvl="0" indent="-317500" algn="l">
              <a:lnSpc>
                <a:spcPct val="100000"/>
              </a:lnSpc>
              <a:spcBef>
                <a:spcPts val="0"/>
              </a:spcBef>
              <a:spcAft>
                <a:spcPts val="0"/>
              </a:spcAft>
              <a:buSzPts val="1400"/>
              <a:buChar char="●"/>
              <a:defRPr/>
            </a:pPr>
            <a:r>
              <a:rPr lang="en"/>
              <a:t>Data is stored usually structured, in tables</a:t>
            </a:r>
            <a:endParaRPr/>
          </a:p>
          <a:p>
            <a:pPr marL="457200" lvl="0" indent="-317500" algn="l">
              <a:lnSpc>
                <a:spcPct val="100000"/>
              </a:lnSpc>
              <a:spcBef>
                <a:spcPts val="0"/>
              </a:spcBef>
              <a:spcAft>
                <a:spcPts val="0"/>
              </a:spcAft>
              <a:buSzPts val="1400"/>
              <a:buChar char="●"/>
              <a:defRPr/>
            </a:pPr>
            <a:r>
              <a:rPr lang="en"/>
              <a:t>...</a:t>
            </a:r>
            <a:endParaRPr/>
          </a:p>
        </p:txBody>
      </p:sp>
      <p:sp>
        <p:nvSpPr>
          <p:cNvPr id="91" name="Google Shape;91;p17"/>
          <p:cNvSpPr txBox="1"/>
          <p:nvPr>
            <p:ph type="body" idx="2"/>
          </p:nvPr>
        </p:nvSpPr>
        <p:spPr bwMode="auto">
          <a:xfrm>
            <a:off x="5030250" y="1199050"/>
            <a:ext cx="3442199" cy="3329699"/>
          </a:xfrm>
          <a:prstGeom prst="rect">
            <a:avLst/>
          </a:prstGeom>
        </p:spPr>
        <p:txBody>
          <a:bodyPr spcFirstLastPara="1" wrap="square" lIns="91425" tIns="91425" rIns="91425" bIns="91425" anchor="t" anchorCtr="0">
            <a:noAutofit/>
          </a:bodyPr>
          <a:lstStyle/>
          <a:p>
            <a:pPr marL="457200" lvl="0" indent="-317500" algn="l">
              <a:lnSpc>
                <a:spcPct val="100000"/>
              </a:lnSpc>
              <a:spcBef>
                <a:spcPts val="0"/>
              </a:spcBef>
              <a:spcAft>
                <a:spcPts val="0"/>
              </a:spcAft>
              <a:buSzPts val="1400"/>
              <a:buChar char="●"/>
              <a:defRPr/>
            </a:pPr>
            <a:r>
              <a:rPr lang="en"/>
              <a:t>Stores large amount of structured, semi-structured and unstructured data</a:t>
            </a:r>
            <a:endParaRPr/>
          </a:p>
          <a:p>
            <a:pPr marL="457200" lvl="0" indent="-317500" algn="l">
              <a:lnSpc>
                <a:spcPct val="100000"/>
              </a:lnSpc>
              <a:spcBef>
                <a:spcPts val="0"/>
              </a:spcBef>
              <a:spcAft>
                <a:spcPts val="0"/>
              </a:spcAft>
              <a:buSzPts val="1400"/>
              <a:buChar char="●"/>
              <a:defRPr/>
            </a:pPr>
            <a:r>
              <a:rPr lang="en"/>
              <a:t>Data lake can support both batch and stream processing</a:t>
            </a:r>
            <a:endParaRPr/>
          </a:p>
          <a:p>
            <a:pPr marL="457200" lvl="0" indent="-317500" algn="l">
              <a:lnSpc>
                <a:spcPct val="100000"/>
              </a:lnSpc>
              <a:spcBef>
                <a:spcPts val="0"/>
              </a:spcBef>
              <a:spcAft>
                <a:spcPts val="0"/>
              </a:spcAft>
              <a:buSzPts val="1400"/>
              <a:buChar char="●"/>
              <a:defRPr/>
            </a:pPr>
            <a:r>
              <a:rPr lang="en"/>
              <a:t>Data governance is often relaxed</a:t>
            </a:r>
            <a:endParaRPr/>
          </a:p>
          <a:p>
            <a:pPr marL="457200" lvl="0" indent="-317500" algn="l">
              <a:lnSpc>
                <a:spcPct val="100000"/>
              </a:lnSpc>
              <a:spcBef>
                <a:spcPts val="0"/>
              </a:spcBef>
              <a:spcAft>
                <a:spcPts val="0"/>
              </a:spcAft>
              <a:buSzPts val="1400"/>
              <a:buChar char="●"/>
              <a:defRPr/>
            </a:pPr>
            <a:r>
              <a:rPr lang="en"/>
              <a:t>Data is stored in raw format</a:t>
            </a:r>
            <a:endParaRPr/>
          </a:p>
          <a:p>
            <a:pPr marL="457200" lvl="0" indent="-317500" algn="l">
              <a:lnSpc>
                <a:spcPct val="100000"/>
              </a:lnSpc>
              <a:spcBef>
                <a:spcPts val="0"/>
              </a:spcBef>
              <a:spcAft>
                <a:spcPts val="0"/>
              </a:spcAft>
              <a:buSzPts val="1400"/>
              <a:buChar char="●"/>
              <a:defRPr/>
            </a:pPr>
            <a:r>
              <a:rPr lang="en"/>
              <a:t>...</a:t>
            </a:r>
            <a:endParaRPr/>
          </a:p>
        </p:txBody>
      </p:sp>
      <p:sp>
        <p:nvSpPr>
          <p:cNvPr id="92" name="Google Shape;92;p17"/>
          <p:cNvSpPr txBox="1"/>
          <p:nvPr>
            <p:ph type="title"/>
          </p:nvPr>
        </p:nvSpPr>
        <p:spPr bwMode="auto">
          <a:xfrm>
            <a:off x="529200" y="626350"/>
            <a:ext cx="35184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Warehouse</a:t>
            </a:r>
            <a:endParaRPr b="0"/>
          </a:p>
          <a:p>
            <a:pPr marL="0" lvl="0" indent="0" algn="l">
              <a:spcBef>
                <a:spcPts val="0"/>
              </a:spcBef>
              <a:spcAft>
                <a:spcPts val="0"/>
              </a:spcAft>
              <a:buNone/>
              <a:defRPr/>
            </a:pPr>
            <a:endParaRPr/>
          </a:p>
        </p:txBody>
      </p:sp>
      <p:sp>
        <p:nvSpPr>
          <p:cNvPr id="93" name="Google Shape;93;p17"/>
          <p:cNvSpPr txBox="1"/>
          <p:nvPr/>
        </p:nvSpPr>
        <p:spPr bwMode="auto">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Udacity IPS Ver. 1 2/2020</a:t>
            </a:r>
            <a:endParaRPr sz="800">
              <a:solidFill>
                <a:srgbClr val="999999"/>
              </a:solidFill>
              <a:latin typeface="Open Sans"/>
              <a:ea typeface="Open Sans"/>
              <a:cs typeface="Open Sans"/>
            </a:endParaRPr>
          </a:p>
        </p:txBody>
      </p:sp>
      <p:sp>
        <p:nvSpPr>
          <p:cNvPr id="94" name="Google Shape;94;p17"/>
          <p:cNvSpPr txBox="1"/>
          <p:nvPr>
            <p:ph type="title"/>
          </p:nvPr>
        </p:nvSpPr>
        <p:spPr bwMode="auto">
          <a:xfrm>
            <a:off x="4954050" y="594225"/>
            <a:ext cx="35184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Lake</a:t>
            </a:r>
            <a:endParaRPr b="0"/>
          </a:p>
          <a:p>
            <a:pPr marL="0" lvl="0" indent="0" algn="l">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9" name="Google Shape;99;p18"/>
          <p:cNvSpPr txBox="1"/>
          <p:nvPr>
            <p:ph type="body" idx="1"/>
          </p:nvPr>
        </p:nvSpPr>
        <p:spPr bwMode="auto">
          <a:xfrm>
            <a:off x="605399" y="1329284"/>
            <a:ext cx="7867200" cy="2088900"/>
          </a:xfrm>
          <a:prstGeom prst="rect">
            <a:avLst/>
          </a:prstGeom>
        </p:spPr>
        <p:txBody>
          <a:bodyPr spcFirstLastPara="1" wrap="square" lIns="91425" tIns="91425" rIns="91425" bIns="91425" anchor="t" anchorCtr="0">
            <a:noAutofit/>
          </a:bodyPr>
          <a:lstStyle/>
          <a:p>
            <a:pPr marL="457200" lvl="0" indent="-317500" algn="l">
              <a:spcBef>
                <a:spcPts val="0"/>
              </a:spcBef>
              <a:spcAft>
                <a:spcPts val="0"/>
              </a:spcAft>
              <a:buSzPts val="1400"/>
              <a:buChar char="●"/>
              <a:defRPr/>
            </a:pPr>
            <a:r>
              <a:rPr lang="en"/>
              <a:t>The data lake architecture can solve the scalability issues with the current SQL server. This is due to the fact that data lake is a distributed object storage in nature and can scale easily. The suggested technology, Amazon S3 can easily scale up to to meet company’s demands. This can be petabytes.</a:t>
            </a:r>
            <a:endParaRPr/>
          </a:p>
          <a:p>
            <a:pPr marL="457200" lvl="0" indent="-317500" algn="l">
              <a:spcBef>
                <a:spcPts val="0"/>
              </a:spcBef>
              <a:spcAft>
                <a:spcPts val="0"/>
              </a:spcAft>
              <a:buSzPts val="1400"/>
              <a:buChar char="●"/>
              <a:defRPr/>
            </a:pPr>
            <a:r>
              <a:rPr lang="en"/>
              <a:t>Data anlytics workloads do not need to happen in a separate database anymore, as technologies such as Hive can be used to directly read data from the data lake in a distributed manner. This is in contrast to current architecture that uses vertical scaling.</a:t>
            </a:r>
            <a:endParaRPr/>
          </a:p>
          <a:p>
            <a:pPr marL="457200" lvl="0" indent="-317500" algn="l">
              <a:spcBef>
                <a:spcPts val="0"/>
              </a:spcBef>
              <a:spcAft>
                <a:spcPts val="0"/>
              </a:spcAft>
              <a:buSzPts val="1400"/>
              <a:buChar char="●"/>
              <a:defRPr/>
            </a:pPr>
            <a:r>
              <a:rPr lang="en"/>
              <a:t>This architecture addresses data silo and duplication issues. </a:t>
            </a:r>
            <a:endParaRPr lang="en"/>
          </a:p>
          <a:p>
            <a:pPr marL="457200" lvl="0" indent="-317499" algn="l">
              <a:spcBef>
                <a:spcPts val="0"/>
              </a:spcBef>
              <a:spcAft>
                <a:spcPts val="0"/>
              </a:spcAft>
              <a:buSzPts val="1400"/>
              <a:buChar char="●"/>
              <a:defRPr/>
            </a:pPr>
            <a:r>
              <a:rPr lang="en"/>
              <a:t>Data Lake can be a good enabler of machine learning, artifical inteligence and big data as it offers a scalable storage that is distributed in nature.</a:t>
            </a:r>
            <a:endParaRPr/>
          </a:p>
          <a:p>
            <a:pPr marL="457200" lvl="0" indent="-317500" algn="l">
              <a:spcBef>
                <a:spcPts val="0"/>
              </a:spcBef>
              <a:spcAft>
                <a:spcPts val="0"/>
              </a:spcAft>
              <a:buSzPts val="1400"/>
              <a:buChar char="●"/>
              <a:defRPr/>
            </a:pPr>
            <a:endParaRPr/>
          </a:p>
          <a:p>
            <a:pPr marL="457200" lvl="0" indent="-317500" algn="l">
              <a:spcBef>
                <a:spcPts val="0"/>
              </a:spcBef>
              <a:spcAft>
                <a:spcPts val="0"/>
              </a:spcAft>
              <a:buSzPts val="1400"/>
              <a:buChar char="●"/>
              <a:defRPr/>
            </a:pPr>
            <a:endParaRPr/>
          </a:p>
        </p:txBody>
      </p:sp>
      <p:sp>
        <p:nvSpPr>
          <p:cNvPr id="101" name="Google Shape;101;p18"/>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Business Value of Data Lake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8" name="Google Shape;108;p19"/>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Lake Architecture</a:t>
            </a:r>
            <a:endParaRPr/>
          </a:p>
        </p:txBody>
      </p:sp>
      <p:pic>
        <p:nvPicPr>
          <p:cNvPr id="482488151" name=""/>
          <p:cNvPicPr>
            <a:picLocks noChangeAspect="1"/>
          </p:cNvPicPr>
          <p:nvPr/>
        </p:nvPicPr>
        <p:blipFill>
          <a:blip r:embed="rId2"/>
          <a:stretch/>
        </p:blipFill>
        <p:spPr bwMode="auto">
          <a:xfrm flipH="0" flipV="0">
            <a:off x="919986" y="1726580"/>
            <a:ext cx="6716138" cy="245574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13" name="Google Shape;113;p20"/>
          <p:cNvPicPr/>
          <p:nvPr/>
        </p:nvPicPr>
        <p:blipFill>
          <a:blip r:embed="rId2">
            <a:alphaModFix/>
          </a:blip>
          <a:srcRect l="9957" t="35735" r="10513" b="35787"/>
          <a:stretch/>
        </p:blipFill>
        <p:spPr bwMode="auto">
          <a:xfrm>
            <a:off x="2963449" y="497350"/>
            <a:ext cx="3217100" cy="863899"/>
          </a:xfrm>
          <a:prstGeom prst="rect">
            <a:avLst/>
          </a:prstGeom>
          <a:noFill/>
          <a:ln>
            <a:noFill/>
          </a:ln>
        </p:spPr>
      </p:pic>
      <p:sp>
        <p:nvSpPr>
          <p:cNvPr id="114" name="Google Shape;114;p20"/>
          <p:cNvSpPr txBox="1"/>
          <p:nvPr>
            <p:ph type="title"/>
          </p:nvPr>
        </p:nvSpPr>
        <p:spPr bwMode="auto">
          <a:xfrm>
            <a:off x="2086350" y="2198475"/>
            <a:ext cx="4886700" cy="572700"/>
          </a:xfrm>
          <a:prstGeom prst="rect">
            <a:avLst/>
          </a:prstGeom>
        </p:spPr>
        <p:txBody>
          <a:bodyPr spcFirstLastPara="1" wrap="square" lIns="91425" tIns="91425" rIns="91425" bIns="91425" anchor="ctr" anchorCtr="0">
            <a:noAutofit/>
          </a:bodyPr>
          <a:lstStyle/>
          <a:p>
            <a:pPr marL="0" lvl="0" indent="0" algn="ctr">
              <a:lnSpc>
                <a:spcPct val="200000"/>
              </a:lnSpc>
              <a:spcBef>
                <a:spcPts val="0"/>
              </a:spcBef>
              <a:spcAft>
                <a:spcPts val="0"/>
              </a:spcAft>
              <a:buNone/>
              <a:defRPr/>
            </a:pPr>
            <a:r>
              <a:rPr lang="en" sz="2200"/>
              <a:t>THANK YOU</a:t>
            </a:r>
            <a:endParaRPr sz="2200" b="0"/>
          </a:p>
        </p:txBody>
      </p:sp>
      <p:sp>
        <p:nvSpPr>
          <p:cNvPr id="115" name="Google Shape;115;p20"/>
          <p:cNvSpPr txBox="1"/>
          <p:nvPr/>
        </p:nvSpPr>
        <p:spPr bwMode="auto">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Udacity IPS Version 1.0</a:t>
            </a:r>
            <a:endParaRPr sz="800">
              <a:solidFill>
                <a:srgbClr val="999999"/>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ONLYOFFICE/7.3.0.184</Application>
  <DocSecurity>0</DocSecurity>
  <PresentationFormat>On-screen Show (4:3)</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2</cp:revision>
  <dcterms:modified xsi:type="dcterms:W3CDTF">2023-02-04T06:13:40Z</dcterms:modified>
  <cp:category/>
  <cp:contentStatus/>
  <cp:version/>
</cp:coreProperties>
</file>