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0" d="6"/>
          <a:sy n="0" d="2"/>
        </p:scale>
        <p:origin x="75097488" y="0"/>
      </p:cViewPr>
      <p:guideLst>
        <p:guide pos="2448"/>
        <p:guide pos="3168"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296024" y="8600600"/>
            <a:ext cx="1052250" cy="1052250"/>
          </a:xfrm>
          <a:prstGeom prst="rect">
            <a:avLst/>
          </a:prstGeom>
          <a:noFill/>
          <a:ln>
            <a:noFill/>
          </a:ln>
        </p:spPr>
      </p:pic>
      <p:sp>
        <p:nvSpPr>
          <p:cNvPr id="178" name="Google Shape;178;p51"/>
          <p:cNvSpPr txBox="1"/>
          <p:nvPr>
            <p:ph type="title" idx="4294967295"/>
          </p:nvPr>
        </p:nvSpPr>
        <p:spPr bwMode="auto">
          <a:xfrm>
            <a:off x="264895" y="96629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marL="0" lvl="0" indent="0" algn="l">
              <a:spcBef>
                <a:spcPts val="0"/>
              </a:spcBef>
              <a:spcAft>
                <a:spcPts val="0"/>
              </a:spcAft>
              <a:buNone/>
              <a:defRPr/>
            </a:pPr>
            <a:endParaRPr/>
          </a:p>
        </p:txBody>
      </p:sp>
      <p:pic>
        <p:nvPicPr>
          <p:cNvPr id="179" name="Google Shape;179;p51"/>
          <p:cNvPicPr/>
          <p:nvPr/>
        </p:nvPicPr>
        <p:blipFill>
          <a:blip r:embed="rId3">
            <a:alphaModFix/>
          </a:blip>
          <a:srcRect l="0" t="-1820" r="0" b="1819"/>
          <a:stretch/>
        </p:blipFill>
        <p:spPr bwMode="auto">
          <a:xfrm>
            <a:off x="1617725" y="3728150"/>
            <a:ext cx="4506849" cy="2591575"/>
          </a:xfrm>
          <a:prstGeom prst="rect">
            <a:avLst/>
          </a:prstGeom>
          <a:noFill/>
          <a:ln>
            <a:noFill/>
          </a:ln>
        </p:spPr>
      </p:pic>
      <p:sp>
        <p:nvSpPr>
          <p:cNvPr id="180" name="Google Shape;180;p51"/>
          <p:cNvSpPr txBox="1"/>
          <p:nvPr/>
        </p:nvSpPr>
        <p:spPr bwMode="auto">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i="1">
                <a:solidFill>
                  <a:srgbClr val="EEEEEE"/>
                </a:solidFill>
                <a:latin typeface="Open Sans"/>
                <a:ea typeface="Open Sans"/>
                <a:cs typeface="Open Sans"/>
              </a:rPr>
              <a:t>Prepared by:</a:t>
            </a:r>
            <a:endParaRPr i="1">
              <a:solidFill>
                <a:srgbClr val="EEEEEE"/>
              </a:solidFill>
              <a:latin typeface="Open Sans"/>
              <a:ea typeface="Open Sans"/>
              <a:cs typeface="Open Sans"/>
            </a:endParaRPr>
          </a:p>
          <a:p>
            <a:pPr marL="0" lvl="0" indent="0" algn="l">
              <a:spcBef>
                <a:spcPts val="0"/>
              </a:spcBef>
              <a:spcAft>
                <a:spcPts val="0"/>
              </a:spcAft>
              <a:buNone/>
              <a:defRPr/>
            </a:pPr>
            <a:endParaRPr i="1">
              <a:solidFill>
                <a:srgbClr val="EEEEEE"/>
              </a:solidFill>
              <a:latin typeface="Open Sans"/>
              <a:ea typeface="Open Sans"/>
              <a:cs typeface="Open Sans"/>
            </a:endParaRPr>
          </a:p>
          <a:p>
            <a:pPr marL="0" lvl="0" indent="0" algn="l">
              <a:spcBef>
                <a:spcPts val="0"/>
              </a:spcBef>
              <a:spcAft>
                <a:spcPts val="0"/>
              </a:spcAft>
              <a:buNone/>
              <a:defRPr/>
            </a:pPr>
            <a:r>
              <a:rPr lang="en" i="1">
                <a:solidFill>
                  <a:srgbClr val="EEEEEE"/>
                </a:solidFill>
                <a:latin typeface="Open Sans"/>
                <a:ea typeface="Open Sans"/>
                <a:cs typeface="Open Sans"/>
              </a:rPr>
              <a:t>Submitted on:</a:t>
            </a:r>
            <a:endParaRPr i="1">
              <a:solidFill>
                <a:srgbClr val="EEEEEE"/>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1" name="Google Shape;241;p60"/>
          <p:cNvSpPr txBox="1"/>
          <p:nvPr>
            <p:ph type="body" idx="1"/>
          </p:nvPr>
        </p:nvSpPr>
        <p:spPr bwMode="auto">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a:lnSpc>
                <a:spcPct val="170000"/>
              </a:lnSpc>
              <a:spcBef>
                <a:spcPts val="3800"/>
              </a:spcBef>
              <a:spcAft>
                <a:spcPts val="0"/>
              </a:spcAft>
              <a:buNone/>
              <a:defRPr/>
            </a:pPr>
            <a:r>
              <a:rPr lang="en" sz="1600">
                <a:solidFill>
                  <a:srgbClr val="525C65"/>
                </a:solidFill>
                <a:highlight>
                  <a:srgbClr val="FFFFFF"/>
                </a:highlight>
                <a:latin typeface="Open Sans"/>
                <a:ea typeface="Open Sans"/>
                <a:cs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1100"/>
              </a:spcAft>
              <a:buClr>
                <a:schemeClr val="dk1"/>
              </a:buClr>
              <a:buSzPts val="1100"/>
              <a:buFont typeface="Arial"/>
              <a:buNone/>
              <a:defRPr/>
            </a:pPr>
            <a:r>
              <a:rPr lang="en" sz="1600">
                <a:solidFill>
                  <a:srgbClr val="525C65"/>
                </a:solidFill>
                <a:highlight>
                  <a:srgbClr val="FFFFFF"/>
                </a:highlight>
                <a:latin typeface="Open Sans"/>
                <a:ea typeface="Open Sans"/>
                <a:cs typeface="Open Sans"/>
              </a:rPr>
              <a:t>Please note that you are required to fill out </a:t>
            </a:r>
            <a:r>
              <a:rPr lang="en" sz="1600" b="1">
                <a:solidFill>
                  <a:srgbClr val="525C65"/>
                </a:solidFill>
                <a:highlight>
                  <a:srgbClr val="FFFFFF"/>
                </a:highlight>
                <a:latin typeface="Open Sans"/>
                <a:ea typeface="Open Sans"/>
                <a:cs typeface="Open Sans"/>
              </a:rPr>
              <a:t>all fields</a:t>
            </a:r>
            <a:r>
              <a:rPr lang="en" sz="1600">
                <a:solidFill>
                  <a:srgbClr val="525C65"/>
                </a:solidFill>
                <a:highlight>
                  <a:srgbClr val="FFFFFF"/>
                </a:highlight>
                <a:latin typeface="Open Sans"/>
                <a:ea typeface="Open Sans"/>
                <a:cs typeface="Open Sans"/>
              </a:rPr>
              <a:t> in </a:t>
            </a:r>
            <a:r>
              <a:rPr lang="en" sz="1600" b="1">
                <a:solidFill>
                  <a:srgbClr val="525C65"/>
                </a:solidFill>
                <a:highlight>
                  <a:srgbClr val="FFFFFF"/>
                </a:highlight>
                <a:latin typeface="Open Sans"/>
                <a:ea typeface="Open Sans"/>
                <a:cs typeface="Open Sans"/>
              </a:rPr>
              <a:t>both tabs</a:t>
            </a:r>
            <a:r>
              <a:rPr lang="en" sz="1600">
                <a:solidFill>
                  <a:srgbClr val="525C65"/>
                </a:solidFill>
                <a:highlight>
                  <a:srgbClr val="FFFFFF"/>
                </a:highlight>
                <a:latin typeface="Open Sans"/>
                <a:ea typeface="Open Sans"/>
                <a:cs typeface="Open Sans"/>
              </a:rPr>
              <a:t>.</a:t>
            </a:r>
            <a:endParaRPr sz="16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46" name="Google Shape;246;p61"/>
          <p:cNvSpPr/>
          <p:nvPr/>
        </p:nvSpPr>
        <p:spPr bwMode="auto">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Quality</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Part 1: Profiling and Cleansing</a:t>
            </a:r>
            <a:endParaRPr sz="3000">
              <a:solidFill>
                <a:srgbClr val="FFFFFF"/>
              </a:solidFill>
              <a:latin typeface="Open Sans"/>
              <a:ea typeface="Open Sans"/>
              <a:cs typeface="Open Sans"/>
            </a:endParaRPr>
          </a:p>
        </p:txBody>
      </p:sp>
      <p:sp>
        <p:nvSpPr>
          <p:cNvPr id="247" name="Google Shape;247;p61"/>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2" name="Google Shape;252;p62"/>
          <p:cNvSpPr txBox="1"/>
          <p:nvPr/>
        </p:nvSpPr>
        <p:spPr bwMode="auto">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a:lnSpc>
                <a:spcPct val="170000"/>
              </a:lnSpc>
              <a:spcBef>
                <a:spcPts val="0"/>
              </a:spcBef>
              <a:spcAft>
                <a:spcPts val="0"/>
              </a:spcAft>
              <a:buNone/>
              <a:defRPr/>
            </a:pPr>
            <a:r>
              <a:rPr lang="en" sz="1600">
                <a:solidFill>
                  <a:srgbClr val="525C65"/>
                </a:solidFill>
                <a:highlight>
                  <a:srgbClr val="FFFFFF"/>
                </a:highlight>
                <a:latin typeface="Open Sans"/>
                <a:ea typeface="Open Sans"/>
                <a:cs typeface="Open Sans"/>
              </a:rPr>
              <a:t>Profile the data to identify at least </a:t>
            </a:r>
            <a:r>
              <a:rPr lang="en" sz="1600" b="1">
                <a:solidFill>
                  <a:srgbClr val="525C65"/>
                </a:solidFill>
                <a:highlight>
                  <a:srgbClr val="FFFFFF"/>
                </a:highlight>
                <a:latin typeface="Open Sans"/>
                <a:ea typeface="Open Sans"/>
                <a:cs typeface="Open Sans"/>
              </a:rPr>
              <a:t>3 data quality issues</a:t>
            </a:r>
            <a:r>
              <a:rPr lang="en" sz="1600">
                <a:solidFill>
                  <a:srgbClr val="525C65"/>
                </a:solidFill>
                <a:highlight>
                  <a:srgbClr val="FFFFFF"/>
                </a:highlight>
                <a:latin typeface="Open Sans"/>
                <a:ea typeface="Open Sans"/>
                <a:cs typeface="Open Sans"/>
              </a:rPr>
              <a:t> you see in the data. Also provide </a:t>
            </a:r>
            <a:r>
              <a:rPr lang="en" sz="1600" b="1">
                <a:solidFill>
                  <a:srgbClr val="525C65"/>
                </a:solidFill>
                <a:highlight>
                  <a:srgbClr val="FFFFFF"/>
                </a:highlight>
                <a:latin typeface="Open Sans"/>
                <a:ea typeface="Open Sans"/>
                <a:cs typeface="Open Sans"/>
              </a:rPr>
              <a:t>at least 1 data quality issue that you haven’t yet seen</a:t>
            </a:r>
            <a:r>
              <a:rPr lang="en" sz="1600">
                <a:solidFill>
                  <a:srgbClr val="525C65"/>
                </a:solidFill>
                <a:highlight>
                  <a:srgbClr val="FFFFFF"/>
                </a:highlight>
                <a:latin typeface="Open Sans"/>
                <a:ea typeface="Open Sans"/>
                <a:cs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endParaRPr>
          </a:p>
          <a:p>
            <a:pPr marL="0" lvl="0" indent="0" algn="just">
              <a:lnSpc>
                <a:spcPct val="170000"/>
              </a:lnSpc>
              <a:spcBef>
                <a:spcPts val="11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lnSpc>
                <a:spcPct val="170000"/>
              </a:lnSpc>
              <a:spcBef>
                <a:spcPts val="1100"/>
              </a:spcBef>
              <a:spcAft>
                <a:spcPts val="1100"/>
              </a:spcAft>
              <a:buNone/>
              <a:defRPr/>
            </a:pPr>
            <a:r>
              <a:rPr lang="en" sz="1600">
                <a:solidFill>
                  <a:srgbClr val="525C65"/>
                </a:solidFill>
                <a:highlight>
                  <a:srgbClr val="FFFFFF"/>
                </a:highlight>
                <a:latin typeface="Open Sans"/>
                <a:ea typeface="Open Sans"/>
                <a:cs typeface="Open Sans"/>
              </a:rPr>
              <a:t>Make sure you fill out </a:t>
            </a:r>
            <a:r>
              <a:rPr lang="en" sz="1600" b="1">
                <a:solidFill>
                  <a:srgbClr val="525C65"/>
                </a:solidFill>
                <a:highlight>
                  <a:srgbClr val="FFFFFF"/>
                </a:highlight>
                <a:latin typeface="Open Sans"/>
                <a:ea typeface="Open Sans"/>
                <a:cs typeface="Open Sans"/>
              </a:rPr>
              <a:t>all</a:t>
            </a:r>
            <a:r>
              <a:rPr lang="en" sz="1600">
                <a:solidFill>
                  <a:srgbClr val="525C65"/>
                </a:solidFill>
                <a:highlight>
                  <a:srgbClr val="FFFFFF"/>
                </a:highlight>
                <a:latin typeface="Open Sans"/>
                <a:ea typeface="Open Sans"/>
                <a:cs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57" name="Google Shape;257;p63"/>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Quality</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Part 2: Monitoring</a:t>
            </a:r>
            <a:endParaRPr sz="3000">
              <a:solidFill>
                <a:srgbClr val="FFFFFF"/>
              </a:solidFill>
              <a:latin typeface="Open Sans"/>
              <a:ea typeface="Open Sans"/>
              <a:cs typeface="Open Sans"/>
            </a:endParaRPr>
          </a:p>
        </p:txBody>
      </p:sp>
      <p:sp>
        <p:nvSpPr>
          <p:cNvPr id="258" name="Google Shape;258;p63"/>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3" name="Google Shape;263;p64"/>
          <p:cNvSpPr txBox="1"/>
          <p:nvPr>
            <p:ph type="body" idx="1"/>
          </p:nvPr>
        </p:nvSpPr>
        <p:spPr bwMode="auto">
          <a:xfrm>
            <a:off x="369675" y="695675"/>
            <a:ext cx="6914100" cy="13713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Clr>
                <a:schemeClr val="dk1"/>
              </a:buClr>
              <a:buSzPts val="1100"/>
              <a:buFont typeface="Arial"/>
              <a:buNone/>
              <a:defRPr/>
            </a:pPr>
            <a:r>
              <a:rPr lang="en" sz="1600">
                <a:solidFill>
                  <a:srgbClr val="525C65"/>
                </a:solidFill>
                <a:highlight>
                  <a:srgbClr val="FFFFFF"/>
                </a:highlight>
                <a:latin typeface="Open Sans"/>
                <a:ea typeface="Open Sans"/>
                <a:cs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rPr>
              <a:t>monitoring dashboard</a:t>
            </a:r>
            <a:r>
              <a:rPr lang="en" sz="1600">
                <a:solidFill>
                  <a:srgbClr val="525C65"/>
                </a:solidFill>
                <a:highlight>
                  <a:srgbClr val="FFFFFF"/>
                </a:highlight>
                <a:latin typeface="Open Sans"/>
                <a:ea typeface="Open Sans"/>
                <a:cs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600">
                <a:solidFill>
                  <a:srgbClr val="525C65"/>
                </a:solidFill>
                <a:highlight>
                  <a:srgbClr val="FFFFFF"/>
                </a:highlight>
                <a:latin typeface="Open Sans"/>
                <a:ea typeface="Open Sans"/>
                <a:cs typeface="Open Sans"/>
              </a:rPr>
              <a:t>Please </a:t>
            </a:r>
            <a:r>
              <a:rPr lang="en" sz="1600" b="1">
                <a:solidFill>
                  <a:srgbClr val="525C65"/>
                </a:solidFill>
                <a:highlight>
                  <a:srgbClr val="FFFFFF"/>
                </a:highlight>
                <a:latin typeface="Open Sans"/>
                <a:ea typeface="Open Sans"/>
                <a:cs typeface="Open Sans"/>
              </a:rPr>
              <a:t>make sure to label your metrics clearly</a:t>
            </a:r>
            <a:r>
              <a:rPr lang="en" sz="1600">
                <a:solidFill>
                  <a:srgbClr val="525C65"/>
                </a:solidFill>
                <a:highlight>
                  <a:srgbClr val="FFFFFF"/>
                </a:highlight>
                <a:latin typeface="Open Sans"/>
                <a:ea typeface="Open Sans"/>
                <a:cs typeface="Open Sans"/>
              </a:rPr>
              <a:t> on your mock-up.</a:t>
            </a: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600" b="1">
                <a:solidFill>
                  <a:srgbClr val="525C65"/>
                </a:solidFill>
                <a:highlight>
                  <a:schemeClr val="lt1"/>
                </a:highlight>
                <a:latin typeface="Open Sans"/>
                <a:ea typeface="Open Sans"/>
                <a:cs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endParaRPr>
          </a:p>
          <a:p>
            <a:pPr marL="0" lvl="0" indent="0" algn="l">
              <a:lnSpc>
                <a:spcPct val="170000"/>
              </a:lnSpc>
              <a:spcBef>
                <a:spcPts val="1100"/>
              </a:spcBef>
              <a:spcAft>
                <a:spcPts val="1100"/>
              </a:spcAft>
              <a:buNone/>
              <a:defRPr/>
            </a:pPr>
            <a:endParaRPr sz="1600">
              <a:solidFill>
                <a:srgbClr val="525C65"/>
              </a:solidFill>
              <a:highlight>
                <a:srgbClr val="FFFFFF"/>
              </a:highlight>
              <a:latin typeface="Open Sans"/>
              <a:ea typeface="Open Sans"/>
              <a:cs typeface="Open Sans"/>
            </a:endParaRPr>
          </a:p>
        </p:txBody>
      </p:sp>
      <p:pic>
        <p:nvPicPr>
          <p:cNvPr id="264" name="Google Shape;264;p64"/>
          <p:cNvPicPr/>
          <p:nvPr/>
        </p:nvPicPr>
        <p:blipFill>
          <a:blip r:embed="rId2"/>
          <a:stretch/>
        </p:blipFill>
        <p:spPr bwMode="auto">
          <a:xfrm flipH="0" flipV="0">
            <a:off x="951106" y="4227097"/>
            <a:ext cx="5631460" cy="51117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5</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Master Data Management</a:t>
            </a:r>
            <a:endParaRPr sz="3000">
              <a:solidFill>
                <a:srgbClr val="FFFFFF"/>
              </a:solidFill>
              <a:latin typeface="Open Sans"/>
              <a:ea typeface="Open Sans"/>
              <a:cs typeface="Open Sans"/>
            </a:endParaRPr>
          </a:p>
          <a:p>
            <a:pPr marL="0" lvl="0" indent="0" algn="ctr">
              <a:lnSpc>
                <a:spcPct val="150000"/>
              </a:lnSpc>
              <a:spcBef>
                <a:spcPts val="0"/>
              </a:spcBef>
              <a:spcAft>
                <a:spcPts val="0"/>
              </a:spcAft>
              <a:buClr>
                <a:schemeClr val="lt1"/>
              </a:buClr>
              <a:buFont typeface="Open Sans"/>
              <a:buNone/>
              <a:defRPr/>
            </a:pPr>
            <a:r>
              <a:rPr lang="en" sz="3000">
                <a:solidFill>
                  <a:schemeClr val="lt1"/>
                </a:solidFill>
                <a:latin typeface="Open Sans"/>
                <a:ea typeface="Open Sans"/>
                <a:cs typeface="Open Sans"/>
              </a:rPr>
              <a:t>Part 1: MDM Architecture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body" idx="1"/>
          </p:nvPr>
        </p:nvSpPr>
        <p:spPr bwMode="auto">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a:lnSpc>
                <a:spcPct val="150000"/>
              </a:lnSpc>
              <a:spcBef>
                <a:spcPts val="3800"/>
              </a:spcBef>
              <a:spcAft>
                <a:spcPts val="0"/>
              </a:spcAft>
              <a:buNone/>
              <a:defRPr/>
            </a:pPr>
            <a:r>
              <a:rPr lang="en" sz="1600">
                <a:solidFill>
                  <a:srgbClr val="525C65"/>
                </a:solidFill>
                <a:highlight>
                  <a:srgbClr val="FFFFFF"/>
                </a:highlight>
                <a:latin typeface="Open Sans"/>
                <a:ea typeface="Open Sans"/>
                <a:cs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rPr>
              <a:t>MDM implementation architecture</a:t>
            </a:r>
            <a:r>
              <a:rPr lang="en" sz="1600">
                <a:solidFill>
                  <a:srgbClr val="525C65"/>
                </a:solidFill>
                <a:highlight>
                  <a:srgbClr val="FFFFFF"/>
                </a:highlight>
                <a:latin typeface="Open Sans"/>
                <a:ea typeface="Open Sans"/>
                <a:cs typeface="Open Sans"/>
              </a:rPr>
              <a:t>, and write a </a:t>
            </a:r>
            <a:r>
              <a:rPr lang="en" sz="1600" b="1">
                <a:solidFill>
                  <a:srgbClr val="525C65"/>
                </a:solidFill>
                <a:highlight>
                  <a:srgbClr val="FFFFFF"/>
                </a:highlight>
                <a:latin typeface="Open Sans"/>
                <a:ea typeface="Open Sans"/>
                <a:cs typeface="Open Sans"/>
              </a:rPr>
              <a:t>detailed explanation</a:t>
            </a:r>
            <a:r>
              <a:rPr lang="en" sz="1600">
                <a:solidFill>
                  <a:srgbClr val="525C65"/>
                </a:solidFill>
                <a:highlight>
                  <a:srgbClr val="FFFFFF"/>
                </a:highlight>
                <a:latin typeface="Open Sans"/>
                <a:ea typeface="Open Sans"/>
                <a:cs typeface="Open Sans"/>
              </a:rPr>
              <a:t> of </a:t>
            </a:r>
            <a:r>
              <a:rPr lang="en" sz="1600" b="1">
                <a:solidFill>
                  <a:srgbClr val="525C65"/>
                </a:solidFill>
                <a:highlight>
                  <a:srgbClr val="FFFFFF"/>
                </a:highlight>
                <a:latin typeface="Open Sans"/>
                <a:ea typeface="Open Sans"/>
                <a:cs typeface="Open Sans"/>
              </a:rPr>
              <a:t>why</a:t>
            </a:r>
            <a:r>
              <a:rPr lang="en" sz="1600">
                <a:solidFill>
                  <a:srgbClr val="525C65"/>
                </a:solidFill>
                <a:highlight>
                  <a:srgbClr val="FFFFFF"/>
                </a:highlight>
                <a:latin typeface="Open Sans"/>
                <a:ea typeface="Open Sans"/>
                <a:cs typeface="Open Sans"/>
              </a:rPr>
              <a:t> you chose this specific approach.</a:t>
            </a:r>
            <a:endParaRPr sz="1600">
              <a:solidFill>
                <a:srgbClr val="525C65"/>
              </a:solidFill>
              <a:highlight>
                <a:srgbClr val="FFFFFF"/>
              </a:highlight>
              <a:latin typeface="Open Sans"/>
              <a:ea typeface="Open Sans"/>
              <a:cs typeface="Open Sans"/>
            </a:endParaRPr>
          </a:p>
          <a:p>
            <a:pPr marL="0" marR="241300" lvl="0" indent="0" algn="just">
              <a:lnSpc>
                <a:spcPct val="150000"/>
              </a:lnSpc>
              <a:spcBef>
                <a:spcPts val="3800"/>
              </a:spcBef>
              <a:spcAft>
                <a:spcPts val="0"/>
              </a:spcAft>
              <a:buNone/>
              <a:defRPr/>
            </a:pPr>
            <a:r>
              <a:rPr lang="en" sz="1600" b="1">
                <a:solidFill>
                  <a:srgbClr val="525C65"/>
                </a:solidFill>
                <a:highlight>
                  <a:schemeClr val="lt1"/>
                </a:highlight>
                <a:latin typeface="Open Sans"/>
                <a:ea typeface="Open Sans"/>
                <a:cs typeface="Open Sans"/>
              </a:rPr>
              <a:t>Tip:</a:t>
            </a:r>
            <a:r>
              <a:rPr lang="en" sz="1600">
                <a:solidFill>
                  <a:srgbClr val="525C65"/>
                </a:solidFill>
                <a:highlight>
                  <a:schemeClr val="lt1"/>
                </a:highlight>
                <a:latin typeface="Open Sans"/>
                <a:ea typeface="Open Sans"/>
                <a:cs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endParaRPr>
          </a:p>
          <a:p>
            <a:pPr marL="0" lvl="0" indent="0" algn="just">
              <a:spcBef>
                <a:spcPts val="1100"/>
              </a:spcBef>
              <a:spcAft>
                <a:spcPts val="0"/>
              </a:spcAft>
              <a:buNone/>
              <a:defRPr/>
            </a:pPr>
            <a:r>
              <a:rPr lang="en" sz="1600" b="1">
                <a:solidFill>
                  <a:srgbClr val="525C65"/>
                </a:solidFill>
                <a:highlight>
                  <a:schemeClr val="lt1"/>
                </a:highlight>
                <a:latin typeface="Open Sans"/>
                <a:ea typeface="Open Sans"/>
                <a:cs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endParaRPr>
          </a:p>
          <a:p>
            <a:pPr marL="0" lvl="0" indent="0" algn="just">
              <a:spcBef>
                <a:spcPts val="1600"/>
              </a:spcBef>
              <a:spcAft>
                <a:spcPts val="0"/>
              </a:spcAft>
              <a:buNone/>
              <a:defRPr/>
            </a:pPr>
            <a:r>
              <a:rPr lang="en" sz="1600" b="1">
                <a:solidFill>
                  <a:srgbClr val="525C65"/>
                </a:solidFill>
                <a:highlight>
                  <a:schemeClr val="lt1"/>
                </a:highlight>
                <a:latin typeface="Open Sans"/>
                <a:ea typeface="Open Sans"/>
                <a:cs typeface="Open Sans"/>
              </a:rPr>
              <a:t>Next, please write at least a paragraph explaining  your choice.</a:t>
            </a:r>
            <a:endParaRPr sz="1600">
              <a:solidFill>
                <a:srgbClr val="525C65"/>
              </a:solidFill>
              <a:highlight>
                <a:schemeClr val="lt1"/>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0" marR="241300" lvl="0" indent="0" algn="just">
              <a:lnSpc>
                <a:spcPct val="170000"/>
              </a:lnSpc>
              <a:spcBef>
                <a:spcPts val="3800"/>
              </a:spcBef>
              <a:spcAft>
                <a:spcPts val="0"/>
              </a:spcAft>
              <a:buClr>
                <a:schemeClr val="dk1"/>
              </a:buClr>
              <a:buSzPts val="1100"/>
              <a:buFont typeface="Arial"/>
              <a:buNone/>
              <a:defRPr/>
            </a:pPr>
            <a:endParaRPr sz="14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Clr>
                <a:schemeClr val="dk1"/>
              </a:buClr>
              <a:buSzPts val="1100"/>
              <a:buFont typeface="Arial"/>
              <a:buNone/>
              <a:defRPr/>
            </a:pPr>
            <a:endParaRPr sz="1600">
              <a:solidFill>
                <a:srgbClr val="525C65"/>
              </a:solidFill>
              <a:highlight>
                <a:srgbClr val="FFFFFF"/>
              </a:highlight>
              <a:latin typeface="Open Sans"/>
              <a:ea typeface="Open Sans"/>
              <a:cs typeface="Open Sans"/>
            </a:endParaRPr>
          </a:p>
          <a:p>
            <a:pPr marL="0" lvl="0" indent="0" algn="just">
              <a:spcBef>
                <a:spcPts val="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1600"/>
              </a:spcAft>
              <a:buNone/>
              <a:defRPr/>
            </a:pPr>
            <a:endParaRPr sz="1600">
              <a:solidFill>
                <a:srgbClr val="525C65"/>
              </a:solidFill>
              <a:highlight>
                <a:srgbClr val="FFFFFF"/>
              </a:highlight>
              <a:latin typeface="Open Sans"/>
              <a:ea typeface="Open Sans"/>
              <a:cs typeface="Open Sans"/>
            </a:endParaRPr>
          </a:p>
        </p:txBody>
      </p:sp>
      <p:pic>
        <p:nvPicPr>
          <p:cNvPr id="276" name="Google Shape;276;p66"/>
          <p:cNvPicPr/>
          <p:nvPr/>
        </p:nvPicPr>
        <p:blipFill>
          <a:blip r:embed="rId2"/>
          <a:stretch/>
        </p:blipFill>
        <p:spPr bwMode="auto">
          <a:xfrm>
            <a:off x="954513" y="4876800"/>
            <a:ext cx="5876925" cy="4171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body" idx="1"/>
          </p:nvPr>
        </p:nvSpPr>
        <p:spPr bwMode="auto">
          <a:xfrm flipH="0" flipV="0">
            <a:off x="465149" y="524224"/>
            <a:ext cx="6842099" cy="4504974"/>
          </a:xfrm>
          <a:prstGeom prst="rect">
            <a:avLst/>
          </a:prstGeom>
        </p:spPr>
        <p:txBody>
          <a:bodyPr spcFirstLastPara="1" wrap="square" lIns="91423" tIns="91423" rIns="91423" bIns="91423" anchor="t" anchorCtr="0">
            <a:noAutofit/>
          </a:bodyPr>
          <a:lstStyle/>
          <a:p>
            <a:pPr marL="0" lvl="0" indent="0" algn="just">
              <a:spcBef>
                <a:spcPts val="0"/>
              </a:spcBef>
              <a:spcAft>
                <a:spcPts val="1600"/>
              </a:spcAft>
              <a:buClr>
                <a:schemeClr val="dk1"/>
              </a:buClr>
              <a:buSzPts val="1100"/>
              <a:buFont typeface="Arial"/>
              <a:buNone/>
              <a:defRPr/>
            </a:pPr>
            <a:r>
              <a:rPr lang="en" sz="2200" b="1">
                <a:solidFill>
                  <a:srgbClr val="525C65"/>
                </a:solidFill>
                <a:highlight>
                  <a:schemeClr val="lt1"/>
                </a:highlight>
                <a:latin typeface="Open Sans"/>
                <a:ea typeface="Open Sans"/>
                <a:cs typeface="Open Sans"/>
              </a:rPr>
              <a:t>Explanation:</a:t>
            </a:r>
            <a:endParaRPr lang="en" sz="2200" b="1">
              <a:solidFill>
                <a:srgbClr val="525C65"/>
              </a:solidFill>
              <a:highlight>
                <a:schemeClr val="lt1"/>
              </a:highlight>
              <a:latin typeface="Open Sans"/>
              <a:ea typeface="Open Sans"/>
              <a:cs typeface="Open Sans"/>
            </a:endParaRPr>
          </a:p>
          <a:p>
            <a:pPr marL="38099" indent="0">
              <a:buClr>
                <a:schemeClr val="dk2"/>
              </a:buClr>
              <a:buSzPts val="3000"/>
              <a:buFont typeface="Open Sans Light"/>
              <a:buNone/>
              <a:defRPr/>
            </a:pPr>
            <a:endParaRPr/>
          </a:p>
          <a:p>
            <a:pPr marL="38099" indent="0">
              <a:buClr>
                <a:schemeClr val="dk2"/>
              </a:buClr>
              <a:buSzPts val="3000"/>
              <a:buFont typeface="Open Sans Light"/>
              <a:buNone/>
              <a:defRPr/>
            </a:pPr>
            <a:r>
              <a:rPr sz="1050" b="0" i="0" u="none">
                <a:solidFill>
                  <a:schemeClr val="tx1"/>
                </a:solidFill>
                <a:latin typeface="Droid Sans Mono"/>
                <a:ea typeface="Droid Sans Mono"/>
                <a:cs typeface="Droid Sans Mono"/>
              </a:rPr>
              <a:t>The ideal MDM architecture for SneakerPark at this stage can be the conslidation. This architecture has a medium level impact on the current state of affairs. Having systems only flowing data into a centralized MDM hub, and then applying standardization rules is an achievable target considering the current scale of the company. This architectures introduces a moderate level of complexity to current state architecture, introduces good level of data governance, and allows for better data accuracy and consistency.</a:t>
            </a:r>
            <a:br>
              <a:rPr sz="1050" b="0" i="0" u="none">
                <a:solidFill>
                  <a:schemeClr val="tx1"/>
                </a:solidFill>
                <a:latin typeface="Droid Sans Mono"/>
                <a:ea typeface="Droid Sans Mono"/>
                <a:cs typeface="Droid Sans Mono"/>
              </a:rPr>
            </a:br>
            <a:endParaRPr>
              <a:solidFill>
                <a:schemeClr val="tx1"/>
              </a:solidFill>
            </a:endParaRPr>
          </a:p>
          <a:p>
            <a:pPr marL="0" lvl="0" indent="0" algn="just">
              <a:spcBef>
                <a:spcPts val="0"/>
              </a:spcBef>
              <a:spcAft>
                <a:spcPts val="1599"/>
              </a:spcAft>
              <a:buClr>
                <a:schemeClr val="dk1"/>
              </a:buClr>
              <a:buSzPts val="1100"/>
              <a:buFont typeface="Arial"/>
              <a:buNone/>
              <a:defRPr/>
            </a:pPr>
            <a:r>
              <a:rPr sz="1050" b="0" i="0" u="none">
                <a:solidFill>
                  <a:schemeClr val="tx1"/>
                </a:solidFill>
                <a:latin typeface="Droid Sans Mono"/>
                <a:ea typeface="Droid Sans Mono"/>
                <a:cs typeface="Droid Sans Mono"/>
              </a:rPr>
              <a:t>While registry MDM architecture could be a good start too, it would not be as effective. This is due to the fact that registry MDM introduces the risk of metadata being in a false positive state. On the other extreme, a centralized MDM architecture is too big of an investment for a business like Sneaker Park, and takes substantial measures to materlize.</a:t>
            </a:r>
            <a:endParaRPr sz="22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86" name="Google Shape;286;p68"/>
          <p:cNvSpPr/>
          <p:nvPr/>
        </p:nvSpPr>
        <p:spPr bwMode="auto">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6</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Master Data Management</a:t>
            </a:r>
            <a:endParaRPr sz="3000">
              <a:solidFill>
                <a:srgbClr val="FFFFFF"/>
              </a:solidFill>
              <a:latin typeface="Open Sans"/>
              <a:ea typeface="Open Sans"/>
              <a:cs typeface="Open Sans"/>
            </a:endParaRPr>
          </a:p>
          <a:p>
            <a:pPr marL="0" lvl="0" indent="0" algn="ctr">
              <a:lnSpc>
                <a:spcPct val="150000"/>
              </a:lnSpc>
              <a:spcBef>
                <a:spcPts val="0"/>
              </a:spcBef>
              <a:spcAft>
                <a:spcPts val="0"/>
              </a:spcAft>
              <a:buClr>
                <a:schemeClr val="lt1"/>
              </a:buClr>
              <a:buFont typeface="Open Sans"/>
              <a:buNone/>
              <a:defRPr/>
            </a:pPr>
            <a:r>
              <a:rPr lang="en" sz="3000">
                <a:solidFill>
                  <a:schemeClr val="lt1"/>
                </a:solidFill>
                <a:latin typeface="Open Sans"/>
                <a:ea typeface="Open Sans"/>
                <a:cs typeface="Open Sans"/>
              </a:rPr>
              <a:t>Part 2: Master Record</a:t>
            </a:r>
            <a:endParaRPr sz="3000">
              <a:solidFill>
                <a:srgbClr val="FFFFFF"/>
              </a:solidFill>
              <a:latin typeface="Open Sans"/>
              <a:ea typeface="Open Sans"/>
              <a:cs typeface="Open Sans"/>
            </a:endParaRPr>
          </a:p>
        </p:txBody>
      </p:sp>
      <p:sp>
        <p:nvSpPr>
          <p:cNvPr id="287" name="Google Shape;287;p68"/>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2" name="Google Shape;292;p69"/>
          <p:cNvSpPr txBox="1"/>
          <p:nvPr>
            <p:ph type="body" idx="1"/>
          </p:nvPr>
        </p:nvSpPr>
        <p:spPr bwMode="auto">
          <a:xfrm flipH="0" flipV="0">
            <a:off x="432450" y="717974"/>
            <a:ext cx="6907500" cy="5713584"/>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lang="en" sz="1600">
                <a:solidFill>
                  <a:srgbClr val="525C65"/>
                </a:solidFill>
                <a:highlight>
                  <a:srgbClr val="FFFFFF"/>
                </a:highlight>
                <a:latin typeface="Open Sans"/>
                <a:ea typeface="Open Sans"/>
                <a:cs typeface="Open Sans"/>
              </a:rPr>
              <a:t>In this step, you will define a set of </a:t>
            </a:r>
            <a:r>
              <a:rPr lang="en" sz="1600" b="1">
                <a:solidFill>
                  <a:srgbClr val="525C65"/>
                </a:solidFill>
                <a:highlight>
                  <a:srgbClr val="FFFFFF"/>
                </a:highlight>
                <a:latin typeface="Open Sans"/>
                <a:ea typeface="Open Sans"/>
                <a:cs typeface="Open Sans"/>
              </a:rPr>
              <a:t>matching rules</a:t>
            </a:r>
            <a:r>
              <a:rPr lang="en" sz="1600">
                <a:solidFill>
                  <a:srgbClr val="525C65"/>
                </a:solidFill>
                <a:highlight>
                  <a:srgbClr val="FFFFFF"/>
                </a:highlight>
                <a:latin typeface="Open Sans"/>
                <a:ea typeface="Open Sans"/>
                <a:cs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r>
              <a:rPr lang="en" sz="1600" b="1">
                <a:solidFill>
                  <a:srgbClr val="525C65"/>
                </a:solidFill>
                <a:highlight>
                  <a:srgbClr val="FFFFFF"/>
                </a:highlight>
                <a:latin typeface="Open Sans"/>
                <a:ea typeface="Open Sans"/>
                <a:cs typeface="Open Sans"/>
              </a:rPr>
              <a:t>Please come up with 4 rules - 2 for Items and 2 for Customers </a:t>
            </a:r>
            <a:r>
              <a:rPr lang="en" sz="1600">
                <a:solidFill>
                  <a:srgbClr val="525C65"/>
                </a:solidFill>
                <a:highlight>
                  <a:srgbClr val="FFFFFF"/>
                </a:highlight>
                <a:latin typeface="Open Sans"/>
                <a:ea typeface="Open Sans"/>
                <a:cs typeface="Open Sans"/>
              </a:rPr>
              <a:t>and list them below.</a:t>
            </a:r>
            <a:endParaRPr lang="en" sz="1600">
              <a:solidFill>
                <a:srgbClr val="525C65"/>
              </a:solidFill>
              <a:highlight>
                <a:srgbClr val="FFFFFF"/>
              </a:highlight>
              <a:latin typeface="Open Sans"/>
              <a:ea typeface="Open Sans"/>
              <a:cs typeface="Open Sans"/>
            </a:endParaRPr>
          </a:p>
          <a:p>
            <a:pPr marL="0" lvl="0" indent="0" algn="just">
              <a:spcBef>
                <a:spcPts val="1599"/>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599"/>
              </a:spcBef>
              <a:spcAft>
                <a:spcPts val="0"/>
              </a:spcAft>
              <a:buNone/>
              <a:defRPr/>
            </a:pPr>
            <a:r>
              <a:rPr lang="en" sz="1600">
                <a:solidFill>
                  <a:srgbClr val="525C65"/>
                </a:solidFill>
                <a:latin typeface="Open Sans"/>
                <a:ea typeface="Open Sans"/>
                <a:cs typeface="Open Sans"/>
              </a:rPr>
              <a:t>Items rules:</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Primary match: match on item ID</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Secondary match: match on item ID, and seller ID</a:t>
            </a:r>
            <a:endParaRPr lang="en" sz="1600">
              <a:solidFill>
                <a:srgbClr val="525C65"/>
              </a:solidFill>
              <a:latin typeface="Open Sans"/>
              <a:ea typeface="Open Sans"/>
              <a:cs typeface="Open Sans"/>
            </a:endParaRPr>
          </a:p>
          <a:p>
            <a:pPr marL="38099" lvl="0" indent="0" algn="just">
              <a:spcBef>
                <a:spcPts val="1599"/>
              </a:spcBef>
              <a:spcAft>
                <a:spcPts val="0"/>
              </a:spcAft>
              <a:buClr>
                <a:schemeClr val="dk2"/>
              </a:buClr>
              <a:buSzPts val="3000"/>
              <a:buFont typeface="Arial"/>
              <a:buNone/>
              <a:defRPr/>
            </a:pPr>
            <a:r>
              <a:rPr lang="en" sz="1600">
                <a:solidFill>
                  <a:srgbClr val="525C65"/>
                </a:solidFill>
                <a:latin typeface="Open Sans"/>
                <a:ea typeface="Open Sans"/>
                <a:cs typeface="Open Sans"/>
              </a:rPr>
              <a:t>Customers rules: </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Primary match: match on user id </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Seconday match: match on firstname, lastname, and phone number</a:t>
            </a:r>
            <a:endParaRPr lang="en"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0" marR="241300" lvl="0" indent="0" algn="just">
              <a:lnSpc>
                <a:spcPct val="170000"/>
              </a:lnSpc>
              <a:spcBef>
                <a:spcPts val="3800"/>
              </a:spcBef>
              <a:spcAft>
                <a:spcPts val="0"/>
              </a:spcAft>
              <a:buClr>
                <a:schemeClr val="dk1"/>
              </a:buClr>
              <a:buSzPts val="1100"/>
              <a:buFont typeface="Arial"/>
              <a:buNone/>
              <a:defRPr/>
            </a:pPr>
            <a:endParaRPr sz="14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Clr>
                <a:schemeClr val="dk1"/>
              </a:buClr>
              <a:buSzPts val="1100"/>
              <a:buFont typeface="Arial"/>
              <a:buNone/>
              <a:defRPr/>
            </a:pPr>
            <a:endParaRPr sz="1600">
              <a:solidFill>
                <a:srgbClr val="525C65"/>
              </a:solidFill>
              <a:highlight>
                <a:srgbClr val="FFFFFF"/>
              </a:highlight>
              <a:latin typeface="Open Sans"/>
              <a:ea typeface="Open Sans"/>
              <a:cs typeface="Open Sans"/>
            </a:endParaRPr>
          </a:p>
          <a:p>
            <a:pPr marL="0" lvl="0" indent="0" algn="just">
              <a:spcBef>
                <a:spcPts val="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1600"/>
              </a:spcAft>
              <a:buNone/>
              <a:defRPr/>
            </a:pPr>
            <a:endParaRPr sz="16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 name="Google Shape;185;p5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How to use this Template</a:t>
            </a:r>
            <a:endParaRPr/>
          </a:p>
        </p:txBody>
      </p:sp>
      <p:sp>
        <p:nvSpPr>
          <p:cNvPr id="186" name="Google Shape;186;p52"/>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457200" lvl="0" indent="-368300" algn="l">
              <a:spcBef>
                <a:spcPts val="0"/>
              </a:spcBef>
              <a:spcAft>
                <a:spcPts val="0"/>
              </a:spcAft>
              <a:buSzPts val="2200"/>
              <a:buChar char="●"/>
              <a:defRPr/>
            </a:pPr>
            <a:r>
              <a:rPr lang="en"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a:spcBef>
                <a:spcPts val="0"/>
              </a:spcBef>
              <a:spcAft>
                <a:spcPts val="0"/>
              </a:spcAft>
              <a:buSzPts val="2200"/>
              <a:buChar char="●"/>
              <a:defRPr/>
            </a:pPr>
            <a:r>
              <a:rPr lang="en" sz="2200"/>
              <a:t>When presenting your project, please only think of this as a guide. We encouraged you to use creative freedom when making changes as long as the required information is present. </a:t>
            </a:r>
            <a:endParaRPr sz="2200"/>
          </a:p>
          <a:p>
            <a:pPr marL="457200" lvl="0" indent="-368300" algn="l">
              <a:spcBef>
                <a:spcPts val="0"/>
              </a:spcBef>
              <a:spcAft>
                <a:spcPts val="0"/>
              </a:spcAft>
              <a:buSzPts val="2200"/>
              <a:buChar char="●"/>
              <a:defRPr/>
            </a:pPr>
            <a:r>
              <a:rPr lang="en" sz="2200" b="1">
                <a:latin typeface="Open Sans"/>
                <a:ea typeface="Open Sans"/>
                <a:cs typeface="Open Sans"/>
              </a:rPr>
              <a:t>Remember to delete this and all</a:t>
            </a:r>
            <a:r>
              <a:rPr lang="en" sz="2200"/>
              <a:t> of the other example slides before you submit your project.</a:t>
            </a:r>
            <a:endParaRPr sz="2200"/>
          </a:p>
          <a:p>
            <a:pPr marL="457200" lvl="0" indent="-368300" algn="l">
              <a:spcBef>
                <a:spcPts val="0"/>
              </a:spcBef>
              <a:spcAft>
                <a:spcPts val="0"/>
              </a:spcAft>
              <a:buSzPts val="2200"/>
              <a:buChar char="●"/>
              <a:defRPr/>
            </a:pPr>
            <a:r>
              <a:rPr lang="en" sz="2200" b="1">
                <a:latin typeface="Open Sans"/>
                <a:ea typeface="Open Sans"/>
                <a:cs typeface="Open Sans"/>
              </a:rPr>
              <a:t>Remember to add your name and the date</a:t>
            </a:r>
            <a:r>
              <a:rPr lang="en" sz="2200"/>
              <a:t> to the cover slide</a:t>
            </a:r>
            <a:endParaRPr sz="2200"/>
          </a:p>
          <a:p>
            <a:pPr marL="457200" lvl="0" indent="0" algn="l">
              <a:spcBef>
                <a:spcPts val="1600"/>
              </a:spcBef>
              <a:spcAft>
                <a:spcPts val="1600"/>
              </a:spcAft>
              <a:buNone/>
              <a:defRPr/>
            </a:pPr>
            <a:endParaRPr sz="2200"/>
          </a:p>
        </p:txBody>
      </p:sp>
      <p:sp>
        <p:nvSpPr>
          <p:cNvPr id="187" name="Google Shape;187;p52"/>
          <p:cNvSpPr txBox="1"/>
          <p:nvPr/>
        </p:nvSpPr>
        <p:spPr bwMode="auto">
          <a:xfrm>
            <a:off x="1028425" y="7749174"/>
            <a:ext cx="5652900" cy="1119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4500">
                <a:solidFill>
                  <a:srgbClr val="FFFFFF"/>
                </a:solidFill>
                <a:latin typeface="Open Sans"/>
                <a:ea typeface="Open Sans"/>
                <a:cs typeface="Open Sans"/>
              </a:rPr>
              <a:t>Remove this slide</a:t>
            </a:r>
            <a:endParaRPr sz="4500">
              <a:solidFill>
                <a:srgbClr val="FFFFFF"/>
              </a:solidFill>
              <a:latin typeface="Open Sans"/>
              <a:ea typeface="Open Sans"/>
              <a:cs typeface="Open Sans"/>
            </a:endParaRPr>
          </a:p>
        </p:txBody>
      </p:sp>
      <p:pic>
        <p:nvPicPr>
          <p:cNvPr id="188" name="Google Shape;188;p52"/>
          <p:cNvPicPr/>
          <p:nvPr/>
        </p:nvPicPr>
        <p:blipFill>
          <a:blip r:embed="rId2">
            <a:alphaModFix/>
          </a:blip>
          <a:srcRect l="18073" t="20988" r="14486" b="11823"/>
          <a:stretch/>
        </p:blipFill>
        <p:spPr bwMode="auto">
          <a:xfrm>
            <a:off x="374375" y="7823200"/>
            <a:ext cx="7023750" cy="1749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97" name="Google Shape;297;p7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98" name="Google Shape;298;p70"/>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7</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Governance:</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Roles and Responsibilities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3" name="Google Shape;303;p71"/>
          <p:cNvSpPr txBox="1"/>
          <p:nvPr/>
        </p:nvSpPr>
        <p:spPr bwMode="auto">
          <a:xfrm flipH="0" flipV="0">
            <a:off x="465149" y="447673"/>
            <a:ext cx="6842099" cy="5092554"/>
          </a:xfrm>
          <a:prstGeom prst="rect">
            <a:avLst/>
          </a:prstGeom>
          <a:noFill/>
          <a:ln>
            <a:noFill/>
          </a:ln>
        </p:spPr>
        <p:txBody>
          <a:bodyPr spcFirstLastPara="1" wrap="square" lIns="91423" tIns="91423" rIns="91423" bIns="91423" anchor="t" anchorCtr="0">
            <a:noAutofit/>
          </a:bodyPr>
          <a:lstStyle/>
          <a:p>
            <a:pPr>
              <a:defRPr/>
            </a:pPr>
            <a:endParaRPr/>
          </a:p>
          <a:p>
            <a:pPr>
              <a:defRPr/>
            </a:pPr>
            <a:r>
              <a:rPr sz="1050" b="1" i="0" u="none">
                <a:solidFill>
                  <a:srgbClr val="000709"/>
                </a:solidFill>
                <a:latin typeface="Open Sans"/>
                <a:ea typeface="Open Sans"/>
                <a:cs typeface="Open Sans"/>
              </a:rPr>
              <a:t>Role 1 - Data Steward:</a:t>
            </a:r>
            <a:endParaRPr/>
          </a:p>
          <a:p>
            <a:pPr>
              <a:defRPr/>
            </a:pPr>
            <a:r>
              <a:rPr lang="en-US" sz="1200" b="0" i="0" u="none" strike="noStrike" cap="none" spc="0">
                <a:solidFill>
                  <a:srgbClr val="2E2E2E"/>
                </a:solidFill>
                <a:latin typeface="Liberation Sans"/>
                <a:ea typeface="Liberation Sans"/>
                <a:cs typeface="Liberation Sans"/>
              </a:rPr>
              <a:t>supporting the user community</a:t>
            </a:r>
            <a:endParaRPr sz="1200"/>
          </a:p>
          <a:p>
            <a:pPr>
              <a:defRPr/>
            </a:pPr>
            <a:r>
              <a:rPr lang="en-US" sz="1200" b="0" i="0" u="none" strike="noStrike" cap="none" spc="0">
                <a:solidFill>
                  <a:srgbClr val="2E2E2E"/>
                </a:solidFill>
                <a:latin typeface="Liberation Sans"/>
                <a:ea typeface="Liberation Sans"/>
                <a:cs typeface="Liberation Sans"/>
              </a:rPr>
              <a:t>collecting, collating, and evaluating issues and problems with data</a:t>
            </a:r>
            <a:br>
              <a:rPr sz="1200" b="0" i="0" u="none">
                <a:solidFill>
                  <a:srgbClr val="000709"/>
                </a:solidFill>
                <a:latin typeface="Open Sans"/>
                <a:ea typeface="Open Sans"/>
                <a:cs typeface="Open Sans"/>
              </a:rPr>
            </a:br>
            <a:r>
              <a:rPr sz="1200" b="0" i="0" u="none">
                <a:solidFill>
                  <a:srgbClr val="000709"/>
                </a:solidFill>
                <a:latin typeface="Open Sans"/>
                <a:ea typeface="Open Sans"/>
                <a:cs typeface="Open Sans"/>
              </a:rPr>
              <a:t>I think Jessica should handle this role as she is a subject matter on many areas and does understand the true definition of data in different domains.</a:t>
            </a:r>
            <a:endParaRPr sz="1200" b="0" i="0" u="none">
              <a:solidFill>
                <a:srgbClr val="000709"/>
              </a:solidFill>
              <a:latin typeface="Open Sans"/>
              <a:ea typeface="Open Sans"/>
              <a:cs typeface="Open Sans"/>
            </a:endParaRPr>
          </a:p>
          <a:p>
            <a:pPr>
              <a:defRPr/>
            </a:pPr>
            <a:endParaRPr/>
          </a:p>
          <a:p>
            <a:pPr>
              <a:defRPr/>
            </a:pPr>
            <a:r>
              <a:rPr sz="1050" b="1" i="0" u="none">
                <a:solidFill>
                  <a:srgbClr val="000709"/>
                </a:solidFill>
                <a:latin typeface="Open Sans"/>
                <a:ea typeface="Open Sans"/>
                <a:cs typeface="Open Sans"/>
              </a:rPr>
              <a:t>Role 2 – Data Engineer:</a:t>
            </a:r>
            <a:endParaRPr/>
          </a:p>
          <a:p>
            <a:pPr>
              <a:defRPr/>
            </a:pPr>
            <a:r>
              <a:rPr lang="en-US" sz="1200" b="0" i="0" u="none" strike="noStrike" cap="none" spc="0">
                <a:solidFill>
                  <a:srgbClr val="2E2E2E"/>
                </a:solidFill>
                <a:latin typeface="Liberation Sans"/>
                <a:ea typeface="Liberation Sans"/>
                <a:cs typeface="Liberation Sans"/>
              </a:rPr>
              <a:t>Design, developed and curation of data pipelines</a:t>
            </a:r>
            <a:endParaRPr sz="1200"/>
          </a:p>
          <a:p>
            <a:pPr>
              <a:defRPr/>
            </a:pPr>
            <a:r>
              <a:rPr lang="en-US" sz="1200" b="0" i="0" u="none" strike="noStrike" cap="none" spc="0">
                <a:solidFill>
                  <a:srgbClr val="2E2E2E"/>
                </a:solidFill>
                <a:latin typeface="Liberation Sans"/>
                <a:ea typeface="Liberation Sans"/>
                <a:cs typeface="Liberation Sans"/>
              </a:rPr>
              <a:t>Ensures that data is available in the right format for various business cases</a:t>
            </a:r>
            <a:br>
              <a:rPr lang="en-US" sz="1200" b="0" i="0" u="none" strike="noStrike" cap="none" spc="0">
                <a:solidFill>
                  <a:srgbClr val="000709"/>
                </a:solidFill>
                <a:latin typeface="Open Sans"/>
                <a:ea typeface="Open Sans"/>
                <a:cs typeface="Open Sans"/>
              </a:rPr>
            </a:br>
            <a:r>
              <a:rPr lang="en-US" sz="1200" b="0" i="0" u="none" strike="noStrike" cap="none" spc="0">
                <a:solidFill>
                  <a:srgbClr val="000709"/>
                </a:solidFill>
                <a:latin typeface="Open Sans"/>
                <a:ea typeface="Open Sans"/>
                <a:cs typeface="Open Sans"/>
              </a:rPr>
              <a:t>I think Jake should handle this position as he is the guy who has a lot of skill in database administration and has been fixing data issues in the past. </a:t>
            </a:r>
            <a:endParaRPr sz="1200"/>
          </a:p>
          <a:p>
            <a:pPr>
              <a:defRPr/>
            </a:pPr>
            <a:endParaRPr/>
          </a:p>
          <a:p>
            <a:pPr>
              <a:defRPr/>
            </a:pPr>
            <a:r>
              <a:rPr sz="1050" b="1" i="0" u="none">
                <a:solidFill>
                  <a:srgbClr val="000709"/>
                </a:solidFill>
                <a:latin typeface="Open Sans"/>
                <a:ea typeface="Open Sans"/>
                <a:cs typeface="Open Sans"/>
              </a:rPr>
              <a:t>Role 3 – Data Architect:</a:t>
            </a:r>
            <a:endParaRPr/>
          </a:p>
          <a:p>
            <a:pPr>
              <a:defRPr/>
            </a:pPr>
            <a:r>
              <a:rPr sz="1050" b="0" i="0" u="none">
                <a:solidFill>
                  <a:srgbClr val="000709"/>
                </a:solidFill>
                <a:latin typeface="Open Sans"/>
                <a:ea typeface="Open Sans"/>
                <a:cs typeface="Open Sans"/>
              </a:rPr>
              <a:t>Ensure that right data is provided with the right amount of quality to the right stakeholders</a:t>
            </a:r>
            <a:endParaRPr/>
          </a:p>
          <a:p>
            <a:pPr>
              <a:defRPr/>
            </a:pPr>
            <a:r>
              <a:rPr sz="1050" b="0" i="0" u="none">
                <a:solidFill>
                  <a:srgbClr val="000709"/>
                </a:solidFill>
                <a:latin typeface="Open Sans"/>
                <a:ea typeface="Open Sans"/>
                <a:cs typeface="Open Sans"/>
              </a:rPr>
              <a:t>Designs, and maintains large-scale data-intensive systems. </a:t>
            </a:r>
            <a:br>
              <a:rPr sz="1050" b="0" i="0" u="none">
                <a:solidFill>
                  <a:srgbClr val="000709"/>
                </a:solidFill>
                <a:latin typeface="Open Sans"/>
                <a:ea typeface="Open Sans"/>
                <a:cs typeface="Open Sans"/>
              </a:rPr>
            </a:br>
            <a:r>
              <a:rPr sz="1050" b="0" i="0" u="none">
                <a:solidFill>
                  <a:srgbClr val="000709"/>
                </a:solidFill>
                <a:latin typeface="Open Sans"/>
                <a:ea typeface="Open Sans"/>
                <a:cs typeface="Open Sans"/>
              </a:rPr>
              <a:t>I think I will be responsible for this as I’ve got a goo understanding of various area of data structure from modeling to meta data management, to master data management and data quality. </a:t>
            </a:r>
            <a:br>
              <a:rPr sz="1050" b="0" i="0" u="none">
                <a:solidFill>
                  <a:srgbClr val="000709"/>
                </a:solidFill>
                <a:latin typeface="Open Sans"/>
                <a:ea typeface="Open Sans"/>
                <a:cs typeface="Open Sans"/>
              </a:rPr>
            </a:br>
            <a:br>
              <a:rPr sz="1050" b="0" i="0" u="none">
                <a:solidFill>
                  <a:srgbClr val="000709"/>
                </a:solidFill>
                <a:latin typeface="Open Sans"/>
                <a:ea typeface="Open Sans"/>
                <a:cs typeface="Open Sans"/>
              </a:rPr>
            </a:br>
            <a:r>
              <a:rPr sz="1050" b="0" i="0" u="none">
                <a:solidFill>
                  <a:srgbClr val="000709"/>
                </a:solidFill>
                <a:latin typeface="Open Sans"/>
                <a:ea typeface="Open Sans"/>
                <a:cs typeface="Open Sans"/>
              </a:rPr>
              <a:t>Discussion: </a:t>
            </a:r>
            <a:br>
              <a:rPr sz="1050" b="0" i="0" u="none">
                <a:solidFill>
                  <a:srgbClr val="000709"/>
                </a:solidFill>
                <a:latin typeface="Open Sans"/>
                <a:ea typeface="Open Sans"/>
                <a:cs typeface="Open Sans"/>
              </a:rPr>
            </a:br>
            <a:br>
              <a:rPr sz="1050" b="0" i="0" u="none">
                <a:solidFill>
                  <a:srgbClr val="000709"/>
                </a:solidFill>
                <a:latin typeface="Open Sans"/>
                <a:ea typeface="Open Sans"/>
                <a:cs typeface="Open Sans"/>
              </a:rPr>
            </a:br>
            <a:r>
              <a:rPr lang="en-US" sz="1050" b="0" i="0" u="none" strike="noStrike" cap="none" spc="0">
                <a:solidFill>
                  <a:srgbClr val="000000"/>
                </a:solidFill>
                <a:latin typeface="Arial"/>
                <a:ea typeface="Arial"/>
                <a:cs typeface="Arial"/>
              </a:rPr>
              <a:t>This new data governance requires several key roles in order to sustain and grow. One of the main roles is the data architect that foresees upcoming challenges and adjust components of the data governance architecture to it. The same stakeholder takes part in new initiatives and suggestions. </a:t>
            </a:r>
            <a:br>
              <a:rPr lang="en-US" sz="1050" b="0" i="0" u="none" strike="noStrike" cap="none" spc="0">
                <a:solidFill>
                  <a:srgbClr val="000000"/>
                </a:solidFill>
                <a:latin typeface="Arial"/>
                <a:ea typeface="Arial"/>
                <a:cs typeface="Arial"/>
              </a:rPr>
            </a:br>
            <a:br>
              <a:rPr lang="en-US" sz="1050" b="0" i="0" u="none" strike="noStrike" cap="none" spc="0">
                <a:solidFill>
                  <a:srgbClr val="000000"/>
                </a:solidFill>
                <a:latin typeface="Arial"/>
                <a:ea typeface="Arial"/>
                <a:cs typeface="Arial"/>
              </a:rPr>
            </a:br>
            <a:r>
              <a:rPr lang="en-US" sz="1050" b="0" i="0" u="none" strike="noStrike" cap="none" spc="0">
                <a:solidFill>
                  <a:srgbClr val="000000"/>
                </a:solidFill>
                <a:latin typeface="Arial"/>
                <a:ea typeface="Arial"/>
                <a:cs typeface="Arial"/>
              </a:rPr>
              <a:t>Another key role is the data engineer that creates meta data management systems, data quality dashboards, and master data management pipelines. While data engineers and data architects are really important in development of the Sneaker park’s data governance initiative, data steward and data owners are as important for operating and maintaining these systems. </a:t>
            </a:r>
            <a:br>
              <a:rPr lang="en-US" sz="1050" b="0" i="0" u="none" strike="noStrike" cap="none" spc="0">
                <a:solidFill>
                  <a:srgbClr val="000000"/>
                </a:solidFill>
                <a:latin typeface="Arial"/>
                <a:ea typeface="Arial"/>
                <a:cs typeface="Arial"/>
              </a:rPr>
            </a:br>
            <a:br>
              <a:rPr lang="en-US" sz="1050" b="0" i="0" u="none" strike="noStrike" cap="none" spc="0">
                <a:solidFill>
                  <a:srgbClr val="000000"/>
                </a:solidFill>
                <a:latin typeface="Arial"/>
                <a:ea typeface="Arial"/>
                <a:cs typeface="Arial"/>
              </a:rPr>
            </a:br>
            <a:r>
              <a:rPr lang="en-US" sz="1050" b="0" i="0" u="none" strike="noStrike" cap="none" spc="0">
                <a:solidFill>
                  <a:srgbClr val="000000"/>
                </a:solidFill>
                <a:latin typeface="Arial"/>
                <a:ea typeface="Arial"/>
                <a:cs typeface="Arial"/>
              </a:rPr>
              <a:t>Data stewards ensure that correct metadata is in place, data are matched in master data sets based on correct rules, and data quality threshold are defined correctly. On the other hand, data owners ensure that business metadata is defined correctly for their domain, the corresponding data has the required qualities and master data is in an acceptable structure. </a:t>
            </a:r>
            <a:endParaRPr sz="1050"/>
          </a:p>
          <a:p>
            <a:pPr>
              <a:defRPr/>
            </a:pPr>
            <a:endParaRPr sz="1050"/>
          </a:p>
          <a:p>
            <a:pPr>
              <a:defRPr/>
            </a:pPr>
            <a:endParaRPr sz="1050"/>
          </a:p>
          <a:p>
            <a:pPr>
              <a:defRPr/>
            </a:pPr>
            <a:endParaRPr sz="1050"/>
          </a:p>
          <a:p>
            <a:pPr>
              <a:defRPr/>
            </a:pPr>
            <a:r>
              <a:rPr lang="en-US" sz="1050" b="0" i="0" u="none" strike="noStrike" cap="none" spc="0">
                <a:solidFill>
                  <a:srgbClr val="2E2E2E"/>
                </a:solidFill>
                <a:latin typeface="Liberation Sans"/>
                <a:ea typeface="Liberation Sans"/>
                <a:cs typeface="Liberation Sans"/>
              </a:rPr>
              <a:t>The data steward's role essentially is to support the user community. This individual is responsible for collecting, collating, and evaluating issues and problems with data. Typically, data stewards are assigned either based on subject areas or within line-of-business responsibilities</a:t>
            </a:r>
            <a:endParaRPr sz="1050"/>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08" name="Google Shape;308;p72"/>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Standout Suggestions</a:t>
            </a:r>
            <a:endParaRPr sz="3000">
              <a:solidFill>
                <a:srgbClr val="FFFFFF"/>
              </a:solidFill>
              <a:latin typeface="Open Sans"/>
              <a:ea typeface="Open Sans"/>
              <a:cs typeface="Open Sans"/>
            </a:endParaRPr>
          </a:p>
        </p:txBody>
      </p:sp>
      <p:sp>
        <p:nvSpPr>
          <p:cNvPr id="309" name="Google Shape;309;p72"/>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4" name="Google Shape;314;p73"/>
          <p:cNvSpPr txBox="1"/>
          <p:nvPr/>
        </p:nvSpPr>
        <p:spPr bwMode="auto">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Document</a:t>
            </a:r>
            <a:r>
              <a:rPr lang="en" sz="1600">
                <a:solidFill>
                  <a:srgbClr val="525C65"/>
                </a:solidFill>
                <a:highlight>
                  <a:srgbClr val="FFFFFF"/>
                </a:highlight>
                <a:latin typeface="Open Sans"/>
                <a:ea typeface="Open Sans"/>
                <a:cs typeface="Open Sans"/>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Do not use spaces or special characters.</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Use only LOWERCASE.</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All identifier fields should end in “_id”.</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Avoid acronyms and abbreviations.</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Write SQL scripts for the matching rules that you’ve created in Step 6. </a:t>
            </a:r>
            <a:endParaRPr sz="1800">
              <a:solidFill>
                <a:srgbClr val="2E3D4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nvSpPr>
        <p:spPr bwMode="auto">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None/>
              <a:defRPr/>
            </a:pPr>
            <a:r>
              <a:rPr lang="en" sz="4000">
                <a:solidFill>
                  <a:srgbClr val="2E3D49"/>
                </a:solidFill>
                <a:latin typeface="Open Sans"/>
                <a:ea typeface="Open Sans"/>
                <a:cs typeface="Open Sans"/>
              </a:rPr>
              <a:t>What we provide:</a:t>
            </a:r>
            <a:endParaRPr sz="4000">
              <a:solidFill>
                <a:srgbClr val="2E3D49"/>
              </a:solidFill>
              <a:latin typeface="Open Sans"/>
              <a:ea typeface="Open Sans"/>
              <a:cs typeface="Open Sans"/>
            </a:endParaRPr>
          </a:p>
        </p:txBody>
      </p:sp>
      <p:sp>
        <p:nvSpPr>
          <p:cNvPr id="194" name="Google Shape;194;p53"/>
          <p:cNvSpPr txBox="1"/>
          <p:nvPr/>
        </p:nvSpPr>
        <p:spPr bwMode="auto">
          <a:xfrm>
            <a:off x="1028425" y="7749174"/>
            <a:ext cx="5652900" cy="1119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4500">
                <a:solidFill>
                  <a:srgbClr val="FFFFFF"/>
                </a:solidFill>
                <a:latin typeface="Open Sans"/>
                <a:ea typeface="Open Sans"/>
                <a:cs typeface="Open Sans"/>
              </a:rPr>
              <a:t>Remove this slide</a:t>
            </a:r>
            <a:endParaRPr sz="4500">
              <a:solidFill>
                <a:srgbClr val="FFFFFF"/>
              </a:solidFill>
              <a:latin typeface="Open Sans"/>
              <a:ea typeface="Open Sans"/>
              <a:cs typeface="Open Sans"/>
            </a:endParaRPr>
          </a:p>
        </p:txBody>
      </p:sp>
      <p:pic>
        <p:nvPicPr>
          <p:cNvPr id="195" name="Google Shape;195;p53"/>
          <p:cNvPicPr/>
          <p:nvPr/>
        </p:nvPicPr>
        <p:blipFill>
          <a:blip r:embed="rId2">
            <a:alphaModFix/>
          </a:blip>
          <a:srcRect l="18073" t="20988" r="14486" b="11823"/>
          <a:stretch/>
        </p:blipFill>
        <p:spPr bwMode="auto">
          <a:xfrm>
            <a:off x="374375" y="7823200"/>
            <a:ext cx="7023750" cy="1749275"/>
          </a:xfrm>
          <a:prstGeom prst="rect">
            <a:avLst/>
          </a:prstGeom>
          <a:noFill/>
          <a:ln>
            <a:noFill/>
          </a:ln>
        </p:spPr>
      </p:pic>
      <p:sp>
        <p:nvSpPr>
          <p:cNvPr id="196" name="Google Shape;196;p53"/>
          <p:cNvSpPr txBox="1"/>
          <p:nvPr>
            <p:ph type="title"/>
          </p:nvPr>
        </p:nvSpPr>
        <p:spPr bwMode="auto">
          <a:xfrm>
            <a:off x="322950" y="5293649"/>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What you are required to submit:</a:t>
            </a:r>
            <a:endParaRPr/>
          </a:p>
        </p:txBody>
      </p:sp>
      <p:sp>
        <p:nvSpPr>
          <p:cNvPr id="197" name="Google Shape;197;p53"/>
          <p:cNvSpPr txBox="1"/>
          <p:nvPr>
            <p:ph type="body" idx="1"/>
          </p:nvPr>
        </p:nvSpPr>
        <p:spPr bwMode="auto">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a:lnSpc>
                <a:spcPct val="114999"/>
              </a:lnSpc>
              <a:spcBef>
                <a:spcPts val="0"/>
              </a:spcBef>
              <a:spcAft>
                <a:spcPts val="0"/>
              </a:spcAft>
              <a:buSzPts val="2000"/>
              <a:buFont typeface="Open Sans"/>
              <a:buChar char="●"/>
              <a:defRPr/>
            </a:pPr>
            <a:r>
              <a:rPr lang="en" sz="2200"/>
              <a:t>Filled out Slides template.</a:t>
            </a:r>
            <a:endParaRPr sz="2200"/>
          </a:p>
          <a:p>
            <a:pPr marL="457200" marR="0" lvl="0" indent="-355600" algn="l">
              <a:lnSpc>
                <a:spcPct val="114999"/>
              </a:lnSpc>
              <a:spcBef>
                <a:spcPts val="0"/>
              </a:spcBef>
              <a:spcAft>
                <a:spcPts val="0"/>
              </a:spcAft>
              <a:buSzPts val="2000"/>
              <a:buFont typeface="Open Sans"/>
              <a:buChar char="●"/>
              <a:defRPr/>
            </a:pPr>
            <a:r>
              <a:rPr lang="en" sz="2200"/>
              <a:t>Filled out Sheets template.</a:t>
            </a:r>
            <a:endParaRPr sz="2200"/>
          </a:p>
        </p:txBody>
      </p:sp>
      <p:sp>
        <p:nvSpPr>
          <p:cNvPr id="198" name="Google Shape;198;p53"/>
          <p:cNvSpPr txBox="1"/>
          <p:nvPr>
            <p:ph type="body" idx="1"/>
          </p:nvPr>
        </p:nvSpPr>
        <p:spPr bwMode="auto">
          <a:xfrm>
            <a:off x="264950" y="1638151"/>
            <a:ext cx="7242600" cy="2091300"/>
          </a:xfrm>
          <a:prstGeom prst="rect">
            <a:avLst/>
          </a:prstGeom>
        </p:spPr>
        <p:txBody>
          <a:bodyPr spcFirstLastPara="1" wrap="square" lIns="91425" tIns="91425" rIns="91425" bIns="91425" anchor="t" anchorCtr="0">
            <a:noAutofit/>
          </a:bodyPr>
          <a:lstStyle/>
          <a:p>
            <a:pPr marL="457200" lvl="0" indent="-355600" algn="l">
              <a:spcBef>
                <a:spcPts val="0"/>
              </a:spcBef>
              <a:spcAft>
                <a:spcPts val="0"/>
              </a:spcAft>
              <a:buSzPts val="2000"/>
              <a:buChar char="●"/>
              <a:defRPr/>
            </a:pPr>
            <a:r>
              <a:rPr lang="en" sz="2200"/>
              <a:t>This Starter Slides Template</a:t>
            </a:r>
            <a:endParaRPr sz="2200"/>
          </a:p>
          <a:p>
            <a:pPr marL="457200" lvl="0" indent="-355600" algn="l">
              <a:spcBef>
                <a:spcPts val="0"/>
              </a:spcBef>
              <a:spcAft>
                <a:spcPts val="0"/>
              </a:spcAft>
              <a:buSzPts val="2000"/>
              <a:buFont typeface="Open Sans"/>
              <a:buChar char="●"/>
              <a:defRPr/>
            </a:pPr>
            <a:r>
              <a:rPr lang="en" sz="2200"/>
              <a:t>Sheets Template with 4 Tabs - Data Dictionary, Data Quality Issues, Standard Naming Convention, and Business Glossary</a:t>
            </a:r>
            <a:endParaRPr sz="2200"/>
          </a:p>
          <a:p>
            <a:pPr marL="457200" lvl="0" indent="-355600" algn="l">
              <a:spcBef>
                <a:spcPts val="0"/>
              </a:spcBef>
              <a:spcAft>
                <a:spcPts val="0"/>
              </a:spcAft>
              <a:buSzPts val="2000"/>
              <a:buFont typeface="Open Sans"/>
              <a:buChar char="●"/>
              <a:defRPr/>
            </a:pPr>
            <a:r>
              <a:rPr lang="en" sz="2200"/>
              <a:t>Workspace with an instance of Postgres and code that will create and populate the database you will be working with.</a:t>
            </a:r>
            <a:endParaRPr sz="2200"/>
          </a:p>
          <a:p>
            <a:pPr marL="457200" lvl="0" indent="-355600" algn="l">
              <a:spcBef>
                <a:spcPts val="0"/>
              </a:spcBef>
              <a:spcAft>
                <a:spcPts val="0"/>
              </a:spcAft>
              <a:buSzPts val="2000"/>
              <a:buFont typeface="Open Sans"/>
              <a:buChar char="●"/>
              <a:defRPr/>
            </a:pPr>
            <a:r>
              <a:rPr lang="en" sz="2200"/>
              <a:t>Grading rubric you can use to ensure you have submitted everything that is required. </a:t>
            </a:r>
            <a:endParaRPr sz="2200"/>
          </a:p>
          <a:p>
            <a:pPr marL="0" marR="0" lvl="0" indent="0" algn="l">
              <a:lnSpc>
                <a:spcPct val="100000"/>
              </a:lnSpc>
              <a:spcBef>
                <a:spcPts val="1600"/>
              </a:spcBef>
              <a:spcAft>
                <a:spcPts val="0"/>
              </a:spcAft>
              <a:buNone/>
              <a:defRPr/>
            </a:pPr>
            <a:endParaRPr sz="4000">
              <a:solidFill>
                <a:srgbClr val="2E3D4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 name="Google Shape;203;p54"/>
          <p:cNvSpPr txBox="1"/>
          <p:nvPr>
            <p:ph type="title"/>
          </p:nvPr>
        </p:nvSpPr>
        <p:spPr bwMode="auto">
          <a:xfrm>
            <a:off x="264895" y="1844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Background</a:t>
            </a:r>
            <a:endParaRPr/>
          </a:p>
        </p:txBody>
      </p:sp>
      <p:sp>
        <p:nvSpPr>
          <p:cNvPr id="204" name="Google Shape;204;p54"/>
          <p:cNvSpPr txBox="1"/>
          <p:nvPr>
            <p:ph type="body" idx="1"/>
          </p:nvPr>
        </p:nvSpPr>
        <p:spPr bwMode="auto">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a:lnSpc>
                <a:spcPct val="150000"/>
              </a:lnSpc>
              <a:spcBef>
                <a:spcPts val="0"/>
              </a:spcBef>
              <a:spcAft>
                <a:spcPts val="0"/>
              </a:spcAft>
              <a:buClr>
                <a:srgbClr val="525C65"/>
              </a:buClr>
              <a:buSzPts val="1700"/>
              <a:buFont typeface="Open Sans"/>
              <a:buChar char="●"/>
              <a:defRPr/>
            </a:pPr>
            <a:r>
              <a:rPr lang="en" sz="1700" b="1">
                <a:solidFill>
                  <a:srgbClr val="525C65"/>
                </a:solidFill>
                <a:highlight>
                  <a:srgbClr val="FFFFFF"/>
                </a:highlight>
                <a:latin typeface="Open Sans"/>
                <a:ea typeface="Open Sans"/>
                <a:cs typeface="Open Sans"/>
              </a:rPr>
              <a:t>SneakerPark</a:t>
            </a:r>
            <a:r>
              <a:rPr lang="en" sz="1700">
                <a:solidFill>
                  <a:srgbClr val="525C65"/>
                </a:solidFill>
                <a:highlight>
                  <a:srgbClr val="FFFFFF"/>
                </a:highlight>
                <a:latin typeface="Open Sans"/>
                <a:ea typeface="Open Sans"/>
                <a:cs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Currently, SneakerPark only supports sales within the United States.</a:t>
            </a:r>
            <a:endParaRPr sz="1700">
              <a:solidFill>
                <a:srgbClr val="525C65"/>
              </a:solidFill>
              <a:highlight>
                <a:srgbClr val="FFFFFF"/>
              </a:highlight>
              <a:latin typeface="Open Sans"/>
              <a:ea typeface="Open Sans"/>
              <a:cs typeface="Open Sans"/>
            </a:endParaRPr>
          </a:p>
          <a:p>
            <a:pPr marL="0" marR="241300" lvl="0" indent="0" algn="just">
              <a:lnSpc>
                <a:spcPct val="150000"/>
              </a:lnSpc>
              <a:spcBef>
                <a:spcPts val="1100"/>
              </a:spcBef>
              <a:spcAft>
                <a:spcPts val="400"/>
              </a:spcAft>
              <a:buClr>
                <a:schemeClr val="dk1"/>
              </a:buClr>
              <a:buSzPts val="1100"/>
              <a:buFont typeface="Arial"/>
              <a:buNone/>
              <a:defRPr/>
            </a:pPr>
            <a:endParaRPr sz="1700" b="1">
              <a:solidFill>
                <a:srgbClr val="2E3D49"/>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9" name="Google Shape;209;p55"/>
          <p:cNvSpPr txBox="1"/>
          <p:nvPr>
            <p:ph type="title"/>
          </p:nvPr>
        </p:nvSpPr>
        <p:spPr bwMode="auto">
          <a:xfrm>
            <a:off x="264895" y="403546"/>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Background (cont’d)</a:t>
            </a:r>
            <a:endParaRPr/>
          </a:p>
        </p:txBody>
      </p:sp>
      <p:sp>
        <p:nvSpPr>
          <p:cNvPr id="210" name="Google Shape;210;p55"/>
          <p:cNvSpPr txBox="1"/>
          <p:nvPr/>
        </p:nvSpPr>
        <p:spPr bwMode="auto">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a:lnSpc>
                <a:spcPct val="170000"/>
              </a:lnSpc>
              <a:spcBef>
                <a:spcPts val="0"/>
              </a:spcBef>
              <a:spcAft>
                <a:spcPts val="0"/>
              </a:spcAft>
              <a:buClr>
                <a:srgbClr val="525C65"/>
              </a:buClr>
              <a:buSzPts val="1800"/>
              <a:buFont typeface="Open Sans"/>
              <a:buChar char="●"/>
              <a:defRPr/>
            </a:pPr>
            <a:r>
              <a:rPr lang="en" sz="1800">
                <a:solidFill>
                  <a:srgbClr val="525C65"/>
                </a:solidFill>
                <a:highlight>
                  <a:srgbClr val="FFFFFF"/>
                </a:highlight>
                <a:latin typeface="Open Sans"/>
                <a:ea typeface="Open Sans"/>
                <a:cs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endParaRPr>
          </a:p>
        </p:txBody>
      </p:sp>
      <p:pic>
        <p:nvPicPr>
          <p:cNvPr id="211" name="Google Shape;211;p55"/>
          <p:cNvPicPr/>
          <p:nvPr/>
        </p:nvPicPr>
        <p:blipFill>
          <a:blip r:embed="rId2">
            <a:alphaModFix/>
          </a:blip>
          <a:stretch/>
        </p:blipFill>
        <p:spPr bwMode="auto">
          <a:xfrm>
            <a:off x="152400" y="4140900"/>
            <a:ext cx="7467599" cy="470863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16" name="Google Shape;216;p56"/>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17" name="Google Shape;217;p56"/>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18" name="Google Shape;218;p56"/>
          <p:cNvSpPr/>
          <p:nvPr/>
        </p:nvSpPr>
        <p:spPr bwMode="auto">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Enterprise Data Catalog          Part 1: Enterprise Data Model</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3" name="Google Shape;223;p57"/>
          <p:cNvSpPr txBox="1"/>
          <p:nvPr/>
        </p:nvSpPr>
        <p:spPr bwMode="auto">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a:lnSpc>
                <a:spcPct val="170000"/>
              </a:lnSpc>
              <a:spcBef>
                <a:spcPts val="3800"/>
              </a:spcBef>
              <a:spcAft>
                <a:spcPts val="1100"/>
              </a:spcAft>
              <a:buNone/>
              <a:defRPr/>
            </a:pPr>
            <a:r>
              <a:rPr lang="en" sz="1600">
                <a:solidFill>
                  <a:srgbClr val="525C65"/>
                </a:solidFill>
                <a:highlight>
                  <a:srgbClr val="FFFFFF"/>
                </a:highlight>
                <a:latin typeface="Open Sans"/>
                <a:ea typeface="Open Sans"/>
                <a:cs typeface="Open Sans"/>
              </a:rPr>
              <a:t>Create a </a:t>
            </a:r>
            <a:r>
              <a:rPr lang="en" sz="1600" b="1">
                <a:solidFill>
                  <a:srgbClr val="525C65"/>
                </a:solidFill>
                <a:highlight>
                  <a:srgbClr val="FFFFFF"/>
                </a:highlight>
                <a:latin typeface="Open Sans"/>
                <a:ea typeface="Open Sans"/>
                <a:cs typeface="Open Sans"/>
              </a:rPr>
              <a:t>conceptual</a:t>
            </a:r>
            <a:r>
              <a:rPr lang="en" sz="1600">
                <a:solidFill>
                  <a:srgbClr val="525C65"/>
                </a:solidFill>
                <a:highlight>
                  <a:srgbClr val="FFFFFF"/>
                </a:highlight>
                <a:latin typeface="Open Sans"/>
                <a:ea typeface="Open Sans"/>
                <a:cs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rPr>
              <a:t>important entities and relationships</a:t>
            </a:r>
            <a:r>
              <a:rPr lang="en" sz="1600">
                <a:solidFill>
                  <a:srgbClr val="525C65"/>
                </a:solidFill>
                <a:highlight>
                  <a:srgbClr val="FFFFFF"/>
                </a:highlight>
                <a:latin typeface="Open Sans"/>
                <a:ea typeface="Open Sans"/>
                <a:cs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endParaRPr>
          </a:p>
        </p:txBody>
      </p:sp>
      <p:pic>
        <p:nvPicPr>
          <p:cNvPr id="224" name="Google Shape;224;p57"/>
          <p:cNvPicPr/>
          <p:nvPr/>
        </p:nvPicPr>
        <p:blipFill>
          <a:blip r:embed="rId2">
            <a:alphaModFix/>
          </a:blip>
          <a:stretch/>
        </p:blipFill>
        <p:spPr bwMode="auto">
          <a:xfrm>
            <a:off x="1395550" y="4276725"/>
            <a:ext cx="4781550" cy="150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9" name="Google Shape;229;p58"/>
          <p:cNvSpPr txBox="1"/>
          <p:nvPr/>
        </p:nvSpPr>
        <p:spPr bwMode="auto">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a:lnSpc>
                <a:spcPct val="170000"/>
              </a:lnSpc>
              <a:spcBef>
                <a:spcPts val="0"/>
              </a:spcBef>
              <a:spcAft>
                <a:spcPts val="0"/>
              </a:spcAft>
              <a:buNone/>
              <a:defRPr/>
            </a:pPr>
            <a:r>
              <a:rPr lang="en" sz="1600" b="1">
                <a:solidFill>
                  <a:srgbClr val="525C65"/>
                </a:solidFill>
                <a:highlight>
                  <a:schemeClr val="lt1"/>
                </a:highlight>
                <a:latin typeface="Open Sans"/>
                <a:ea typeface="Open Sans"/>
                <a:cs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endParaRPr>
          </a:p>
          <a:p>
            <a:pPr marL="0" lvl="0" indent="0" algn="just">
              <a:lnSpc>
                <a:spcPct val="170000"/>
              </a:lnSpc>
              <a:spcBef>
                <a:spcPts val="1100"/>
              </a:spcBef>
              <a:spcAft>
                <a:spcPts val="1100"/>
              </a:spcAft>
              <a:buNone/>
              <a:defRPr/>
            </a:pPr>
            <a:endParaRPr b="1">
              <a:solidFill>
                <a:srgbClr val="525C65"/>
              </a:solidFill>
              <a:highlight>
                <a:schemeClr val="lt1"/>
              </a:highlight>
              <a:latin typeface="Open Sans"/>
              <a:ea typeface="Open Sans"/>
              <a:cs typeface="Open Sans"/>
            </a:endParaRPr>
          </a:p>
        </p:txBody>
      </p:sp>
      <p:pic>
        <p:nvPicPr>
          <p:cNvPr id="230" name="Google Shape;230;p58"/>
          <p:cNvPicPr/>
          <p:nvPr/>
        </p:nvPicPr>
        <p:blipFill>
          <a:blip r:embed="rId2"/>
          <a:stretch/>
        </p:blipFill>
        <p:spPr bwMode="auto">
          <a:xfrm>
            <a:off x="286275" y="2602800"/>
            <a:ext cx="6838951" cy="3633600"/>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5" name="Google Shape;235;p59"/>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36" name="Google Shape;236;p59"/>
          <p:cNvSpPr/>
          <p:nvPr/>
        </p:nvSpPr>
        <p:spPr bwMode="auto">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Enterprise Data Catalog          Part 2: Metadata</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ONLYOFFICE/7.3.0.184</Application>
  <DocSecurity>0</DocSecurity>
  <PresentationFormat>On-screen Show (4:3)</PresentationFormat>
  <Paragraphs>0</Paragraphs>
  <Slides>23</Slides>
  <Notes>23</Notes>
  <HiddenSlides>0</HiddenSlides>
  <MMClips>2</MMClips>
  <ScaleCrop>0</ScaleCrop>
  <HeadingPairs>
    <vt:vector size="4" baseType="variant">
      <vt:variant>
        <vt:lpstr>Theme</vt:lpstr>
      </vt:variant>
      <vt:variant>
        <vt:i4>3</vt:i4>
      </vt:variant>
      <vt:variant>
        <vt:lpstr>Slide Titles</vt:lpstr>
      </vt:variant>
      <vt:variant>
        <vt:i4>23</vt:i4>
      </vt:variant>
    </vt:vector>
  </HeadingPairs>
  <TitlesOfParts>
    <vt:vector size="26"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3</cp:revision>
  <dcterms:modified xsi:type="dcterms:W3CDTF">2023-02-22T04:15:52Z</dcterms:modified>
  <cp:category/>
  <cp:contentStatus/>
  <cp:version/>
</cp:coreProperties>
</file>