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1" r:id="rId5"/>
    <p:sldId id="262" r:id="rId6"/>
    <p:sldId id="263" r:id="rId7"/>
    <p:sldId id="260"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69" autoAdjust="0"/>
    <p:restoredTop sz="77916" autoAdjust="0"/>
  </p:normalViewPr>
  <p:slideViewPr>
    <p:cSldViewPr snapToGrid="0">
      <p:cViewPr varScale="1">
        <p:scale>
          <a:sx n="78" d="100"/>
          <a:sy n="78" d="100"/>
        </p:scale>
        <p:origin x="2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BFC4-95AF-48EF-943C-AD6B5B7F4CC6}" type="datetimeFigureOut">
              <a:rPr lang="ko-KR" altLang="en-US" smtClean="0"/>
              <a:t>2022-08-08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06831-03B3-4876-BC76-F65A312B8F1F}" type="slidenum">
              <a:rPr lang="ko-KR" altLang="en-US" smtClean="0"/>
              <a:t>‹#›</a:t>
            </a:fld>
            <a:endParaRPr lang="ko-KR" altLang="en-US"/>
          </a:p>
        </p:txBody>
      </p:sp>
    </p:spTree>
    <p:extLst>
      <p:ext uri="{BB962C8B-B14F-4D97-AF65-F5344CB8AC3E}">
        <p14:creationId xmlns:p14="http://schemas.microsoft.com/office/powerpoint/2010/main" val="172224297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err="1">
                <a:ln>
                  <a:noFill/>
                </a:ln>
                <a:solidFill>
                  <a:srgbClr val="666666"/>
                </a:solidFill>
                <a:effectLst/>
                <a:latin typeface="Trebuchet MS" panose="020B0603020202020204" pitchFamily="34" charset="0"/>
              </a:rPr>
              <a:t>Generator's</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distribution</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p</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g</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over</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data</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x</a:t>
            </a:r>
            <a:r>
              <a:rPr kumimoji="0" lang="ko-KR" altLang="ko-KR" sz="1200" b="0" i="0" u="none" strike="noStrike" cap="none" normalizeH="0" baseline="0" dirty="0" err="1">
                <a:ln>
                  <a:noFill/>
                </a:ln>
                <a:solidFill>
                  <a:srgbClr val="666666"/>
                </a:solidFill>
                <a:effectLst/>
                <a:latin typeface="Trebuchet MS" panose="020B0603020202020204" pitchFamily="34" charset="0"/>
              </a:rPr>
              <a:t>를</a:t>
            </a:r>
            <a:r>
              <a:rPr kumimoji="0" lang="ko-KR" altLang="ko-KR" sz="1200" b="0" i="0" u="none" strike="noStrike" cap="none" normalizeH="0" baseline="0" dirty="0">
                <a:ln>
                  <a:noFill/>
                </a:ln>
                <a:solidFill>
                  <a:srgbClr val="666666"/>
                </a:solidFill>
                <a:effectLst/>
                <a:latin typeface="Trebuchet MS" panose="020B0603020202020204" pitchFamily="34" charset="0"/>
              </a:rPr>
              <a:t> 학습하기 위해 </a:t>
            </a:r>
            <a:r>
              <a:rPr kumimoji="0" lang="ko-KR" altLang="ko-KR" sz="1200" b="0" i="0" u="none" strike="noStrike" cap="none" normalizeH="0" baseline="0" dirty="0" err="1">
                <a:ln>
                  <a:noFill/>
                </a:ln>
                <a:solidFill>
                  <a:srgbClr val="666666"/>
                </a:solidFill>
                <a:effectLst/>
                <a:latin typeface="Trebuchet MS" panose="020B0603020202020204" pitchFamily="34" charset="0"/>
              </a:rPr>
              <a:t>generator의</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input으로</a:t>
            </a:r>
            <a:r>
              <a:rPr kumimoji="0" lang="ko-KR" altLang="ko-KR" sz="1200" b="0" i="0" u="none" strike="noStrike" cap="none" normalizeH="0" baseline="0" dirty="0">
                <a:ln>
                  <a:noFill/>
                </a:ln>
                <a:solidFill>
                  <a:srgbClr val="666666"/>
                </a:solidFill>
                <a:effectLst/>
                <a:latin typeface="Trebuchet MS" panose="020B0603020202020204" pitchFamily="34" charset="0"/>
              </a:rPr>
              <a:t> 들어갈 </a:t>
            </a:r>
            <a:r>
              <a:rPr kumimoji="0" lang="ko-KR" altLang="ko-KR" sz="1200" b="0" i="0" u="none" strike="noStrike" cap="none" normalizeH="0" baseline="0" dirty="0" err="1">
                <a:ln>
                  <a:noFill/>
                </a:ln>
                <a:solidFill>
                  <a:srgbClr val="666666"/>
                </a:solidFill>
                <a:effectLst/>
                <a:latin typeface="Trebuchet MS" panose="020B0603020202020204" pitchFamily="34" charset="0"/>
              </a:rPr>
              <a:t>noise</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variables</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p</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z</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z</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200" b="0" i="0" u="none" strike="noStrike" cap="none" normalizeH="0" baseline="0" dirty="0">
                <a:ln>
                  <a:noFill/>
                </a:ln>
                <a:solidFill>
                  <a:srgbClr val="666666"/>
                </a:solidFill>
                <a:effectLst/>
                <a:latin typeface="Trebuchet MS" panose="020B0603020202020204" pitchFamily="34" charset="0"/>
              </a:rPr>
              <a:t>에 대한 </a:t>
            </a:r>
            <a:r>
              <a:rPr kumimoji="0" lang="ko-KR" altLang="ko-KR" sz="1200" b="0" i="0" u="none" strike="noStrike" cap="none" normalizeH="0" baseline="0" dirty="0" err="1">
                <a:ln>
                  <a:noFill/>
                </a:ln>
                <a:solidFill>
                  <a:srgbClr val="666666"/>
                </a:solidFill>
                <a:effectLst/>
                <a:latin typeface="Trebuchet MS" panose="020B0603020202020204" pitchFamily="34" charset="0"/>
              </a:rPr>
              <a:t>prior를</a:t>
            </a:r>
            <a:r>
              <a:rPr kumimoji="0" lang="ko-KR" altLang="ko-KR" sz="1200" b="0" i="0" u="none" strike="noStrike" cap="none" normalizeH="0" baseline="0" dirty="0">
                <a:ln>
                  <a:noFill/>
                </a:ln>
                <a:solidFill>
                  <a:srgbClr val="666666"/>
                </a:solidFill>
                <a:effectLst/>
                <a:latin typeface="Trebuchet MS" panose="020B0603020202020204" pitchFamily="34" charset="0"/>
              </a:rPr>
              <a:t> 정의하고, </a:t>
            </a:r>
            <a:r>
              <a:rPr kumimoji="0" lang="ko-KR" altLang="ko-KR" sz="1200" b="0" i="0" u="none" strike="noStrike" cap="none" normalizeH="0" baseline="0" dirty="0" err="1">
                <a:ln>
                  <a:noFill/>
                </a:ln>
                <a:solidFill>
                  <a:srgbClr val="666666"/>
                </a:solidFill>
                <a:effectLst/>
                <a:latin typeface="Trebuchet MS" panose="020B0603020202020204" pitchFamily="34" charset="0"/>
              </a:rPr>
              <a:t>data</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space로의</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mapping을</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G</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z</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θ</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g</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200" b="0" i="0" u="none" strike="noStrike" cap="none" normalizeH="0" baseline="0" dirty="0">
                <a:ln>
                  <a:noFill/>
                </a:ln>
                <a:solidFill>
                  <a:srgbClr val="666666"/>
                </a:solidFill>
                <a:effectLst/>
                <a:latin typeface="Trebuchet MS" panose="020B0603020202020204" pitchFamily="34" charset="0"/>
              </a:rPr>
              <a:t>라 표현할 수 있습니다. 여기서 </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G</a:t>
            </a:r>
            <a:r>
              <a:rPr kumimoji="0" lang="ko-KR" altLang="ko-KR" sz="1200" b="0" i="0" u="none" strike="noStrike" cap="none" normalizeH="0" baseline="0" dirty="0" err="1">
                <a:ln>
                  <a:noFill/>
                </a:ln>
                <a:solidFill>
                  <a:srgbClr val="666666"/>
                </a:solidFill>
                <a:effectLst/>
                <a:latin typeface="Trebuchet MS" panose="020B0603020202020204" pitchFamily="34" charset="0"/>
              </a:rPr>
              <a:t>는</a:t>
            </a:r>
            <a:r>
              <a:rPr kumimoji="0" lang="ko-KR" altLang="ko-KR" sz="1200" b="0" i="0" u="none" strike="noStrike" cap="none" normalizeH="0" baseline="0" dirty="0">
                <a:ln>
                  <a:noFill/>
                </a:ln>
                <a:solidFill>
                  <a:srgbClr val="666666"/>
                </a:solidFill>
                <a:effectLst/>
                <a:latin typeface="Trebuchet MS" panose="020B0603020202020204" pitchFamily="34" charset="0"/>
              </a:rPr>
              <a:t> 미분 가능한 함수로써 </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θ</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g</a:t>
            </a:r>
            <a:r>
              <a:rPr kumimoji="0" lang="ko-KR" altLang="ko-KR" sz="1200" b="0" i="0" u="none" strike="noStrike" cap="none" normalizeH="0" baseline="0" dirty="0" err="1">
                <a:ln>
                  <a:noFill/>
                </a:ln>
                <a:solidFill>
                  <a:srgbClr val="666666"/>
                </a:solidFill>
                <a:effectLst/>
                <a:latin typeface="Trebuchet MS" panose="020B0603020202020204" pitchFamily="34" charset="0"/>
              </a:rPr>
              <a:t>를</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parameter로</a:t>
            </a:r>
            <a:r>
              <a:rPr kumimoji="0" lang="ko-KR" altLang="ko-KR" sz="1200" b="0" i="0" u="none" strike="noStrike" cap="none" normalizeH="0" baseline="0" dirty="0">
                <a:ln>
                  <a:noFill/>
                </a:ln>
                <a:solidFill>
                  <a:srgbClr val="666666"/>
                </a:solidFill>
                <a:effectLst/>
                <a:latin typeface="Trebuchet MS" panose="020B0603020202020204" pitchFamily="34" charset="0"/>
              </a:rPr>
              <a:t> 갖는 </a:t>
            </a:r>
            <a:r>
              <a:rPr kumimoji="0" lang="ko-KR" altLang="ko-KR" sz="1200" b="0" i="0" u="none" strike="noStrike" cap="none" normalizeH="0" baseline="0" dirty="0" err="1">
                <a:ln>
                  <a:noFill/>
                </a:ln>
                <a:solidFill>
                  <a:srgbClr val="666666"/>
                </a:solidFill>
                <a:effectLst/>
                <a:latin typeface="Trebuchet MS" panose="020B0603020202020204" pitchFamily="34" charset="0"/>
              </a:rPr>
              <a:t>multilayer</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perceptron입니다</a:t>
            </a:r>
            <a:r>
              <a:rPr kumimoji="0" lang="ko-KR" altLang="ko-KR" sz="1200" b="0" i="0" u="none" strike="noStrike" cap="none" normalizeH="0" baseline="0" dirty="0">
                <a:ln>
                  <a:noFill/>
                </a:ln>
                <a:solidFill>
                  <a:srgbClr val="666666"/>
                </a:solidFill>
                <a:effectLst/>
                <a:latin typeface="Trebuchet MS" panose="020B0603020202020204" pitchFamily="34" charset="0"/>
              </a:rPr>
              <a:t>.</a:t>
            </a:r>
            <a:br>
              <a:rPr kumimoji="0" lang="ko-KR" altLang="ko-KR" sz="1100" b="0" i="0" u="none" strike="noStrike" cap="none" normalizeH="0" baseline="0" dirty="0">
                <a:ln>
                  <a:noFill/>
                </a:ln>
                <a:solidFill>
                  <a:schemeClr val="tx1"/>
                </a:solidFill>
                <a:effectLst/>
              </a:rPr>
            </a:br>
            <a:br>
              <a:rPr kumimoji="0" lang="ko-KR" altLang="ko-KR" sz="3200" b="0" i="0" u="none" strike="noStrike" cap="none" normalizeH="0" baseline="0" dirty="0">
                <a:ln>
                  <a:noFill/>
                </a:ln>
                <a:solidFill>
                  <a:schemeClr val="tx1"/>
                </a:solidFill>
                <a:effectLst/>
                <a:latin typeface="Arial" panose="020B0604020202020204" pitchFamily="34" charset="0"/>
              </a:rPr>
            </a:br>
            <a:r>
              <a:rPr kumimoji="0" lang="ko-KR" altLang="ko-KR" sz="1200" b="0" i="0" u="none" strike="noStrike" cap="none" normalizeH="0" baseline="0" dirty="0">
                <a:ln>
                  <a:noFill/>
                </a:ln>
                <a:solidFill>
                  <a:srgbClr val="666666"/>
                </a:solidFill>
                <a:effectLst/>
                <a:latin typeface="Trebuchet MS" panose="020B0603020202020204" pitchFamily="34" charset="0"/>
              </a:rPr>
              <a:t>한편, </a:t>
            </a:r>
            <a:r>
              <a:rPr kumimoji="0" lang="ko-KR" altLang="ko-KR" sz="1200" b="0" i="0" u="none" strike="noStrike" cap="none" normalizeH="0" baseline="0" dirty="0" err="1">
                <a:ln>
                  <a:noFill/>
                </a:ln>
                <a:solidFill>
                  <a:srgbClr val="666666"/>
                </a:solidFill>
                <a:effectLst/>
                <a:latin typeface="Trebuchet MS" panose="020B0603020202020204" pitchFamily="34" charset="0"/>
              </a:rPr>
              <a:t>Discriminator</a:t>
            </a:r>
            <a:r>
              <a:rPr kumimoji="0" lang="ko-KR" altLang="ko-KR" sz="1200" b="0" i="0" u="none" strike="noStrike" cap="none" normalizeH="0" baseline="0" dirty="0">
                <a:ln>
                  <a:noFill/>
                </a:ln>
                <a:solidFill>
                  <a:srgbClr val="666666"/>
                </a:solidFill>
                <a:effectLst/>
                <a:latin typeface="Trebuchet MS" panose="020B0603020202020204" pitchFamily="34" charset="0"/>
              </a:rPr>
              <a:t> 역시 </a:t>
            </a:r>
            <a:r>
              <a:rPr kumimoji="0" lang="ko-KR" altLang="ko-KR" sz="1200" b="0" i="0" u="none" strike="noStrike" cap="none" normalizeH="0" baseline="0" dirty="0" err="1">
                <a:ln>
                  <a:noFill/>
                </a:ln>
                <a:solidFill>
                  <a:srgbClr val="666666"/>
                </a:solidFill>
                <a:effectLst/>
                <a:latin typeface="Trebuchet MS" panose="020B0603020202020204" pitchFamily="34" charset="0"/>
              </a:rPr>
              <a:t>multilayer</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perceptron으로</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D</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x</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θ</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d</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200" b="0" i="0" u="none" strike="noStrike" cap="none" normalizeH="0" baseline="0" dirty="0">
                <a:ln>
                  <a:noFill/>
                </a:ln>
                <a:solidFill>
                  <a:srgbClr val="666666"/>
                </a:solidFill>
                <a:effectLst/>
                <a:latin typeface="Trebuchet MS" panose="020B0603020202020204" pitchFamily="34" charset="0"/>
              </a:rPr>
              <a:t>로 나타내며 </a:t>
            </a:r>
            <a:r>
              <a:rPr kumimoji="0" lang="ko-KR" altLang="ko-KR" sz="1200" b="0" i="0" u="none" strike="noStrike" cap="none" normalizeH="0" baseline="0" dirty="0" err="1">
                <a:ln>
                  <a:noFill/>
                </a:ln>
                <a:solidFill>
                  <a:srgbClr val="666666"/>
                </a:solidFill>
                <a:effectLst/>
                <a:latin typeface="Trebuchet MS" panose="020B0603020202020204" pitchFamily="34" charset="0"/>
              </a:rPr>
              <a:t>output은</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single</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scalar</a:t>
            </a:r>
            <a:r>
              <a:rPr kumimoji="0" lang="ko-KR" altLang="ko-KR" sz="1200" b="0" i="0" u="none" strike="noStrike" cap="none" normalizeH="0" baseline="0" dirty="0">
                <a:ln>
                  <a:noFill/>
                </a:ln>
                <a:solidFill>
                  <a:srgbClr val="666666"/>
                </a:solidFill>
                <a:effectLst/>
                <a:latin typeface="Trebuchet MS" panose="020B0603020202020204" pitchFamily="34" charset="0"/>
              </a:rPr>
              <a:t> 값이 되겠다(확률이므로). </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D</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x</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200" b="0" i="0" u="none" strike="noStrike" cap="none" normalizeH="0" baseline="0" dirty="0">
                <a:ln>
                  <a:noFill/>
                </a:ln>
                <a:solidFill>
                  <a:srgbClr val="666666"/>
                </a:solidFill>
                <a:effectLst/>
                <a:latin typeface="Trebuchet MS" panose="020B0603020202020204" pitchFamily="34" charset="0"/>
              </a:rPr>
              <a:t>는 </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x</a:t>
            </a:r>
            <a:r>
              <a:rPr kumimoji="0" lang="ko-KR" altLang="ko-KR" sz="1200" b="0" i="0" u="none" strike="noStrike" cap="none" normalizeH="0" baseline="0" dirty="0" err="1">
                <a:ln>
                  <a:noFill/>
                </a:ln>
                <a:solidFill>
                  <a:srgbClr val="666666"/>
                </a:solidFill>
                <a:effectLst/>
                <a:latin typeface="Trebuchet MS" panose="020B0603020202020204" pitchFamily="34" charset="0"/>
              </a:rPr>
              <a:t>가</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p</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g</a:t>
            </a:r>
            <a:r>
              <a:rPr kumimoji="0" lang="ko-KR" altLang="ko-KR" sz="1200" b="0" i="0" u="none" strike="noStrike" cap="none" normalizeH="0" baseline="0" dirty="0" err="1">
                <a:ln>
                  <a:noFill/>
                </a:ln>
                <a:solidFill>
                  <a:srgbClr val="666666"/>
                </a:solidFill>
                <a:effectLst/>
                <a:latin typeface="Trebuchet MS" panose="020B0603020202020204" pitchFamily="34" charset="0"/>
              </a:rPr>
              <a:t>가</a:t>
            </a:r>
            <a:r>
              <a:rPr kumimoji="0" lang="ko-KR" altLang="ko-KR" sz="1200" b="0" i="0" u="none" strike="noStrike" cap="none" normalizeH="0" baseline="0" dirty="0">
                <a:ln>
                  <a:noFill/>
                </a:ln>
                <a:solidFill>
                  <a:srgbClr val="666666"/>
                </a:solidFill>
                <a:effectLst/>
                <a:latin typeface="Trebuchet MS" panose="020B0603020202020204" pitchFamily="34" charset="0"/>
              </a:rPr>
              <a:t> 아닌 </a:t>
            </a:r>
            <a:r>
              <a:rPr kumimoji="0" lang="ko-KR" altLang="ko-KR" sz="1200" b="0" i="0" u="none" strike="noStrike" cap="none" normalizeH="0" baseline="0" dirty="0" err="1">
                <a:ln>
                  <a:noFill/>
                </a:ln>
                <a:solidFill>
                  <a:srgbClr val="666666"/>
                </a:solidFill>
                <a:effectLst/>
                <a:latin typeface="Trebuchet MS" panose="020B0603020202020204" pitchFamily="34" charset="0"/>
              </a:rPr>
              <a:t>data</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distribution으로부터</a:t>
            </a:r>
            <a:r>
              <a:rPr kumimoji="0" lang="ko-KR" altLang="ko-KR" sz="1200" b="0" i="0" u="none" strike="noStrike" cap="none" normalizeH="0" baseline="0" dirty="0">
                <a:ln>
                  <a:noFill/>
                </a:ln>
                <a:solidFill>
                  <a:srgbClr val="666666"/>
                </a:solidFill>
                <a:effectLst/>
                <a:latin typeface="Trebuchet MS" panose="020B0603020202020204" pitchFamily="34" charset="0"/>
              </a:rPr>
              <a:t> 왔을 확률을 나타냅니다.</a:t>
            </a:r>
            <a:br>
              <a:rPr kumimoji="0" lang="ko-KR" altLang="ko-KR" sz="1100" b="0" i="0" u="none" strike="noStrike" cap="none" normalizeH="0" baseline="0" dirty="0">
                <a:ln>
                  <a:noFill/>
                </a:ln>
                <a:solidFill>
                  <a:schemeClr val="tx1"/>
                </a:solidFill>
                <a:effectLst/>
              </a:rPr>
            </a:br>
            <a:br>
              <a:rPr kumimoji="0" lang="ko-KR" altLang="ko-KR" sz="3200" b="0" i="0" u="none" strike="noStrike" cap="none" normalizeH="0" baseline="0" dirty="0">
                <a:ln>
                  <a:noFill/>
                </a:ln>
                <a:solidFill>
                  <a:schemeClr val="tx1"/>
                </a:solidFill>
                <a:effectLst/>
                <a:latin typeface="Arial" panose="020B0604020202020204" pitchFamily="34" charset="0"/>
              </a:rPr>
            </a:br>
            <a:r>
              <a:rPr kumimoji="0" lang="ko-KR" altLang="ko-KR" sz="1200" b="0" i="0" u="none" strike="noStrike" cap="none" normalizeH="0" baseline="0" dirty="0">
                <a:ln>
                  <a:noFill/>
                </a:ln>
                <a:solidFill>
                  <a:srgbClr val="666666"/>
                </a:solidFill>
                <a:effectLst/>
                <a:latin typeface="Trebuchet MS" panose="020B0603020202020204" pitchFamily="34" charset="0"/>
              </a:rPr>
              <a:t>따라서, 이를 수식으로 정리하면 다음과 같은 </a:t>
            </a:r>
            <a:r>
              <a:rPr kumimoji="0" lang="ko-KR" altLang="ko-KR" sz="1200" b="0" i="0" u="none" strike="noStrike" cap="none" normalizeH="0" baseline="0" dirty="0" err="1">
                <a:ln>
                  <a:noFill/>
                </a:ln>
                <a:solidFill>
                  <a:srgbClr val="666666"/>
                </a:solidFill>
                <a:effectLst/>
                <a:latin typeface="Trebuchet MS" panose="020B0603020202020204" pitchFamily="34" charset="0"/>
              </a:rPr>
              <a:t>value</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function</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V</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th-italic"/>
              </a:rPr>
              <a:t>G</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th-italic"/>
              </a:rPr>
              <a:t>D</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200" b="0" i="0" u="none" strike="noStrike" cap="none" normalizeH="0" baseline="0" dirty="0">
                <a:ln>
                  <a:noFill/>
                </a:ln>
                <a:solidFill>
                  <a:srgbClr val="666666"/>
                </a:solidFill>
                <a:effectLst/>
                <a:latin typeface="Trebuchet MS" panose="020B0603020202020204" pitchFamily="34" charset="0"/>
              </a:rPr>
              <a:t>에 대한 </a:t>
            </a:r>
            <a:r>
              <a:rPr kumimoji="0" lang="ko-KR" altLang="ko-KR" sz="1200" b="0" i="0" u="none" strike="noStrike" cap="none" normalizeH="0" baseline="0" dirty="0" err="1">
                <a:ln>
                  <a:noFill/>
                </a:ln>
                <a:solidFill>
                  <a:srgbClr val="666666"/>
                </a:solidFill>
                <a:effectLst/>
                <a:latin typeface="Trebuchet MS" panose="020B0603020202020204" pitchFamily="34" charset="0"/>
              </a:rPr>
              <a:t>minimax</a:t>
            </a:r>
            <a:r>
              <a:rPr kumimoji="0" lang="ko-KR" altLang="ko-KR" sz="1200" b="0" i="0" u="none" strike="noStrike" cap="none" normalizeH="0" baseline="0" dirty="0">
                <a:ln>
                  <a:noFill/>
                </a:ln>
                <a:solidFill>
                  <a:srgbClr val="666666"/>
                </a:solidFill>
                <a:effectLst/>
                <a:latin typeface="Trebuchet MS" panose="020B0603020202020204" pitchFamily="34" charset="0"/>
              </a:rPr>
              <a:t> </a:t>
            </a:r>
            <a:r>
              <a:rPr kumimoji="0" lang="ko-KR" altLang="ko-KR" sz="1200" b="0" i="0" u="none" strike="noStrike" cap="none" normalizeH="0" baseline="0" dirty="0" err="1">
                <a:ln>
                  <a:noFill/>
                </a:ln>
                <a:solidFill>
                  <a:srgbClr val="666666"/>
                </a:solidFill>
                <a:effectLst/>
                <a:latin typeface="Trebuchet MS" panose="020B0603020202020204" pitchFamily="34" charset="0"/>
              </a:rPr>
              <a:t>problem을</a:t>
            </a:r>
            <a:r>
              <a:rPr kumimoji="0" lang="ko-KR" altLang="ko-KR" sz="1200" b="0" i="0" u="none" strike="noStrike" cap="none" normalizeH="0" baseline="0" dirty="0">
                <a:ln>
                  <a:noFill/>
                </a:ln>
                <a:solidFill>
                  <a:srgbClr val="666666"/>
                </a:solidFill>
                <a:effectLst/>
                <a:latin typeface="Trebuchet MS" panose="020B0603020202020204" pitchFamily="34" charset="0"/>
              </a:rPr>
              <a:t> 푸는 것과 같아집니다;</a:t>
            </a:r>
            <a:br>
              <a:rPr kumimoji="0" lang="ko-KR" altLang="ko-KR" sz="1100" b="0" i="0" u="none" strike="noStrike" cap="none" normalizeH="0" baseline="0" dirty="0">
                <a:ln>
                  <a:noFill/>
                </a:ln>
                <a:solidFill>
                  <a:schemeClr val="tx1"/>
                </a:solidFill>
                <a:effectLst/>
              </a:rPr>
            </a:br>
            <a:endParaRPr kumimoji="0" lang="ko-KR" altLang="ko-KR"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in"/>
              </a:rPr>
              <a:t>min</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G</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in"/>
              </a:rPr>
              <a:t>max</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D</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V</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th-italic"/>
              </a:rPr>
              <a:t>D</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th-italic"/>
              </a:rPr>
              <a:t>G</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AMS"/>
              </a:rPr>
              <a:t>E</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x</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in"/>
              </a:rPr>
              <a:t>∼</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p</a:t>
            </a:r>
            <a:r>
              <a:rPr kumimoji="0" lang="ko-KR" altLang="ko-KR" sz="800" b="0" i="0" u="none" strike="noStrike" cap="none" normalizeH="0" baseline="0" dirty="0" err="1">
                <a:ln>
                  <a:noFill/>
                </a:ln>
                <a:solidFill>
                  <a:srgbClr val="666666"/>
                </a:solidFill>
                <a:effectLst/>
                <a:latin typeface="Trebuchet MS" panose="020B0603020202020204" pitchFamily="34" charset="0"/>
                <a:ea typeface="MathJax_Math-italic"/>
              </a:rPr>
              <a:t>data</a:t>
            </a:r>
            <a:r>
              <a:rPr kumimoji="0" lang="ko-KR" altLang="ko-KR" sz="1100" b="0" i="0" u="none" strike="noStrike" cap="none" normalizeH="0" baseline="0" dirty="0">
                <a:ln>
                  <a:noFill/>
                </a:ln>
                <a:solidFill>
                  <a:srgbClr val="666666"/>
                </a:solidFill>
                <a:effectLst/>
                <a:latin typeface="Trebuchet MS" panose="020B0603020202020204" pitchFamily="34" charset="0"/>
                <a:ea typeface="MathJax_Main"/>
              </a:rPr>
              <a:t> (</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x</a:t>
            </a:r>
            <a:r>
              <a:rPr kumimoji="0" lang="ko-KR" altLang="ko-KR" sz="11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logD</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x</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AMS"/>
              </a:rPr>
              <a:t>E</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z</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in"/>
              </a:rPr>
              <a:t>∼</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p</a:t>
            </a:r>
            <a:r>
              <a:rPr kumimoji="0" lang="ko-KR" altLang="ko-KR" sz="800" b="0" i="0" u="none" strike="noStrike" cap="none" normalizeH="0" baseline="0" dirty="0" err="1">
                <a:ln>
                  <a:noFill/>
                </a:ln>
                <a:solidFill>
                  <a:srgbClr val="666666"/>
                </a:solidFill>
                <a:effectLst/>
                <a:latin typeface="Trebuchet MS" panose="020B0603020202020204" pitchFamily="34" charset="0"/>
                <a:ea typeface="MathJax_Math-italic"/>
              </a:rPr>
              <a:t>x</a:t>
            </a:r>
            <a:r>
              <a:rPr kumimoji="0" lang="ko-KR" altLang="ko-KR" sz="11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100" b="0" i="0" u="none" strike="noStrike" cap="none" normalizeH="0" baseline="0" dirty="0" err="1">
                <a:ln>
                  <a:noFill/>
                </a:ln>
                <a:solidFill>
                  <a:srgbClr val="666666"/>
                </a:solidFill>
                <a:effectLst/>
                <a:latin typeface="Trebuchet MS" panose="020B0603020202020204" pitchFamily="34" charset="0"/>
                <a:ea typeface="MathJax_Math-italic"/>
              </a:rPr>
              <a:t>z</a:t>
            </a:r>
            <a:r>
              <a:rPr kumimoji="0" lang="ko-KR" altLang="ko-KR" sz="11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log</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(1−</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th-italic"/>
              </a:rPr>
              <a:t>D</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G</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r>
              <a:rPr kumimoji="0" lang="ko-KR" altLang="ko-KR" sz="1800" b="0" i="0" u="none" strike="noStrike" cap="none" normalizeH="0" baseline="0" dirty="0" err="1">
                <a:ln>
                  <a:noFill/>
                </a:ln>
                <a:solidFill>
                  <a:srgbClr val="666666"/>
                </a:solidFill>
                <a:effectLst/>
                <a:latin typeface="Trebuchet MS" panose="020B0603020202020204" pitchFamily="34" charset="0"/>
                <a:ea typeface="MathJax_Math-italic"/>
              </a:rPr>
              <a:t>z</a:t>
            </a:r>
            <a:r>
              <a:rPr kumimoji="0" lang="ko-KR" altLang="ko-KR" sz="1800" b="0" i="0" u="none" strike="noStrike" cap="none" normalizeH="0" baseline="0" dirty="0">
                <a:ln>
                  <a:noFill/>
                </a:ln>
                <a:solidFill>
                  <a:srgbClr val="666666"/>
                </a:solidFill>
                <a:effectLst/>
                <a:latin typeface="Trebuchet MS" panose="020B0603020202020204" pitchFamily="34" charset="0"/>
                <a:ea typeface="MathJax_Main"/>
              </a:rPr>
              <a:t>)))]</a:t>
            </a:r>
            <a:endParaRPr kumimoji="0" lang="ko-KR" altLang="ko-KR" sz="1100" b="0" i="0" u="none" strike="noStrike" cap="none" normalizeH="0" baseline="0" dirty="0">
              <a:ln>
                <a:noFill/>
              </a:ln>
              <a:solidFill>
                <a:schemeClr val="tx1"/>
              </a:solidFill>
              <a:effectLst/>
            </a:endParaRPr>
          </a:p>
          <a:p>
            <a:endParaRPr lang="ko-KR" altLang="en-US" dirty="0"/>
          </a:p>
        </p:txBody>
      </p:sp>
      <p:sp>
        <p:nvSpPr>
          <p:cNvPr id="4" name="슬라이드 번호 개체 틀 3"/>
          <p:cNvSpPr>
            <a:spLocks noGrp="1"/>
          </p:cNvSpPr>
          <p:nvPr>
            <p:ph type="sldNum" sz="quarter" idx="5"/>
          </p:nvPr>
        </p:nvSpPr>
        <p:spPr/>
        <p:txBody>
          <a:bodyPr/>
          <a:lstStyle/>
          <a:p>
            <a:fld id="{98B06831-03B3-4876-BC76-F65A312B8F1F}" type="slidenum">
              <a:rPr lang="ko-KR" altLang="en-US" smtClean="0"/>
              <a:t>4</a:t>
            </a:fld>
            <a:endParaRPr lang="ko-KR" altLang="en-US"/>
          </a:p>
        </p:txBody>
      </p:sp>
    </p:spTree>
    <p:extLst>
      <p:ext uri="{BB962C8B-B14F-4D97-AF65-F5344CB8AC3E}">
        <p14:creationId xmlns:p14="http://schemas.microsoft.com/office/powerpoint/2010/main" val="2797978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It can be noticed from the above algorithm that the generator and discriminator are trained separately. </a:t>
            </a:r>
          </a:p>
          <a:p>
            <a:r>
              <a:rPr lang="en-US" altLang="ko-KR" sz="1200" b="0" i="0" kern="1200" dirty="0">
                <a:solidFill>
                  <a:schemeClr val="tx1"/>
                </a:solidFill>
                <a:effectLst/>
                <a:latin typeface="+mn-lt"/>
                <a:ea typeface="+mn-ea"/>
                <a:cs typeface="+mn-cs"/>
              </a:rPr>
              <a:t>In the first section, real data and fake data are inserted into the discriminator with correct labels and training takes place. Gradients are propagated keeping generator fixed. Also, we update the discriminator by ascending its stochastic gradient because for discriminator we want to maximize the loss function given in equation (6).</a:t>
            </a:r>
          </a:p>
          <a:p>
            <a:r>
              <a:rPr lang="en-US" altLang="ko-KR" sz="1200" b="0" i="0" kern="1200" dirty="0">
                <a:solidFill>
                  <a:schemeClr val="tx1"/>
                </a:solidFill>
                <a:effectLst/>
                <a:latin typeface="+mn-lt"/>
                <a:ea typeface="+mn-ea"/>
                <a:cs typeface="+mn-cs"/>
              </a:rPr>
              <a:t>On the other hand, we update the generator by keeping discriminator fixed and passing fake data with fake labels in order to fool the discriminator. Here, we update the generator by descending its stochastic gradient because for the generator we want to minimize the loss function given in equation (6).</a:t>
            </a:r>
          </a:p>
          <a:p>
            <a:endParaRPr lang="ko-KR" altLang="en-US" dirty="0"/>
          </a:p>
        </p:txBody>
      </p:sp>
      <p:sp>
        <p:nvSpPr>
          <p:cNvPr id="4" name="슬라이드 번호 개체 틀 3"/>
          <p:cNvSpPr>
            <a:spLocks noGrp="1"/>
          </p:cNvSpPr>
          <p:nvPr>
            <p:ph type="sldNum" sz="quarter" idx="5"/>
          </p:nvPr>
        </p:nvSpPr>
        <p:spPr/>
        <p:txBody>
          <a:bodyPr/>
          <a:lstStyle/>
          <a:p>
            <a:fld id="{98B06831-03B3-4876-BC76-F65A312B8F1F}" type="slidenum">
              <a:rPr lang="ko-KR" altLang="en-US" smtClean="0"/>
              <a:t>6</a:t>
            </a:fld>
            <a:endParaRPr lang="ko-KR" altLang="en-US"/>
          </a:p>
        </p:txBody>
      </p:sp>
    </p:spTree>
    <p:extLst>
      <p:ext uri="{BB962C8B-B14F-4D97-AF65-F5344CB8AC3E}">
        <p14:creationId xmlns:p14="http://schemas.microsoft.com/office/powerpoint/2010/main" val="218261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A645FD-EBE5-4A98-AE7D-D02576B0862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D771F24-D4C1-4681-A6C7-8C5031553C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0192CCE-54C5-423F-B6D1-641621311620}"/>
              </a:ext>
            </a:extLst>
          </p:cNvPr>
          <p:cNvSpPr>
            <a:spLocks noGrp="1"/>
          </p:cNvSpPr>
          <p:nvPr>
            <p:ph type="dt" sz="half" idx="10"/>
          </p:nvPr>
        </p:nvSpPr>
        <p:spPr/>
        <p:txBody>
          <a:bodyPr/>
          <a:lstStyle/>
          <a:p>
            <a:fld id="{8EAB6465-80DB-47E5-8EA0-C38ADAFD3916}" type="datetimeFigureOut">
              <a:rPr lang="ko-KR" altLang="en-US" smtClean="0"/>
              <a:t>2022-08-08</a:t>
            </a:fld>
            <a:endParaRPr lang="ko-KR" altLang="en-US"/>
          </a:p>
        </p:txBody>
      </p:sp>
      <p:sp>
        <p:nvSpPr>
          <p:cNvPr id="5" name="바닥글 개체 틀 4">
            <a:extLst>
              <a:ext uri="{FF2B5EF4-FFF2-40B4-BE49-F238E27FC236}">
                <a16:creationId xmlns:a16="http://schemas.microsoft.com/office/drawing/2014/main" id="{F74158FC-F16D-4390-A380-07224CD55BE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1C0D5FC-70EF-40B0-8C01-AD5B310F012D}"/>
              </a:ext>
            </a:extLst>
          </p:cNvPr>
          <p:cNvSpPr>
            <a:spLocks noGrp="1"/>
          </p:cNvSpPr>
          <p:nvPr>
            <p:ph type="sldNum" sz="quarter" idx="12"/>
          </p:nvPr>
        </p:nvSpPr>
        <p:spPr/>
        <p:txBody>
          <a:bodyPr/>
          <a:lstStyle/>
          <a:p>
            <a:fld id="{0A4E1212-20E8-4CD2-853C-82477A2DF846}" type="slidenum">
              <a:rPr lang="ko-KR" altLang="en-US" smtClean="0"/>
              <a:t>‹#›</a:t>
            </a:fld>
            <a:endParaRPr lang="ko-KR" altLang="en-US"/>
          </a:p>
        </p:txBody>
      </p:sp>
    </p:spTree>
    <p:extLst>
      <p:ext uri="{BB962C8B-B14F-4D97-AF65-F5344CB8AC3E}">
        <p14:creationId xmlns:p14="http://schemas.microsoft.com/office/powerpoint/2010/main" val="236367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A156EE-A31D-4E84-AD04-96B269087F4C}"/>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14AC475-0A37-4546-A51B-7197F2AF933B}"/>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94579C6-B167-44FB-B208-9156E046BFA8}"/>
              </a:ext>
            </a:extLst>
          </p:cNvPr>
          <p:cNvSpPr>
            <a:spLocks noGrp="1"/>
          </p:cNvSpPr>
          <p:nvPr>
            <p:ph type="dt" sz="half" idx="10"/>
          </p:nvPr>
        </p:nvSpPr>
        <p:spPr/>
        <p:txBody>
          <a:bodyPr/>
          <a:lstStyle/>
          <a:p>
            <a:fld id="{8EAB6465-80DB-47E5-8EA0-C38ADAFD3916}" type="datetimeFigureOut">
              <a:rPr lang="ko-KR" altLang="en-US" smtClean="0"/>
              <a:t>2022-08-08</a:t>
            </a:fld>
            <a:endParaRPr lang="ko-KR" altLang="en-US"/>
          </a:p>
        </p:txBody>
      </p:sp>
      <p:sp>
        <p:nvSpPr>
          <p:cNvPr id="5" name="바닥글 개체 틀 4">
            <a:extLst>
              <a:ext uri="{FF2B5EF4-FFF2-40B4-BE49-F238E27FC236}">
                <a16:creationId xmlns:a16="http://schemas.microsoft.com/office/drawing/2014/main" id="{8EEC65BC-9212-43D0-8155-CB0F75CF994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ED80399-F790-441B-88AC-14800338A995}"/>
              </a:ext>
            </a:extLst>
          </p:cNvPr>
          <p:cNvSpPr>
            <a:spLocks noGrp="1"/>
          </p:cNvSpPr>
          <p:nvPr>
            <p:ph type="sldNum" sz="quarter" idx="12"/>
          </p:nvPr>
        </p:nvSpPr>
        <p:spPr/>
        <p:txBody>
          <a:bodyPr/>
          <a:lstStyle/>
          <a:p>
            <a:fld id="{0A4E1212-20E8-4CD2-853C-82477A2DF846}" type="slidenum">
              <a:rPr lang="ko-KR" altLang="en-US" smtClean="0"/>
              <a:t>‹#›</a:t>
            </a:fld>
            <a:endParaRPr lang="ko-KR" altLang="en-US"/>
          </a:p>
        </p:txBody>
      </p:sp>
    </p:spTree>
    <p:extLst>
      <p:ext uri="{BB962C8B-B14F-4D97-AF65-F5344CB8AC3E}">
        <p14:creationId xmlns:p14="http://schemas.microsoft.com/office/powerpoint/2010/main" val="276392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861F229-C2E0-4D75-A19E-8C441235CAD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161653F-EDD1-43D9-8D23-BDEC038509E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1F313AE-5DCB-40FE-8C8D-EEAD7E927140}"/>
              </a:ext>
            </a:extLst>
          </p:cNvPr>
          <p:cNvSpPr>
            <a:spLocks noGrp="1"/>
          </p:cNvSpPr>
          <p:nvPr>
            <p:ph type="dt" sz="half" idx="10"/>
          </p:nvPr>
        </p:nvSpPr>
        <p:spPr/>
        <p:txBody>
          <a:bodyPr/>
          <a:lstStyle/>
          <a:p>
            <a:fld id="{8EAB6465-80DB-47E5-8EA0-C38ADAFD3916}" type="datetimeFigureOut">
              <a:rPr lang="ko-KR" altLang="en-US" smtClean="0"/>
              <a:t>2022-08-08</a:t>
            </a:fld>
            <a:endParaRPr lang="ko-KR" altLang="en-US"/>
          </a:p>
        </p:txBody>
      </p:sp>
      <p:sp>
        <p:nvSpPr>
          <p:cNvPr id="5" name="바닥글 개체 틀 4">
            <a:extLst>
              <a:ext uri="{FF2B5EF4-FFF2-40B4-BE49-F238E27FC236}">
                <a16:creationId xmlns:a16="http://schemas.microsoft.com/office/drawing/2014/main" id="{BFB225EE-C59E-4F54-852C-9BC2F17AF47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E245303-9C01-4A6B-B15C-3AE3E0083C0F}"/>
              </a:ext>
            </a:extLst>
          </p:cNvPr>
          <p:cNvSpPr>
            <a:spLocks noGrp="1"/>
          </p:cNvSpPr>
          <p:nvPr>
            <p:ph type="sldNum" sz="quarter" idx="12"/>
          </p:nvPr>
        </p:nvSpPr>
        <p:spPr/>
        <p:txBody>
          <a:bodyPr/>
          <a:lstStyle/>
          <a:p>
            <a:fld id="{0A4E1212-20E8-4CD2-853C-82477A2DF846}" type="slidenum">
              <a:rPr lang="ko-KR" altLang="en-US" smtClean="0"/>
              <a:t>‹#›</a:t>
            </a:fld>
            <a:endParaRPr lang="ko-KR" altLang="en-US"/>
          </a:p>
        </p:txBody>
      </p:sp>
    </p:spTree>
    <p:extLst>
      <p:ext uri="{BB962C8B-B14F-4D97-AF65-F5344CB8AC3E}">
        <p14:creationId xmlns:p14="http://schemas.microsoft.com/office/powerpoint/2010/main" val="286890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F9593E-7848-4638-A62F-6439761C284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EAEF1D-F193-408C-9525-A2528C332259}"/>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CEBB33A-C770-4B6E-A5EA-D424CDD3C156}"/>
              </a:ext>
            </a:extLst>
          </p:cNvPr>
          <p:cNvSpPr>
            <a:spLocks noGrp="1"/>
          </p:cNvSpPr>
          <p:nvPr>
            <p:ph type="dt" sz="half" idx="10"/>
          </p:nvPr>
        </p:nvSpPr>
        <p:spPr/>
        <p:txBody>
          <a:bodyPr/>
          <a:lstStyle/>
          <a:p>
            <a:fld id="{8EAB6465-80DB-47E5-8EA0-C38ADAFD3916}" type="datetimeFigureOut">
              <a:rPr lang="ko-KR" altLang="en-US" smtClean="0"/>
              <a:t>2022-08-08</a:t>
            </a:fld>
            <a:endParaRPr lang="ko-KR" altLang="en-US"/>
          </a:p>
        </p:txBody>
      </p:sp>
      <p:sp>
        <p:nvSpPr>
          <p:cNvPr id="5" name="바닥글 개체 틀 4">
            <a:extLst>
              <a:ext uri="{FF2B5EF4-FFF2-40B4-BE49-F238E27FC236}">
                <a16:creationId xmlns:a16="http://schemas.microsoft.com/office/drawing/2014/main" id="{0E5F2941-8683-4397-9646-28DD70F71AA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B090029-585E-4CD3-B047-82B6052B6E64}"/>
              </a:ext>
            </a:extLst>
          </p:cNvPr>
          <p:cNvSpPr>
            <a:spLocks noGrp="1"/>
          </p:cNvSpPr>
          <p:nvPr>
            <p:ph type="sldNum" sz="quarter" idx="12"/>
          </p:nvPr>
        </p:nvSpPr>
        <p:spPr/>
        <p:txBody>
          <a:bodyPr/>
          <a:lstStyle/>
          <a:p>
            <a:fld id="{0A4E1212-20E8-4CD2-853C-82477A2DF846}" type="slidenum">
              <a:rPr lang="ko-KR" altLang="en-US" smtClean="0"/>
              <a:t>‹#›</a:t>
            </a:fld>
            <a:endParaRPr lang="ko-KR" altLang="en-US"/>
          </a:p>
        </p:txBody>
      </p:sp>
    </p:spTree>
    <p:extLst>
      <p:ext uri="{BB962C8B-B14F-4D97-AF65-F5344CB8AC3E}">
        <p14:creationId xmlns:p14="http://schemas.microsoft.com/office/powerpoint/2010/main" val="338225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9D8DE3-A783-465F-89DD-9636CE939B1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0F12659-C7A5-46BF-BB73-B615611A99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78A8244E-6115-42C5-BDDC-40D7C8E3D742}"/>
              </a:ext>
            </a:extLst>
          </p:cNvPr>
          <p:cNvSpPr>
            <a:spLocks noGrp="1"/>
          </p:cNvSpPr>
          <p:nvPr>
            <p:ph type="dt" sz="half" idx="10"/>
          </p:nvPr>
        </p:nvSpPr>
        <p:spPr/>
        <p:txBody>
          <a:bodyPr/>
          <a:lstStyle/>
          <a:p>
            <a:fld id="{8EAB6465-80DB-47E5-8EA0-C38ADAFD3916}" type="datetimeFigureOut">
              <a:rPr lang="ko-KR" altLang="en-US" smtClean="0"/>
              <a:t>2022-08-08</a:t>
            </a:fld>
            <a:endParaRPr lang="ko-KR" altLang="en-US"/>
          </a:p>
        </p:txBody>
      </p:sp>
      <p:sp>
        <p:nvSpPr>
          <p:cNvPr id="5" name="바닥글 개체 틀 4">
            <a:extLst>
              <a:ext uri="{FF2B5EF4-FFF2-40B4-BE49-F238E27FC236}">
                <a16:creationId xmlns:a16="http://schemas.microsoft.com/office/drawing/2014/main" id="{2853ACCD-CB41-45FF-8519-FA09B98216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4B75ED1-33E0-4905-A313-110FFF9CCCB7}"/>
              </a:ext>
            </a:extLst>
          </p:cNvPr>
          <p:cNvSpPr>
            <a:spLocks noGrp="1"/>
          </p:cNvSpPr>
          <p:nvPr>
            <p:ph type="sldNum" sz="quarter" idx="12"/>
          </p:nvPr>
        </p:nvSpPr>
        <p:spPr/>
        <p:txBody>
          <a:bodyPr/>
          <a:lstStyle/>
          <a:p>
            <a:fld id="{0A4E1212-20E8-4CD2-853C-82477A2DF846}" type="slidenum">
              <a:rPr lang="ko-KR" altLang="en-US" smtClean="0"/>
              <a:t>‹#›</a:t>
            </a:fld>
            <a:endParaRPr lang="ko-KR" altLang="en-US"/>
          </a:p>
        </p:txBody>
      </p:sp>
    </p:spTree>
    <p:extLst>
      <p:ext uri="{BB962C8B-B14F-4D97-AF65-F5344CB8AC3E}">
        <p14:creationId xmlns:p14="http://schemas.microsoft.com/office/powerpoint/2010/main" val="405304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4C8E76-1A2F-4BCB-9E3B-332A37C2D32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F7A9605-1CAB-44B7-B0F8-EA64234FC2C3}"/>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F5499707-76CF-4A2E-B3AC-4BDDA0169E86}"/>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70373400-FAA9-4106-A002-9D4052CB22F3}"/>
              </a:ext>
            </a:extLst>
          </p:cNvPr>
          <p:cNvSpPr>
            <a:spLocks noGrp="1"/>
          </p:cNvSpPr>
          <p:nvPr>
            <p:ph type="dt" sz="half" idx="10"/>
          </p:nvPr>
        </p:nvSpPr>
        <p:spPr/>
        <p:txBody>
          <a:bodyPr/>
          <a:lstStyle/>
          <a:p>
            <a:fld id="{8EAB6465-80DB-47E5-8EA0-C38ADAFD3916}" type="datetimeFigureOut">
              <a:rPr lang="ko-KR" altLang="en-US" smtClean="0"/>
              <a:t>2022-08-08</a:t>
            </a:fld>
            <a:endParaRPr lang="ko-KR" altLang="en-US"/>
          </a:p>
        </p:txBody>
      </p:sp>
      <p:sp>
        <p:nvSpPr>
          <p:cNvPr id="6" name="바닥글 개체 틀 5">
            <a:extLst>
              <a:ext uri="{FF2B5EF4-FFF2-40B4-BE49-F238E27FC236}">
                <a16:creationId xmlns:a16="http://schemas.microsoft.com/office/drawing/2014/main" id="{0BDA48DD-D011-4F6A-B92D-B4AA846D2FB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CBC1628-D972-4111-98DF-2513CA2549F6}"/>
              </a:ext>
            </a:extLst>
          </p:cNvPr>
          <p:cNvSpPr>
            <a:spLocks noGrp="1"/>
          </p:cNvSpPr>
          <p:nvPr>
            <p:ph type="sldNum" sz="quarter" idx="12"/>
          </p:nvPr>
        </p:nvSpPr>
        <p:spPr/>
        <p:txBody>
          <a:bodyPr/>
          <a:lstStyle/>
          <a:p>
            <a:fld id="{0A4E1212-20E8-4CD2-853C-82477A2DF846}" type="slidenum">
              <a:rPr lang="ko-KR" altLang="en-US" smtClean="0"/>
              <a:t>‹#›</a:t>
            </a:fld>
            <a:endParaRPr lang="ko-KR" altLang="en-US"/>
          </a:p>
        </p:txBody>
      </p:sp>
    </p:spTree>
    <p:extLst>
      <p:ext uri="{BB962C8B-B14F-4D97-AF65-F5344CB8AC3E}">
        <p14:creationId xmlns:p14="http://schemas.microsoft.com/office/powerpoint/2010/main" val="181813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F281DA-D455-4CAE-B81F-EDC90502701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02E63DB-44D1-4B5D-8AAB-A1401BBB4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96AC381-902A-4437-AD0A-A9DAB1DF40AE}"/>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7417C9A8-4BDD-4317-86E6-A5C9FA4D89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6E02FC9E-2041-477F-BA01-34C696540497}"/>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995A3B1F-F2AC-4F00-A443-D130F5E4D7E8}"/>
              </a:ext>
            </a:extLst>
          </p:cNvPr>
          <p:cNvSpPr>
            <a:spLocks noGrp="1"/>
          </p:cNvSpPr>
          <p:nvPr>
            <p:ph type="dt" sz="half" idx="10"/>
          </p:nvPr>
        </p:nvSpPr>
        <p:spPr/>
        <p:txBody>
          <a:bodyPr/>
          <a:lstStyle/>
          <a:p>
            <a:fld id="{8EAB6465-80DB-47E5-8EA0-C38ADAFD3916}" type="datetimeFigureOut">
              <a:rPr lang="ko-KR" altLang="en-US" smtClean="0"/>
              <a:t>2022-08-08</a:t>
            </a:fld>
            <a:endParaRPr lang="ko-KR" altLang="en-US"/>
          </a:p>
        </p:txBody>
      </p:sp>
      <p:sp>
        <p:nvSpPr>
          <p:cNvPr id="8" name="바닥글 개체 틀 7">
            <a:extLst>
              <a:ext uri="{FF2B5EF4-FFF2-40B4-BE49-F238E27FC236}">
                <a16:creationId xmlns:a16="http://schemas.microsoft.com/office/drawing/2014/main" id="{A856BDFE-8ED5-4C5B-8733-7D48DC4CDC9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630175C-BBE4-4CEF-A76A-E0BBD38909A7}"/>
              </a:ext>
            </a:extLst>
          </p:cNvPr>
          <p:cNvSpPr>
            <a:spLocks noGrp="1"/>
          </p:cNvSpPr>
          <p:nvPr>
            <p:ph type="sldNum" sz="quarter" idx="12"/>
          </p:nvPr>
        </p:nvSpPr>
        <p:spPr/>
        <p:txBody>
          <a:bodyPr/>
          <a:lstStyle/>
          <a:p>
            <a:fld id="{0A4E1212-20E8-4CD2-853C-82477A2DF846}" type="slidenum">
              <a:rPr lang="ko-KR" altLang="en-US" smtClean="0"/>
              <a:t>‹#›</a:t>
            </a:fld>
            <a:endParaRPr lang="ko-KR" altLang="en-US"/>
          </a:p>
        </p:txBody>
      </p:sp>
    </p:spTree>
    <p:extLst>
      <p:ext uri="{BB962C8B-B14F-4D97-AF65-F5344CB8AC3E}">
        <p14:creationId xmlns:p14="http://schemas.microsoft.com/office/powerpoint/2010/main" val="45919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333DE2-0242-4061-8A45-D5DD7521843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7D8CE27-B902-4F3D-A77C-2C44CC0452E0}"/>
              </a:ext>
            </a:extLst>
          </p:cNvPr>
          <p:cNvSpPr>
            <a:spLocks noGrp="1"/>
          </p:cNvSpPr>
          <p:nvPr>
            <p:ph type="dt" sz="half" idx="10"/>
          </p:nvPr>
        </p:nvSpPr>
        <p:spPr/>
        <p:txBody>
          <a:bodyPr/>
          <a:lstStyle/>
          <a:p>
            <a:fld id="{8EAB6465-80DB-47E5-8EA0-C38ADAFD3916}" type="datetimeFigureOut">
              <a:rPr lang="ko-KR" altLang="en-US" smtClean="0"/>
              <a:t>2022-08-08</a:t>
            </a:fld>
            <a:endParaRPr lang="ko-KR" altLang="en-US"/>
          </a:p>
        </p:txBody>
      </p:sp>
      <p:sp>
        <p:nvSpPr>
          <p:cNvPr id="4" name="바닥글 개체 틀 3">
            <a:extLst>
              <a:ext uri="{FF2B5EF4-FFF2-40B4-BE49-F238E27FC236}">
                <a16:creationId xmlns:a16="http://schemas.microsoft.com/office/drawing/2014/main" id="{DC138149-EE9C-456F-91F3-6734B56374E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21B9F35-AAD4-43A2-832D-CBD030A6464F}"/>
              </a:ext>
            </a:extLst>
          </p:cNvPr>
          <p:cNvSpPr>
            <a:spLocks noGrp="1"/>
          </p:cNvSpPr>
          <p:nvPr>
            <p:ph type="sldNum" sz="quarter" idx="12"/>
          </p:nvPr>
        </p:nvSpPr>
        <p:spPr/>
        <p:txBody>
          <a:bodyPr/>
          <a:lstStyle/>
          <a:p>
            <a:fld id="{0A4E1212-20E8-4CD2-853C-82477A2DF846}" type="slidenum">
              <a:rPr lang="ko-KR" altLang="en-US" smtClean="0"/>
              <a:t>‹#›</a:t>
            </a:fld>
            <a:endParaRPr lang="ko-KR" altLang="en-US"/>
          </a:p>
        </p:txBody>
      </p:sp>
    </p:spTree>
    <p:extLst>
      <p:ext uri="{BB962C8B-B14F-4D97-AF65-F5344CB8AC3E}">
        <p14:creationId xmlns:p14="http://schemas.microsoft.com/office/powerpoint/2010/main" val="297873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6A57391-E113-40E7-B595-39DE386E15AC}"/>
              </a:ext>
            </a:extLst>
          </p:cNvPr>
          <p:cNvSpPr>
            <a:spLocks noGrp="1"/>
          </p:cNvSpPr>
          <p:nvPr>
            <p:ph type="dt" sz="half" idx="10"/>
          </p:nvPr>
        </p:nvSpPr>
        <p:spPr/>
        <p:txBody>
          <a:bodyPr/>
          <a:lstStyle/>
          <a:p>
            <a:fld id="{8EAB6465-80DB-47E5-8EA0-C38ADAFD3916}" type="datetimeFigureOut">
              <a:rPr lang="ko-KR" altLang="en-US" smtClean="0"/>
              <a:t>2022-08-08</a:t>
            </a:fld>
            <a:endParaRPr lang="ko-KR" altLang="en-US"/>
          </a:p>
        </p:txBody>
      </p:sp>
      <p:sp>
        <p:nvSpPr>
          <p:cNvPr id="3" name="바닥글 개체 틀 2">
            <a:extLst>
              <a:ext uri="{FF2B5EF4-FFF2-40B4-BE49-F238E27FC236}">
                <a16:creationId xmlns:a16="http://schemas.microsoft.com/office/drawing/2014/main" id="{365708F0-65EF-489F-9D56-58E64C8F535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A31F187-F655-4F17-BB77-8546B171C654}"/>
              </a:ext>
            </a:extLst>
          </p:cNvPr>
          <p:cNvSpPr>
            <a:spLocks noGrp="1"/>
          </p:cNvSpPr>
          <p:nvPr>
            <p:ph type="sldNum" sz="quarter" idx="12"/>
          </p:nvPr>
        </p:nvSpPr>
        <p:spPr/>
        <p:txBody>
          <a:bodyPr/>
          <a:lstStyle/>
          <a:p>
            <a:fld id="{0A4E1212-20E8-4CD2-853C-82477A2DF846}" type="slidenum">
              <a:rPr lang="ko-KR" altLang="en-US" smtClean="0"/>
              <a:t>‹#›</a:t>
            </a:fld>
            <a:endParaRPr lang="ko-KR" altLang="en-US"/>
          </a:p>
        </p:txBody>
      </p:sp>
    </p:spTree>
    <p:extLst>
      <p:ext uri="{BB962C8B-B14F-4D97-AF65-F5344CB8AC3E}">
        <p14:creationId xmlns:p14="http://schemas.microsoft.com/office/powerpoint/2010/main" val="120696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B7BF77-0571-4FAE-83F9-019DB07B6C4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BBD16A2-0ECC-4705-A260-9B5F07DE2D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B47A8769-DDB7-49E0-B371-1807929D4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10ECA814-8D41-4954-B3F6-F6B5E3E88CD8}"/>
              </a:ext>
            </a:extLst>
          </p:cNvPr>
          <p:cNvSpPr>
            <a:spLocks noGrp="1"/>
          </p:cNvSpPr>
          <p:nvPr>
            <p:ph type="dt" sz="half" idx="10"/>
          </p:nvPr>
        </p:nvSpPr>
        <p:spPr/>
        <p:txBody>
          <a:bodyPr/>
          <a:lstStyle/>
          <a:p>
            <a:fld id="{8EAB6465-80DB-47E5-8EA0-C38ADAFD3916}" type="datetimeFigureOut">
              <a:rPr lang="ko-KR" altLang="en-US" smtClean="0"/>
              <a:t>2022-08-08</a:t>
            </a:fld>
            <a:endParaRPr lang="ko-KR" altLang="en-US"/>
          </a:p>
        </p:txBody>
      </p:sp>
      <p:sp>
        <p:nvSpPr>
          <p:cNvPr id="6" name="바닥글 개체 틀 5">
            <a:extLst>
              <a:ext uri="{FF2B5EF4-FFF2-40B4-BE49-F238E27FC236}">
                <a16:creationId xmlns:a16="http://schemas.microsoft.com/office/drawing/2014/main" id="{7A4B5EF5-0E0F-444C-BD12-BB0D3755055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56F5B14-40A1-4A77-9EF0-0D88D0F49BBF}"/>
              </a:ext>
            </a:extLst>
          </p:cNvPr>
          <p:cNvSpPr>
            <a:spLocks noGrp="1"/>
          </p:cNvSpPr>
          <p:nvPr>
            <p:ph type="sldNum" sz="quarter" idx="12"/>
          </p:nvPr>
        </p:nvSpPr>
        <p:spPr/>
        <p:txBody>
          <a:bodyPr/>
          <a:lstStyle/>
          <a:p>
            <a:fld id="{0A4E1212-20E8-4CD2-853C-82477A2DF846}" type="slidenum">
              <a:rPr lang="ko-KR" altLang="en-US" smtClean="0"/>
              <a:t>‹#›</a:t>
            </a:fld>
            <a:endParaRPr lang="ko-KR" altLang="en-US"/>
          </a:p>
        </p:txBody>
      </p:sp>
    </p:spTree>
    <p:extLst>
      <p:ext uri="{BB962C8B-B14F-4D97-AF65-F5344CB8AC3E}">
        <p14:creationId xmlns:p14="http://schemas.microsoft.com/office/powerpoint/2010/main" val="2931094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07F7F7-DD54-4E29-A0D7-9D35CE81D34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C3533BB-D209-4F9E-B23A-B56FDE4F5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19EDF5D-2442-4431-8BEE-CFD6F7010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8EDFA7C0-E8F8-42B6-8E2B-1FC15EA4836C}"/>
              </a:ext>
            </a:extLst>
          </p:cNvPr>
          <p:cNvSpPr>
            <a:spLocks noGrp="1"/>
          </p:cNvSpPr>
          <p:nvPr>
            <p:ph type="dt" sz="half" idx="10"/>
          </p:nvPr>
        </p:nvSpPr>
        <p:spPr/>
        <p:txBody>
          <a:bodyPr/>
          <a:lstStyle/>
          <a:p>
            <a:fld id="{8EAB6465-80DB-47E5-8EA0-C38ADAFD3916}" type="datetimeFigureOut">
              <a:rPr lang="ko-KR" altLang="en-US" smtClean="0"/>
              <a:t>2022-08-08</a:t>
            </a:fld>
            <a:endParaRPr lang="ko-KR" altLang="en-US"/>
          </a:p>
        </p:txBody>
      </p:sp>
      <p:sp>
        <p:nvSpPr>
          <p:cNvPr id="6" name="바닥글 개체 틀 5">
            <a:extLst>
              <a:ext uri="{FF2B5EF4-FFF2-40B4-BE49-F238E27FC236}">
                <a16:creationId xmlns:a16="http://schemas.microsoft.com/office/drawing/2014/main" id="{CAED6346-7D21-41EB-8126-DAF12182CCC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0416033-66CD-408E-BC82-2DAF7B178E97}"/>
              </a:ext>
            </a:extLst>
          </p:cNvPr>
          <p:cNvSpPr>
            <a:spLocks noGrp="1"/>
          </p:cNvSpPr>
          <p:nvPr>
            <p:ph type="sldNum" sz="quarter" idx="12"/>
          </p:nvPr>
        </p:nvSpPr>
        <p:spPr/>
        <p:txBody>
          <a:bodyPr/>
          <a:lstStyle/>
          <a:p>
            <a:fld id="{0A4E1212-20E8-4CD2-853C-82477A2DF846}" type="slidenum">
              <a:rPr lang="ko-KR" altLang="en-US" smtClean="0"/>
              <a:t>‹#›</a:t>
            </a:fld>
            <a:endParaRPr lang="ko-KR" altLang="en-US"/>
          </a:p>
        </p:txBody>
      </p:sp>
    </p:spTree>
    <p:extLst>
      <p:ext uri="{BB962C8B-B14F-4D97-AF65-F5344CB8AC3E}">
        <p14:creationId xmlns:p14="http://schemas.microsoft.com/office/powerpoint/2010/main" val="160850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F8784F0-9589-4BB9-B2D7-619BAF5A5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11FAFB9-483C-4BA3-8DBC-01D75336C9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4504A82-ECE4-4DB4-98C4-BB043624C5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B6465-80DB-47E5-8EA0-C38ADAFD3916}" type="datetimeFigureOut">
              <a:rPr lang="ko-KR" altLang="en-US" smtClean="0"/>
              <a:t>2022-08-08</a:t>
            </a:fld>
            <a:endParaRPr lang="ko-KR" altLang="en-US"/>
          </a:p>
        </p:txBody>
      </p:sp>
      <p:sp>
        <p:nvSpPr>
          <p:cNvPr id="5" name="바닥글 개체 틀 4">
            <a:extLst>
              <a:ext uri="{FF2B5EF4-FFF2-40B4-BE49-F238E27FC236}">
                <a16:creationId xmlns:a16="http://schemas.microsoft.com/office/drawing/2014/main" id="{EFC33FBE-509A-46BB-9BF2-2B293D5F74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E6524E1-E3DF-4E02-8DD0-50F57CF3F5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E1212-20E8-4CD2-853C-82477A2DF846}" type="slidenum">
              <a:rPr lang="ko-KR" altLang="en-US" smtClean="0"/>
              <a:t>‹#›</a:t>
            </a:fld>
            <a:endParaRPr lang="ko-KR" altLang="en-US"/>
          </a:p>
        </p:txBody>
      </p:sp>
    </p:spTree>
    <p:extLst>
      <p:ext uri="{BB962C8B-B14F-4D97-AF65-F5344CB8AC3E}">
        <p14:creationId xmlns:p14="http://schemas.microsoft.com/office/powerpoint/2010/main" val="3201858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jaejunyoo.blogspot.com/2017/01/generative-adversarial-nets-1.html" TargetMode="External"/><Relationship Id="rId2" Type="http://schemas.openxmlformats.org/officeDocument/2006/relationships/hyperlink" Target="https://towardsdatascience.com/the-math-behind-gans-generative-adversarial-networks-3828f3469d9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AFF0B3-BA10-47FC-89AF-7075F1D3978D}"/>
              </a:ext>
            </a:extLst>
          </p:cNvPr>
          <p:cNvSpPr>
            <a:spLocks noGrp="1"/>
          </p:cNvSpPr>
          <p:nvPr>
            <p:ph type="ctrTitle"/>
          </p:nvPr>
        </p:nvSpPr>
        <p:spPr/>
        <p:txBody>
          <a:bodyPr>
            <a:normAutofit/>
          </a:bodyPr>
          <a:lstStyle/>
          <a:p>
            <a:r>
              <a:rPr lang="en-US" altLang="ko-KR" sz="4800" b="1" dirty="0"/>
              <a:t>Generative Adversarial Nets</a:t>
            </a:r>
            <a:endParaRPr lang="ko-KR" altLang="en-US" sz="4800" b="1" dirty="0"/>
          </a:p>
        </p:txBody>
      </p:sp>
      <p:sp>
        <p:nvSpPr>
          <p:cNvPr id="3" name="부제목 2">
            <a:extLst>
              <a:ext uri="{FF2B5EF4-FFF2-40B4-BE49-F238E27FC236}">
                <a16:creationId xmlns:a16="http://schemas.microsoft.com/office/drawing/2014/main" id="{36424BAE-56F6-4EE4-B957-76EAE845C226}"/>
              </a:ext>
            </a:extLst>
          </p:cNvPr>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78155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98B88C-0283-474B-9B38-76C48B096A00}"/>
              </a:ext>
            </a:extLst>
          </p:cNvPr>
          <p:cNvSpPr>
            <a:spLocks noGrp="1"/>
          </p:cNvSpPr>
          <p:nvPr>
            <p:ph type="title"/>
          </p:nvPr>
        </p:nvSpPr>
        <p:spPr/>
        <p:txBody>
          <a:bodyPr/>
          <a:lstStyle/>
          <a:p>
            <a:pPr algn="ctr"/>
            <a:r>
              <a:rPr lang="en-US" altLang="ko-KR" b="1" dirty="0"/>
              <a:t>Two models </a:t>
            </a:r>
            <a:endParaRPr lang="ko-KR" altLang="en-US" b="1"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072BDBB1-4498-42C0-9239-CCB74AC02451}"/>
                  </a:ext>
                </a:extLst>
              </p:cNvPr>
              <p:cNvSpPr>
                <a:spLocks noGrp="1"/>
              </p:cNvSpPr>
              <p:nvPr>
                <p:ph sz="half" idx="1"/>
              </p:nvPr>
            </p:nvSpPr>
            <p:spPr>
              <a:xfrm>
                <a:off x="838200" y="2023333"/>
                <a:ext cx="5181600" cy="3710202"/>
              </a:xfrm>
            </p:spPr>
            <p:txBody>
              <a:bodyPr/>
              <a:lstStyle/>
              <a:p>
                <a:r>
                  <a:rPr lang="en-US" altLang="ko-KR" b="1" dirty="0"/>
                  <a:t>Generative model </a:t>
                </a:r>
                <a14:m>
                  <m:oMath xmlns:m="http://schemas.openxmlformats.org/officeDocument/2006/math">
                    <m:r>
                      <a:rPr lang="en-US" altLang="ko-KR" b="1" i="1" dirty="0" smtClean="0">
                        <a:latin typeface="Cambria Math" panose="02040503050406030204" pitchFamily="18" charset="0"/>
                      </a:rPr>
                      <m:t>𝑮</m:t>
                    </m:r>
                  </m:oMath>
                </a14:m>
                <a:endParaRPr lang="en-US" altLang="ko-KR" b="1" dirty="0"/>
              </a:p>
              <a:p>
                <a:pPr marL="0" indent="0">
                  <a:buNone/>
                </a:pPr>
                <a:r>
                  <a:rPr lang="en-US" altLang="ko-KR" b="1" dirty="0"/>
                  <a:t>Generator</a:t>
                </a:r>
                <a:r>
                  <a:rPr lang="en-US" altLang="ko-KR" dirty="0"/>
                  <a:t> takes a role of creating data in such a way that it can fool the discriminator</a:t>
                </a:r>
                <a:endParaRPr lang="ko-KR" altLang="en-US" dirty="0"/>
              </a:p>
            </p:txBody>
          </p:sp>
        </mc:Choice>
        <mc:Fallback>
          <p:sp>
            <p:nvSpPr>
              <p:cNvPr id="3" name="내용 개체 틀 2">
                <a:extLst>
                  <a:ext uri="{FF2B5EF4-FFF2-40B4-BE49-F238E27FC236}">
                    <a16:creationId xmlns:a16="http://schemas.microsoft.com/office/drawing/2014/main" id="{072BDBB1-4498-42C0-9239-CCB74AC02451}"/>
                  </a:ext>
                </a:extLst>
              </p:cNvPr>
              <p:cNvSpPr>
                <a:spLocks noGrp="1" noRot="1" noChangeAspect="1" noMove="1" noResize="1" noEditPoints="1" noAdjustHandles="1" noChangeArrowheads="1" noChangeShapeType="1" noTextEdit="1"/>
              </p:cNvSpPr>
              <p:nvPr>
                <p:ph sz="half" idx="1"/>
              </p:nvPr>
            </p:nvSpPr>
            <p:spPr>
              <a:xfrm>
                <a:off x="838200" y="2023333"/>
                <a:ext cx="5181600" cy="3710202"/>
              </a:xfrm>
              <a:blipFill>
                <a:blip r:embed="rId2"/>
                <a:stretch>
                  <a:fillRect l="-2471" t="-295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 name="내용 개체 틀 3">
                <a:extLst>
                  <a:ext uri="{FF2B5EF4-FFF2-40B4-BE49-F238E27FC236}">
                    <a16:creationId xmlns:a16="http://schemas.microsoft.com/office/drawing/2014/main" id="{D8146B2A-75BC-43E1-AB63-9CE8847C4D13}"/>
                  </a:ext>
                </a:extLst>
              </p:cNvPr>
              <p:cNvSpPr>
                <a:spLocks noGrp="1"/>
              </p:cNvSpPr>
              <p:nvPr>
                <p:ph sz="half" idx="2"/>
              </p:nvPr>
            </p:nvSpPr>
            <p:spPr>
              <a:xfrm>
                <a:off x="6172200" y="2023333"/>
                <a:ext cx="5181600" cy="3710202"/>
              </a:xfrm>
            </p:spPr>
            <p:txBody>
              <a:bodyPr/>
              <a:lstStyle/>
              <a:p>
                <a:r>
                  <a:rPr lang="en-US" altLang="ko-KR" b="1" dirty="0"/>
                  <a:t>Discriminative model </a:t>
                </a:r>
                <a14:m>
                  <m:oMath xmlns:m="http://schemas.openxmlformats.org/officeDocument/2006/math">
                    <m:r>
                      <a:rPr lang="en-US" altLang="ko-KR" b="1" i="1" dirty="0" smtClean="0">
                        <a:latin typeface="Cambria Math" panose="02040503050406030204" pitchFamily="18" charset="0"/>
                      </a:rPr>
                      <m:t>𝑫</m:t>
                    </m:r>
                  </m:oMath>
                </a14:m>
                <a:endParaRPr lang="en-US" altLang="ko-KR" b="1" dirty="0"/>
              </a:p>
              <a:p>
                <a:pPr marL="0" indent="0">
                  <a:buNone/>
                </a:pPr>
                <a:r>
                  <a:rPr lang="en-US" altLang="ko-KR" b="1" dirty="0"/>
                  <a:t>Discriminator</a:t>
                </a:r>
                <a:r>
                  <a:rPr lang="en-US" altLang="ko-KR" dirty="0"/>
                  <a:t> takes the role of distinguishing between actual and generated(fake) data</a:t>
                </a:r>
                <a:endParaRPr lang="ko-KR" altLang="en-US" dirty="0"/>
              </a:p>
            </p:txBody>
          </p:sp>
        </mc:Choice>
        <mc:Fallback>
          <p:sp>
            <p:nvSpPr>
              <p:cNvPr id="4" name="내용 개체 틀 3">
                <a:extLst>
                  <a:ext uri="{FF2B5EF4-FFF2-40B4-BE49-F238E27FC236}">
                    <a16:creationId xmlns:a16="http://schemas.microsoft.com/office/drawing/2014/main" id="{D8146B2A-75BC-43E1-AB63-9CE8847C4D13}"/>
                  </a:ext>
                </a:extLst>
              </p:cNvPr>
              <p:cNvSpPr>
                <a:spLocks noGrp="1" noRot="1" noChangeAspect="1" noMove="1" noResize="1" noEditPoints="1" noAdjustHandles="1" noChangeArrowheads="1" noChangeShapeType="1" noTextEdit="1"/>
              </p:cNvSpPr>
              <p:nvPr>
                <p:ph sz="half" idx="2"/>
              </p:nvPr>
            </p:nvSpPr>
            <p:spPr>
              <a:xfrm>
                <a:off x="6172200" y="2023333"/>
                <a:ext cx="5181600" cy="3710202"/>
              </a:xfrm>
              <a:blipFill>
                <a:blip r:embed="rId3"/>
                <a:stretch>
                  <a:fillRect l="-2471" t="-295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5039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4D5FB2-5860-48E2-AEDA-0740E6700AD8}"/>
              </a:ext>
            </a:extLst>
          </p:cNvPr>
          <p:cNvSpPr>
            <a:spLocks noGrp="1"/>
          </p:cNvSpPr>
          <p:nvPr>
            <p:ph type="title"/>
          </p:nvPr>
        </p:nvSpPr>
        <p:spPr/>
        <p:txBody>
          <a:bodyPr/>
          <a:lstStyle/>
          <a:p>
            <a:pPr algn="ctr"/>
            <a:r>
              <a:rPr lang="en-US" altLang="ko-KR" b="1" dirty="0"/>
              <a:t>Parameters and Variables </a:t>
            </a:r>
            <a:endParaRPr lang="ko-KR" altLang="en-US" b="1" dirty="0"/>
          </a:p>
        </p:txBody>
      </p:sp>
      <p:pic>
        <p:nvPicPr>
          <p:cNvPr id="13" name="내용 개체 틀 12">
            <a:extLst>
              <a:ext uri="{FF2B5EF4-FFF2-40B4-BE49-F238E27FC236}">
                <a16:creationId xmlns:a16="http://schemas.microsoft.com/office/drawing/2014/main" id="{0D64111C-9638-4FBD-B75E-11E8038314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0489" y="1998494"/>
            <a:ext cx="6612994" cy="3404710"/>
          </a:xfrm>
        </p:spPr>
      </p:pic>
    </p:spTree>
    <p:extLst>
      <p:ext uri="{BB962C8B-B14F-4D97-AF65-F5344CB8AC3E}">
        <p14:creationId xmlns:p14="http://schemas.microsoft.com/office/powerpoint/2010/main" val="399567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4DC73D-43FF-4DBF-AE53-11C593662DE4}"/>
              </a:ext>
            </a:extLst>
          </p:cNvPr>
          <p:cNvSpPr>
            <a:spLocks noGrp="1"/>
          </p:cNvSpPr>
          <p:nvPr>
            <p:ph type="title"/>
          </p:nvPr>
        </p:nvSpPr>
        <p:spPr>
          <a:xfrm>
            <a:off x="4129879" y="236268"/>
            <a:ext cx="3932237" cy="581708"/>
          </a:xfrm>
        </p:spPr>
        <p:txBody>
          <a:bodyPr/>
          <a:lstStyle/>
          <a:p>
            <a:r>
              <a:rPr lang="en-US" altLang="ko-KR" b="1" dirty="0"/>
              <a:t>3. Adversarial nets</a:t>
            </a:r>
            <a:endParaRPr lang="ko-KR" altLang="en-US" b="1" dirty="0"/>
          </a:p>
        </p:txBody>
      </p:sp>
      <mc:AlternateContent xmlns:mc="http://schemas.openxmlformats.org/markup-compatibility/2006">
        <mc:Choice xmlns:a14="http://schemas.microsoft.com/office/drawing/2010/main" Requires="a14">
          <p:sp>
            <p:nvSpPr>
              <p:cNvPr id="15" name="Rectangle 1">
                <a:extLst>
                  <a:ext uri="{FF2B5EF4-FFF2-40B4-BE49-F238E27FC236}">
                    <a16:creationId xmlns:a16="http://schemas.microsoft.com/office/drawing/2014/main" id="{66975635-578E-44CA-97A0-79B169AF7973}"/>
                  </a:ext>
                </a:extLst>
              </p:cNvPr>
              <p:cNvSpPr>
                <a:spLocks noGrp="1" noChangeArrowheads="1"/>
              </p:cNvSpPr>
              <p:nvPr>
                <p:ph type="body" sz="half" idx="2"/>
              </p:nvPr>
            </p:nvSpPr>
            <p:spPr bwMode="auto">
              <a:xfrm>
                <a:off x="212473" y="858706"/>
                <a:ext cx="11591635" cy="542302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ko-KR" sz="1800" dirty="0"/>
                  <a:t>When the models are both multilayer </a:t>
                </a:r>
                <a:r>
                  <a:rPr lang="en-US" altLang="ko-KR" sz="1800" dirty="0" err="1"/>
                  <a:t>perceptrons</a:t>
                </a:r>
                <a:r>
                  <a:rPr lang="en-US" altLang="ko-KR" sz="18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800" dirty="0"/>
                  <a:t>And to learn the generator’s distribution </a:t>
                </a:r>
                <a14:m>
                  <m:oMath xmlns:m="http://schemas.openxmlformats.org/officeDocument/2006/math">
                    <m:sSub>
                      <m:sSubPr>
                        <m:ctrlPr>
                          <a:rPr lang="en-US" altLang="ko-KR" sz="1800" i="1" smtClean="0">
                            <a:latin typeface="Cambria Math" panose="02040503050406030204" pitchFamily="18" charset="0"/>
                          </a:rPr>
                        </m:ctrlPr>
                      </m:sSubPr>
                      <m:e>
                        <m:r>
                          <a:rPr lang="en-US" altLang="ko-KR" sz="1800" b="0" i="1" smtClean="0">
                            <a:latin typeface="Cambria Math" panose="02040503050406030204" pitchFamily="18" charset="0"/>
                          </a:rPr>
                          <m:t>𝑝</m:t>
                        </m:r>
                      </m:e>
                      <m:sub>
                        <m:r>
                          <a:rPr lang="en-US" altLang="ko-KR" sz="1800" b="0" i="1" smtClean="0">
                            <a:latin typeface="Cambria Math" panose="02040503050406030204" pitchFamily="18" charset="0"/>
                          </a:rPr>
                          <m:t>𝑔</m:t>
                        </m:r>
                      </m:sub>
                    </m:sSub>
                  </m:oMath>
                </a14:m>
                <a:r>
                  <a:rPr kumimoji="0" lang="en-US" altLang="ko-KR" sz="1800" b="0" i="0" u="none" strike="noStrike" cap="none" normalizeH="0" baseline="0" dirty="0">
                    <a:ln>
                      <a:noFill/>
                    </a:ln>
                    <a:solidFill>
                      <a:schemeClr val="tx1"/>
                    </a:solidFill>
                    <a:effectLst/>
                    <a:latin typeface="Arial" panose="020B0604020202020204" pitchFamily="34" charset="0"/>
                  </a:rPr>
                  <a:t> over data</a:t>
                </a:r>
              </a:p>
              <a:p>
                <a:pPr latinLnBrk="0">
                  <a:lnSpc>
                    <a:spcPct val="100000"/>
                  </a:lnSpc>
                </a:pPr>
                <a:endParaRPr lang="en-US" altLang="ko-KR" sz="1800" dirty="0"/>
              </a:p>
              <a:p>
                <a:pPr marL="0" marR="0" lvl="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lang="en-US" altLang="ko-KR" sz="1800" i="1" smtClean="0">
                            <a:latin typeface="Cambria Math" panose="02040503050406030204" pitchFamily="18" charset="0"/>
                          </a:rPr>
                        </m:ctrlPr>
                      </m:sSubPr>
                      <m:e>
                        <m:r>
                          <a:rPr lang="en-US" altLang="ko-KR" sz="1800" b="0" i="1" smtClean="0">
                            <a:latin typeface="Cambria Math" panose="02040503050406030204" pitchFamily="18" charset="0"/>
                          </a:rPr>
                          <m:t>𝑝</m:t>
                        </m:r>
                      </m:e>
                      <m:sub>
                        <m:r>
                          <a:rPr lang="en-US" altLang="ko-KR" sz="1800" b="0" i="1" smtClean="0">
                            <a:latin typeface="Cambria Math" panose="02040503050406030204" pitchFamily="18" charset="0"/>
                          </a:rPr>
                          <m:t>𝑧</m:t>
                        </m:r>
                      </m:sub>
                    </m:sSub>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𝑥</m:t>
                    </m:r>
                    <m:r>
                      <a:rPr lang="en-US" altLang="ko-KR" sz="1800" b="0" i="1" smtClean="0">
                        <a:latin typeface="Cambria Math" panose="02040503050406030204" pitchFamily="18" charset="0"/>
                      </a:rPr>
                      <m:t>)</m:t>
                    </m:r>
                  </m:oMath>
                </a14:m>
                <a:r>
                  <a:rPr lang="en-US" altLang="ko-KR" sz="1800" dirty="0"/>
                  <a:t>: a prior on input noise variables</a:t>
                </a:r>
              </a:p>
              <a:p>
                <a:pPr latinLnBrk="0">
                  <a:lnSpc>
                    <a:spcPct val="100000"/>
                  </a:lnSpc>
                </a:pPr>
                <a:endParaRPr lang="en-US" altLang="ko-KR" sz="1800" b="0" i="1" dirty="0">
                  <a:latin typeface="Cambria Math" panose="02040503050406030204" pitchFamily="18" charset="0"/>
                </a:endParaRPr>
              </a:p>
              <a:p>
                <a:pPr latinLnBrk="0">
                  <a:lnSpc>
                    <a:spcPct val="100000"/>
                  </a:lnSpc>
                </a:pPr>
                <a:r>
                  <a:rPr lang="en-US" altLang="ko-KR" sz="1800" dirty="0"/>
                  <a:t>Generator </a:t>
                </a:r>
                <a14:m>
                  <m:oMath xmlns:m="http://schemas.openxmlformats.org/officeDocument/2006/math">
                    <m:r>
                      <a:rPr lang="en-US" altLang="ko-KR" sz="1800" b="0" i="1" smtClean="0">
                        <a:latin typeface="Cambria Math" panose="02040503050406030204" pitchFamily="18" charset="0"/>
                      </a:rPr>
                      <m:t>𝐺</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𝑧</m:t>
                    </m:r>
                    <m:r>
                      <a:rPr lang="en-US" altLang="ko-KR" sz="1800" b="0" i="1" smtClean="0">
                        <a:latin typeface="Cambria Math" panose="02040503050406030204" pitchFamily="18" charset="0"/>
                      </a:rPr>
                      <m:t>;</m:t>
                    </m:r>
                    <m:sSub>
                      <m:sSubPr>
                        <m:ctrlPr>
                          <a:rPr lang="en-US" altLang="ko-KR" sz="1800" b="0" i="1" smtClean="0">
                            <a:latin typeface="Cambria Math" panose="02040503050406030204" pitchFamily="18" charset="0"/>
                          </a:rPr>
                        </m:ctrlPr>
                      </m:sSubPr>
                      <m:e>
                        <m:r>
                          <a:rPr lang="ko-KR" altLang="en-US" sz="1800" b="0" i="1" smtClean="0">
                            <a:latin typeface="Cambria Math" panose="02040503050406030204" pitchFamily="18" charset="0"/>
                          </a:rPr>
                          <m:t>𝜃</m:t>
                        </m:r>
                      </m:e>
                      <m:sub>
                        <m:r>
                          <a:rPr lang="en-US" altLang="ko-KR" sz="1800" b="0" i="1" smtClean="0">
                            <a:latin typeface="Cambria Math" panose="02040503050406030204" pitchFamily="18" charset="0"/>
                          </a:rPr>
                          <m:t>𝑔</m:t>
                        </m:r>
                      </m:sub>
                    </m:sSub>
                    <m:r>
                      <a:rPr lang="en-US" altLang="ko-KR" sz="1800" b="0" i="1" smtClean="0">
                        <a:latin typeface="Cambria Math" panose="02040503050406030204" pitchFamily="18" charset="0"/>
                      </a:rPr>
                      <m:t>)</m:t>
                    </m:r>
                  </m:oMath>
                </a14:m>
                <a:r>
                  <a:rPr lang="en-US" altLang="ko-KR" sz="1800" dirty="0"/>
                  <a:t>: a multilayer perceptron </a:t>
                </a:r>
              </a:p>
              <a:p>
                <a:pPr latinLnBrk="0">
                  <a:lnSpc>
                    <a:spcPct val="100000"/>
                  </a:lnSpc>
                </a:pPr>
                <a:r>
                  <a:rPr lang="en-US" altLang="ko-KR" sz="1800" dirty="0"/>
                  <a:t>		   a mapping to data space (where </a:t>
                </a:r>
                <a14:m>
                  <m:oMath xmlns:m="http://schemas.openxmlformats.org/officeDocument/2006/math">
                    <m:r>
                      <a:rPr lang="en-US" altLang="ko-KR" sz="1800" b="0" i="1" smtClean="0">
                        <a:latin typeface="Cambria Math" panose="02040503050406030204" pitchFamily="18" charset="0"/>
                      </a:rPr>
                      <m:t>𝐺</m:t>
                    </m:r>
                  </m:oMath>
                </a14:m>
                <a:r>
                  <a:rPr lang="en-US" altLang="ko-KR" sz="1800" dirty="0"/>
                  <a:t> is</a:t>
                </a:r>
                <a:r>
                  <a:rPr lang="ko-KR" altLang="en-US" sz="1800" dirty="0"/>
                  <a:t> </a:t>
                </a:r>
                <a:r>
                  <a:rPr lang="en-US" altLang="ko-KR" sz="1800" dirty="0"/>
                  <a:t>a differentiable function)</a:t>
                </a:r>
              </a:p>
              <a:p>
                <a:pPr latinLnBrk="0">
                  <a:lnSpc>
                    <a:spcPct val="100000"/>
                  </a:lnSpc>
                </a:pPr>
                <a:endParaRPr lang="en-US" altLang="ko-KR" sz="1800" dirty="0"/>
              </a:p>
              <a:p>
                <a:pPr latinLnBrk="0">
                  <a:lnSpc>
                    <a:spcPct val="100000"/>
                  </a:lnSpc>
                </a:pPr>
                <a:r>
                  <a:rPr lang="en-US" altLang="ko-KR" sz="1800" b="0" dirty="0"/>
                  <a:t>Discriminator </a:t>
                </a:r>
                <a14:m>
                  <m:oMath xmlns:m="http://schemas.openxmlformats.org/officeDocument/2006/math">
                    <m:r>
                      <a:rPr lang="en-US" altLang="ko-KR" sz="1800" b="0" i="1" smtClean="0">
                        <a:latin typeface="Cambria Math" panose="02040503050406030204" pitchFamily="18" charset="0"/>
                      </a:rPr>
                      <m:t>𝐷</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𝑥</m:t>
                    </m:r>
                    <m:r>
                      <a:rPr lang="en-US" altLang="ko-KR" sz="1800" b="0" i="1" smtClean="0">
                        <a:latin typeface="Cambria Math" panose="02040503050406030204" pitchFamily="18" charset="0"/>
                      </a:rPr>
                      <m:t>;</m:t>
                    </m:r>
                    <m:sSub>
                      <m:sSubPr>
                        <m:ctrlPr>
                          <a:rPr lang="en-US" altLang="ko-KR" sz="1800" b="0" i="1" smtClean="0">
                            <a:latin typeface="Cambria Math" panose="02040503050406030204" pitchFamily="18" charset="0"/>
                          </a:rPr>
                        </m:ctrlPr>
                      </m:sSubPr>
                      <m:e>
                        <m:r>
                          <a:rPr lang="ko-KR" altLang="en-US" sz="1800" b="0" i="1" smtClean="0">
                            <a:latin typeface="Cambria Math" panose="02040503050406030204" pitchFamily="18" charset="0"/>
                          </a:rPr>
                          <m:t>𝜃</m:t>
                        </m:r>
                      </m:e>
                      <m:sub>
                        <m:r>
                          <a:rPr lang="en-US" altLang="ko-KR" sz="1800" b="0" i="1" smtClean="0">
                            <a:latin typeface="Cambria Math" panose="02040503050406030204" pitchFamily="18" charset="0"/>
                          </a:rPr>
                          <m:t>𝑑</m:t>
                        </m:r>
                      </m:sub>
                    </m:sSub>
                    <m:r>
                      <a:rPr lang="en-US" altLang="ko-KR" sz="1800" b="0" i="1" smtClean="0">
                        <a:latin typeface="Cambria Math" panose="02040503050406030204" pitchFamily="18" charset="0"/>
                      </a:rPr>
                      <m:t>)</m:t>
                    </m:r>
                  </m:oMath>
                </a14:m>
                <a:r>
                  <a:rPr lang="en-US" altLang="ko-KR" sz="1800" dirty="0"/>
                  <a:t>: a multilayer perceptron</a:t>
                </a:r>
              </a:p>
              <a:p>
                <a:pPr latinLnBrk="0">
                  <a:lnSpc>
                    <a:spcPct val="100000"/>
                  </a:lnSpc>
                </a:pPr>
                <a:r>
                  <a:rPr lang="en-US" altLang="ko-KR" sz="1800" dirty="0"/>
                  <a:t>		       outputs  a single scalar(probability),</a:t>
                </a:r>
              </a:p>
              <a:p>
                <a:pPr latinLnBrk="0">
                  <a:lnSpc>
                    <a:spcPct val="100000"/>
                  </a:lnSpc>
                </a:pPr>
                <a:r>
                  <a:rPr lang="en-US" altLang="ko-KR" sz="1800" dirty="0"/>
                  <a:t>		       </a:t>
                </a:r>
                <a14:m>
                  <m:oMath xmlns:m="http://schemas.openxmlformats.org/officeDocument/2006/math">
                    <m:r>
                      <a:rPr lang="en-US" altLang="ko-KR" sz="1800" b="0" i="1" smtClean="0">
                        <a:latin typeface="Cambria Math" panose="02040503050406030204" pitchFamily="18" charset="0"/>
                      </a:rPr>
                      <m:t>𝐷</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𝑥</m:t>
                    </m:r>
                    <m:r>
                      <a:rPr lang="en-US" altLang="ko-KR" sz="1800" b="0" i="1" smtClean="0">
                        <a:latin typeface="Cambria Math" panose="02040503050406030204" pitchFamily="18" charset="0"/>
                      </a:rPr>
                      <m:t>)</m:t>
                    </m:r>
                  </m:oMath>
                </a14:m>
                <a:r>
                  <a:rPr lang="en-US" altLang="ko-KR" sz="1800" dirty="0"/>
                  <a:t> represents the probability that x came from the data rather than </a:t>
                </a:r>
                <a14:m>
                  <m:oMath xmlns:m="http://schemas.openxmlformats.org/officeDocument/2006/math">
                    <m:sSub>
                      <m:sSubPr>
                        <m:ctrlPr>
                          <a:rPr lang="en-US" altLang="ko-KR" sz="1800" i="1" smtClean="0">
                            <a:latin typeface="Cambria Math" panose="02040503050406030204" pitchFamily="18" charset="0"/>
                          </a:rPr>
                        </m:ctrlPr>
                      </m:sSubPr>
                      <m:e>
                        <m:r>
                          <a:rPr lang="en-US" altLang="ko-KR" sz="1800" b="0" i="1" smtClean="0">
                            <a:latin typeface="Cambria Math" panose="02040503050406030204" pitchFamily="18" charset="0"/>
                          </a:rPr>
                          <m:t>𝑝</m:t>
                        </m:r>
                      </m:e>
                      <m:sub>
                        <m:r>
                          <a:rPr lang="en-US" altLang="ko-KR" sz="1800" b="0" i="1" smtClean="0">
                            <a:latin typeface="Cambria Math" panose="02040503050406030204" pitchFamily="18" charset="0"/>
                          </a:rPr>
                          <m:t>𝑔</m:t>
                        </m:r>
                      </m:sub>
                    </m:sSub>
                  </m:oMath>
                </a14:m>
                <a:endParaRPr lang="en-US" altLang="ko-KR" sz="1800" b="0" dirty="0"/>
              </a:p>
              <a:p>
                <a:pPr latinLnBrk="0">
                  <a:lnSpc>
                    <a:spcPct val="100000"/>
                  </a:lnSpc>
                </a:pPr>
                <a:endParaRPr lang="en-US" altLang="ko-KR" sz="1800" dirty="0"/>
              </a:p>
              <a:p>
                <a:pPr latinLnBrk="0">
                  <a:lnSpc>
                    <a:spcPct val="100000"/>
                  </a:lnSpc>
                </a:pPr>
                <a:r>
                  <a:rPr lang="en-US" altLang="ko-KR" sz="1800" dirty="0"/>
                  <a:t> Train </a:t>
                </a:r>
                <a14:m>
                  <m:oMath xmlns:m="http://schemas.openxmlformats.org/officeDocument/2006/math">
                    <m:r>
                      <a:rPr lang="en-US" altLang="ko-KR" sz="1800" b="0" i="1" smtClean="0">
                        <a:latin typeface="Cambria Math" panose="02040503050406030204" pitchFamily="18" charset="0"/>
                      </a:rPr>
                      <m:t>𝐷</m:t>
                    </m:r>
                  </m:oMath>
                </a14:m>
                <a:r>
                  <a:rPr lang="en-US" altLang="ko-KR" sz="1800" dirty="0"/>
                  <a:t> to maximize the probability of assigning the correct label to both training 	examples and samples from </a:t>
                </a:r>
                <a14:m>
                  <m:oMath xmlns:m="http://schemas.openxmlformats.org/officeDocument/2006/math">
                    <m:r>
                      <a:rPr lang="en-US" altLang="ko-KR" sz="1800" b="0" i="1" smtClean="0">
                        <a:latin typeface="Cambria Math" panose="02040503050406030204" pitchFamily="18" charset="0"/>
                      </a:rPr>
                      <m:t>𝐺</m:t>
                    </m:r>
                  </m:oMath>
                </a14:m>
                <a:r>
                  <a:rPr lang="en-US" altLang="ko-KR" sz="1800" dirty="0"/>
                  <a:t>.</a:t>
                </a:r>
              </a:p>
              <a:p>
                <a:pPr latinLnBrk="0">
                  <a:lnSpc>
                    <a:spcPct val="100000"/>
                  </a:lnSpc>
                </a:pPr>
                <a:r>
                  <a:rPr lang="en-US" altLang="ko-KR" sz="1800" dirty="0"/>
                  <a:t>Simultaneously train </a:t>
                </a:r>
                <a14:m>
                  <m:oMath xmlns:m="http://schemas.openxmlformats.org/officeDocument/2006/math">
                    <m:r>
                      <a:rPr lang="en-US" altLang="ko-KR" sz="1800" b="0" i="1" smtClean="0">
                        <a:latin typeface="Cambria Math" panose="02040503050406030204" pitchFamily="18" charset="0"/>
                      </a:rPr>
                      <m:t>𝐺</m:t>
                    </m:r>
                  </m:oMath>
                </a14:m>
                <a:r>
                  <a:rPr lang="en-US" altLang="ko-KR" sz="1800" dirty="0"/>
                  <a:t> to minimize </a:t>
                </a:r>
                <a14:m>
                  <m:oMath xmlns:m="http://schemas.openxmlformats.org/officeDocument/2006/math">
                    <m:r>
                      <m:rPr>
                        <m:sty m:val="p"/>
                      </m:rPr>
                      <a:rPr lang="en-US" altLang="ko-KR" sz="1800" b="0" i="0" smtClean="0">
                        <a:latin typeface="Cambria Math" panose="02040503050406030204" pitchFamily="18" charset="0"/>
                      </a:rPr>
                      <m:t>log</m:t>
                    </m:r>
                    <m:r>
                      <a:rPr lang="en-US" altLang="ko-KR" sz="1800" b="0" i="1" smtClean="0">
                        <a:latin typeface="Cambria Math" panose="02040503050406030204" pitchFamily="18" charset="0"/>
                      </a:rPr>
                      <m:t>⁡(1 −</m:t>
                    </m:r>
                    <m:r>
                      <a:rPr lang="en-US" altLang="ko-KR" sz="1800" b="0" i="1" smtClean="0">
                        <a:latin typeface="Cambria Math" panose="02040503050406030204" pitchFamily="18" charset="0"/>
                      </a:rPr>
                      <m:t>𝐷</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𝐺</m:t>
                    </m:r>
                    <m:d>
                      <m:dPr>
                        <m:ctrlPr>
                          <a:rPr lang="en-US" altLang="ko-KR" sz="1800" b="0" i="1" smtClean="0">
                            <a:latin typeface="Cambria Math" panose="02040503050406030204" pitchFamily="18" charset="0"/>
                          </a:rPr>
                        </m:ctrlPr>
                      </m:dPr>
                      <m:e>
                        <m:r>
                          <a:rPr lang="en-US" altLang="ko-KR" sz="1800" b="0" i="1" smtClean="0">
                            <a:latin typeface="Cambria Math" panose="02040503050406030204" pitchFamily="18" charset="0"/>
                          </a:rPr>
                          <m:t>𝑧</m:t>
                        </m:r>
                      </m:e>
                    </m:d>
                    <m:r>
                      <a:rPr lang="en-US" altLang="ko-KR" sz="1800" b="0" i="1" smtClean="0">
                        <a:latin typeface="Cambria Math" panose="02040503050406030204" pitchFamily="18" charset="0"/>
                      </a:rPr>
                      <m:t>)</m:t>
                    </m:r>
                  </m:oMath>
                </a14:m>
                <a:endParaRPr lang="en-US" altLang="ko-KR" sz="1800" dirty="0"/>
              </a:p>
              <a:p>
                <a:pPr latinLnBrk="0">
                  <a:lnSpc>
                    <a:spcPct val="100000"/>
                  </a:lnSpc>
                </a:pPr>
                <a:endParaRPr lang="en-US" altLang="ko-KR" sz="1800" dirty="0"/>
              </a:p>
              <a:p>
                <a:pPr latinLnBrk="0">
                  <a:lnSpc>
                    <a:spcPct val="100000"/>
                  </a:lnSpc>
                </a:pPr>
                <a:r>
                  <a:rPr lang="en-US" altLang="ko-KR" sz="1800" dirty="0"/>
                  <a:t>Therefore, value function </a:t>
                </a:r>
                <a14:m>
                  <m:oMath xmlns:m="http://schemas.openxmlformats.org/officeDocument/2006/math">
                    <m:r>
                      <m:rPr>
                        <m:sty m:val="p"/>
                      </m:rPr>
                      <a:rPr lang="en-US" altLang="ko-KR" sz="1800" b="0" i="0" smtClean="0">
                        <a:latin typeface="Cambria Math" panose="02040503050406030204" pitchFamily="18" charset="0"/>
                      </a:rPr>
                      <m:t>V</m:t>
                    </m:r>
                    <m:d>
                      <m:dPr>
                        <m:ctrlPr>
                          <a:rPr lang="en-US" altLang="ko-KR" sz="1800" b="0" i="1" smtClean="0">
                            <a:latin typeface="Cambria Math" panose="02040503050406030204" pitchFamily="18" charset="0"/>
                          </a:rPr>
                        </m:ctrlPr>
                      </m:dPr>
                      <m:e>
                        <m:r>
                          <a:rPr lang="en-US" altLang="ko-KR" sz="1800" b="0" i="1" smtClean="0">
                            <a:latin typeface="Cambria Math" panose="02040503050406030204" pitchFamily="18" charset="0"/>
                          </a:rPr>
                          <m:t>𝐺</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𝐷</m:t>
                        </m:r>
                      </m:e>
                    </m:d>
                    <m:r>
                      <a:rPr lang="en-US" altLang="ko-KR" sz="1800" b="0" i="1" smtClean="0">
                        <a:latin typeface="Cambria Math" panose="02040503050406030204" pitchFamily="18" charset="0"/>
                      </a:rPr>
                      <m:t> </m:t>
                    </m:r>
                  </m:oMath>
                </a14:m>
                <a:r>
                  <a:rPr lang="en-US" altLang="ko-KR" sz="1800" b="0" dirty="0"/>
                  <a:t>becomes: </a:t>
                </a:r>
              </a:p>
              <a:p>
                <a:pPr latinLnBrk="0">
                  <a:lnSpc>
                    <a:spcPct val="100000"/>
                  </a:lnSpc>
                </a:pPr>
                <a:endParaRPr lang="en-US" altLang="ko-KR" sz="1800" b="0" dirty="0"/>
              </a:p>
              <a:p>
                <a:pPr latinLnBrk="0">
                  <a:lnSpc>
                    <a:spcPct val="100000"/>
                  </a:lnSpc>
                </a:pPr>
                <a:endParaRPr lang="en-US" altLang="ko-KR" sz="1800" dirty="0"/>
              </a:p>
              <a:p>
                <a:pPr latinLnBrk="0">
                  <a:lnSpc>
                    <a:spcPct val="100000"/>
                  </a:lnSpc>
                </a:pPr>
                <a:endParaRPr lang="en-US" altLang="ko-KR" sz="1800" dirty="0"/>
              </a:p>
            </p:txBody>
          </p:sp>
        </mc:Choice>
        <mc:Fallback>
          <p:sp>
            <p:nvSpPr>
              <p:cNvPr id="15" name="Rectangle 1">
                <a:extLst>
                  <a:ext uri="{FF2B5EF4-FFF2-40B4-BE49-F238E27FC236}">
                    <a16:creationId xmlns:a16="http://schemas.microsoft.com/office/drawing/2014/main" id="{66975635-578E-44CA-97A0-79B169AF7973}"/>
                  </a:ext>
                </a:extLst>
              </p:cNvPr>
              <p:cNvSpPr>
                <a:spLocks noGrp="1" noRot="1" noChangeAspect="1" noMove="1" noResize="1" noEditPoints="1" noAdjustHandles="1" noChangeArrowheads="1" noChangeShapeType="1" noTextEdit="1"/>
              </p:cNvSpPr>
              <p:nvPr>
                <p:ph type="body" sz="half" idx="2"/>
              </p:nvPr>
            </p:nvSpPr>
            <p:spPr bwMode="auto">
              <a:xfrm>
                <a:off x="212473" y="858706"/>
                <a:ext cx="11591635" cy="5423023"/>
              </a:xfrm>
              <a:prstGeom prst="rect">
                <a:avLst/>
              </a:prstGeom>
              <a:blipFill>
                <a:blip r:embed="rId3"/>
                <a:stretch>
                  <a:fillRect l="-473" t="-112" r="-10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ko-KR" altLang="en-US">
                    <a:noFill/>
                  </a:rPr>
                  <a:t> </a:t>
                </a:r>
              </a:p>
            </p:txBody>
          </p:sp>
        </mc:Fallback>
      </mc:AlternateContent>
      <p:sp>
        <p:nvSpPr>
          <p:cNvPr id="16" name="Rectangle 2">
            <a:extLst>
              <a:ext uri="{FF2B5EF4-FFF2-40B4-BE49-F238E27FC236}">
                <a16:creationId xmlns:a16="http://schemas.microsoft.com/office/drawing/2014/main" id="{09DDDCD5-EB64-4703-8DA3-A0D54A2065E4}"/>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dirty="0">
                <a:ln>
                  <a:noFill/>
                </a:ln>
                <a:solidFill>
                  <a:schemeClr val="tx1"/>
                </a:solidFill>
                <a:effectLst/>
                <a:latin typeface="Arial" panose="020B0604020202020204" pitchFamily="34" charset="0"/>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pic>
        <p:nvPicPr>
          <p:cNvPr id="22" name="그림 21">
            <a:extLst>
              <a:ext uri="{FF2B5EF4-FFF2-40B4-BE49-F238E27FC236}">
                <a16:creationId xmlns:a16="http://schemas.microsoft.com/office/drawing/2014/main" id="{AAADD3D6-E10A-4F66-8019-686DF16D31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080" y="5676129"/>
            <a:ext cx="10693837" cy="646330"/>
          </a:xfrm>
          <a:prstGeom prst="rect">
            <a:avLst/>
          </a:prstGeom>
        </p:spPr>
      </p:pic>
    </p:spTree>
    <p:extLst>
      <p:ext uri="{BB962C8B-B14F-4D97-AF65-F5344CB8AC3E}">
        <p14:creationId xmlns:p14="http://schemas.microsoft.com/office/powerpoint/2010/main" val="232482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D99BDABA-210B-4C44-9690-99D8D3664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79" y="5299585"/>
            <a:ext cx="10693837" cy="646330"/>
          </a:xfrm>
          <a:prstGeom prst="rect">
            <a:avLst/>
          </a:prstGeom>
        </p:spPr>
      </p:pic>
      <p:pic>
        <p:nvPicPr>
          <p:cNvPr id="6" name="내용 개체 틀 4">
            <a:extLst>
              <a:ext uri="{FF2B5EF4-FFF2-40B4-BE49-F238E27FC236}">
                <a16:creationId xmlns:a16="http://schemas.microsoft.com/office/drawing/2014/main" id="{F71BEE64-85F2-4419-B5F3-28A786064C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53034" y="780771"/>
            <a:ext cx="5085929" cy="1496716"/>
          </a:xfrm>
        </p:spPr>
      </p:pic>
      <p:sp>
        <p:nvSpPr>
          <p:cNvPr id="8" name="TextBox 7">
            <a:extLst>
              <a:ext uri="{FF2B5EF4-FFF2-40B4-BE49-F238E27FC236}">
                <a16:creationId xmlns:a16="http://schemas.microsoft.com/office/drawing/2014/main" id="{68285812-BAD2-41C7-AE62-BAE42DCD114D}"/>
              </a:ext>
            </a:extLst>
          </p:cNvPr>
          <p:cNvSpPr txBox="1"/>
          <p:nvPr/>
        </p:nvSpPr>
        <p:spPr>
          <a:xfrm>
            <a:off x="3553034" y="453701"/>
            <a:ext cx="7302843" cy="369332"/>
          </a:xfrm>
          <a:prstGeom prst="rect">
            <a:avLst/>
          </a:prstGeom>
          <a:noFill/>
        </p:spPr>
        <p:txBody>
          <a:bodyPr wrap="square" rtlCol="0">
            <a:spAutoFit/>
          </a:bodyPr>
          <a:lstStyle/>
          <a:p>
            <a:r>
              <a:rPr lang="en-US" altLang="ko-KR" b="1" dirty="0"/>
              <a:t>Binary cross-entropy loss formula </a:t>
            </a:r>
            <a:endParaRPr lang="ko-KR" altLang="en-US" b="1" dirty="0"/>
          </a:p>
        </p:txBody>
      </p:sp>
      <p:sp>
        <p:nvSpPr>
          <p:cNvPr id="9" name="TextBox 8">
            <a:extLst>
              <a:ext uri="{FF2B5EF4-FFF2-40B4-BE49-F238E27FC236}">
                <a16:creationId xmlns:a16="http://schemas.microsoft.com/office/drawing/2014/main" id="{5072FB95-5764-49A9-9E30-974995C66B65}"/>
              </a:ext>
            </a:extLst>
          </p:cNvPr>
          <p:cNvSpPr txBox="1"/>
          <p:nvPr/>
        </p:nvSpPr>
        <p:spPr>
          <a:xfrm>
            <a:off x="7028163" y="2692471"/>
            <a:ext cx="3888678" cy="369332"/>
          </a:xfrm>
          <a:prstGeom prst="rect">
            <a:avLst/>
          </a:prstGeom>
          <a:noFill/>
        </p:spPr>
        <p:txBody>
          <a:bodyPr wrap="square" rtlCol="0">
            <a:spAutoFit/>
          </a:bodyPr>
          <a:lstStyle/>
          <a:p>
            <a:r>
              <a:rPr lang="en-US" altLang="ko-KR" b="1" dirty="0"/>
              <a:t>Generator loss formula </a:t>
            </a:r>
            <a:endParaRPr lang="ko-KR" altLang="en-US" b="1" dirty="0"/>
          </a:p>
        </p:txBody>
      </p:sp>
      <p:sp>
        <p:nvSpPr>
          <p:cNvPr id="10" name="TextBox 9">
            <a:extLst>
              <a:ext uri="{FF2B5EF4-FFF2-40B4-BE49-F238E27FC236}">
                <a16:creationId xmlns:a16="http://schemas.microsoft.com/office/drawing/2014/main" id="{2BD62E64-BDCA-43CD-8D2D-0E277D704279}"/>
              </a:ext>
            </a:extLst>
          </p:cNvPr>
          <p:cNvSpPr txBox="1"/>
          <p:nvPr/>
        </p:nvSpPr>
        <p:spPr>
          <a:xfrm>
            <a:off x="1336374" y="2696183"/>
            <a:ext cx="3405411" cy="369332"/>
          </a:xfrm>
          <a:prstGeom prst="rect">
            <a:avLst/>
          </a:prstGeom>
          <a:noFill/>
        </p:spPr>
        <p:txBody>
          <a:bodyPr wrap="square" rtlCol="0">
            <a:spAutoFit/>
          </a:bodyPr>
          <a:lstStyle/>
          <a:p>
            <a:r>
              <a:rPr lang="en-US" altLang="ko-KR" b="1" dirty="0"/>
              <a:t>Discriminator loss formula </a:t>
            </a:r>
            <a:endParaRPr lang="ko-KR" altLang="en-US" b="1" dirty="0"/>
          </a:p>
        </p:txBody>
      </p:sp>
      <p:pic>
        <p:nvPicPr>
          <p:cNvPr id="12" name="그림 11">
            <a:extLst>
              <a:ext uri="{FF2B5EF4-FFF2-40B4-BE49-F238E27FC236}">
                <a16:creationId xmlns:a16="http://schemas.microsoft.com/office/drawing/2014/main" id="{D7778D12-E6E0-49DF-A2CA-31A59FE696E3}"/>
              </a:ext>
            </a:extLst>
          </p:cNvPr>
          <p:cNvPicPr>
            <a:picLocks noChangeAspect="1"/>
          </p:cNvPicPr>
          <p:nvPr/>
        </p:nvPicPr>
        <p:blipFill rotWithShape="1">
          <a:blip r:embed="rId4">
            <a:extLst>
              <a:ext uri="{28A0092B-C50C-407E-A947-70E740481C1C}">
                <a14:useLocalDpi xmlns:a14="http://schemas.microsoft.com/office/drawing/2010/main" val="0"/>
              </a:ext>
            </a:extLst>
          </a:blip>
          <a:srcRect l="18177" r="30748"/>
          <a:stretch/>
        </p:blipFill>
        <p:spPr>
          <a:xfrm>
            <a:off x="1152447" y="3065515"/>
            <a:ext cx="4236446" cy="1066448"/>
          </a:xfrm>
          <a:prstGeom prst="rect">
            <a:avLst/>
          </a:prstGeom>
        </p:spPr>
      </p:pic>
      <p:pic>
        <p:nvPicPr>
          <p:cNvPr id="14" name="그림 13">
            <a:extLst>
              <a:ext uri="{FF2B5EF4-FFF2-40B4-BE49-F238E27FC236}">
                <a16:creationId xmlns:a16="http://schemas.microsoft.com/office/drawing/2014/main" id="{F2B066F5-6C22-4B6E-9C9E-F404EB43559E}"/>
              </a:ext>
            </a:extLst>
          </p:cNvPr>
          <p:cNvPicPr>
            <a:picLocks noChangeAspect="1"/>
          </p:cNvPicPr>
          <p:nvPr/>
        </p:nvPicPr>
        <p:blipFill rotWithShape="1">
          <a:blip r:embed="rId5">
            <a:extLst>
              <a:ext uri="{28A0092B-C50C-407E-A947-70E740481C1C}">
                <a14:useLocalDpi xmlns:a14="http://schemas.microsoft.com/office/drawing/2010/main" val="0"/>
              </a:ext>
            </a:extLst>
          </a:blip>
          <a:srcRect l="15958" t="2203" r="16790" b="-2203"/>
          <a:stretch/>
        </p:blipFill>
        <p:spPr>
          <a:xfrm>
            <a:off x="6772412" y="3048689"/>
            <a:ext cx="6198086" cy="1066448"/>
          </a:xfrm>
          <a:prstGeom prst="rect">
            <a:avLst/>
          </a:prstGeom>
        </p:spPr>
      </p:pic>
      <p:sp>
        <p:nvSpPr>
          <p:cNvPr id="15" name="TextBox 14">
            <a:extLst>
              <a:ext uri="{FF2B5EF4-FFF2-40B4-BE49-F238E27FC236}">
                <a16:creationId xmlns:a16="http://schemas.microsoft.com/office/drawing/2014/main" id="{4977467D-F722-48E3-910D-898707B44589}"/>
              </a:ext>
            </a:extLst>
          </p:cNvPr>
          <p:cNvSpPr txBox="1"/>
          <p:nvPr/>
        </p:nvSpPr>
        <p:spPr>
          <a:xfrm>
            <a:off x="4311383" y="4519969"/>
            <a:ext cx="3405411" cy="369332"/>
          </a:xfrm>
          <a:prstGeom prst="rect">
            <a:avLst/>
          </a:prstGeom>
          <a:noFill/>
        </p:spPr>
        <p:txBody>
          <a:bodyPr wrap="square" rtlCol="0">
            <a:spAutoFit/>
          </a:bodyPr>
          <a:lstStyle/>
          <a:p>
            <a:r>
              <a:rPr lang="en-US" altLang="ko-KR" b="1" dirty="0"/>
              <a:t>Combined loss function </a:t>
            </a:r>
            <a:endParaRPr lang="ko-KR" altLang="en-US" b="1" dirty="0"/>
          </a:p>
        </p:txBody>
      </p:sp>
    </p:spTree>
    <p:extLst>
      <p:ext uri="{BB962C8B-B14F-4D97-AF65-F5344CB8AC3E}">
        <p14:creationId xmlns:p14="http://schemas.microsoft.com/office/powerpoint/2010/main" val="181527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4DC73D-43FF-4DBF-AE53-11C593662DE4}"/>
              </a:ext>
            </a:extLst>
          </p:cNvPr>
          <p:cNvSpPr>
            <a:spLocks noGrp="1"/>
          </p:cNvSpPr>
          <p:nvPr>
            <p:ph type="title"/>
          </p:nvPr>
        </p:nvSpPr>
        <p:spPr>
          <a:xfrm>
            <a:off x="4129879" y="236268"/>
            <a:ext cx="4136297" cy="581708"/>
          </a:xfrm>
        </p:spPr>
        <p:txBody>
          <a:bodyPr>
            <a:normAutofit fontScale="90000"/>
          </a:bodyPr>
          <a:lstStyle/>
          <a:p>
            <a:r>
              <a:rPr lang="en-US" altLang="ko-KR" b="1" dirty="0"/>
              <a:t>4. Theoretical Results</a:t>
            </a:r>
            <a:endParaRPr lang="ko-KR" altLang="en-US" b="1" dirty="0"/>
          </a:p>
        </p:txBody>
      </p:sp>
      <p:sp>
        <p:nvSpPr>
          <p:cNvPr id="16" name="Rectangle 2">
            <a:extLst>
              <a:ext uri="{FF2B5EF4-FFF2-40B4-BE49-F238E27FC236}">
                <a16:creationId xmlns:a16="http://schemas.microsoft.com/office/drawing/2014/main" id="{09DDDCD5-EB64-4703-8DA3-A0D54A2065E4}"/>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dirty="0">
                <a:ln>
                  <a:noFill/>
                </a:ln>
                <a:solidFill>
                  <a:schemeClr val="tx1"/>
                </a:solidFill>
                <a:effectLst/>
                <a:latin typeface="Arial" panose="020B0604020202020204" pitchFamily="34" charset="0"/>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6" name="제목 1">
            <a:extLst>
              <a:ext uri="{FF2B5EF4-FFF2-40B4-BE49-F238E27FC236}">
                <a16:creationId xmlns:a16="http://schemas.microsoft.com/office/drawing/2014/main" id="{D990A46F-B2CE-4A4C-ACFD-3428CE16E00A}"/>
              </a:ext>
            </a:extLst>
          </p:cNvPr>
          <p:cNvSpPr txBox="1">
            <a:spLocks/>
          </p:cNvSpPr>
          <p:nvPr/>
        </p:nvSpPr>
        <p:spPr>
          <a:xfrm>
            <a:off x="184731" y="1354741"/>
            <a:ext cx="2473125" cy="486568"/>
          </a:xfrm>
          <a:prstGeom prst="rect">
            <a:avLst/>
          </a:prstGeom>
        </p:spPr>
        <p:txBody>
          <a:bodyPr vert="horz" lIns="91440" tIns="45720" rIns="91440" bIns="45720" rtlCol="0" anchor="b">
            <a:normAutofit fontScale="97500"/>
          </a:bodyPr>
          <a:lstStyle>
            <a:lvl1pPr algn="l" defTabSz="914400" rtl="0" eaLnBrk="1" latinLnBrk="1" hangingPunct="1">
              <a:lnSpc>
                <a:spcPct val="90000"/>
              </a:lnSpc>
              <a:spcBef>
                <a:spcPct val="0"/>
              </a:spcBef>
              <a:buNone/>
              <a:defRPr sz="3200" kern="1200">
                <a:solidFill>
                  <a:schemeClr val="tx1"/>
                </a:solidFill>
                <a:latin typeface="+mj-lt"/>
                <a:ea typeface="+mj-ea"/>
                <a:cs typeface="+mj-cs"/>
              </a:defRPr>
            </a:lvl1pPr>
          </a:lstStyle>
          <a:p>
            <a:r>
              <a:rPr lang="en-US" altLang="ko-KR" sz="2400" b="1" dirty="0"/>
              <a:t>Algorithm 1 </a:t>
            </a:r>
            <a:endParaRPr lang="ko-KR" altLang="en-US" sz="2400" b="1" dirty="0"/>
          </a:p>
        </p:txBody>
      </p:sp>
      <p:sp>
        <p:nvSpPr>
          <p:cNvPr id="4" name="텍스트 개체 틀 3">
            <a:extLst>
              <a:ext uri="{FF2B5EF4-FFF2-40B4-BE49-F238E27FC236}">
                <a16:creationId xmlns:a16="http://schemas.microsoft.com/office/drawing/2014/main" id="{45DD8672-E9B8-459A-8492-AF5FBAE4B33F}"/>
              </a:ext>
            </a:extLst>
          </p:cNvPr>
          <p:cNvSpPr>
            <a:spLocks noGrp="1"/>
          </p:cNvSpPr>
          <p:nvPr>
            <p:ph type="body" sz="half" idx="2"/>
          </p:nvPr>
        </p:nvSpPr>
        <p:spPr>
          <a:xfrm>
            <a:off x="6584947" y="1598025"/>
            <a:ext cx="5315712" cy="5174393"/>
          </a:xfrm>
        </p:spPr>
        <p:txBody>
          <a:bodyPr>
            <a:normAutofit lnSpcReduction="10000"/>
          </a:bodyPr>
          <a:lstStyle/>
          <a:p>
            <a:pPr marL="285750" indent="-285750">
              <a:buFont typeface="Arial" panose="020B0604020202020204" pitchFamily="34" charset="0"/>
              <a:buChar char="•"/>
            </a:pPr>
            <a:r>
              <a:rPr lang="en-US" altLang="ko-KR" sz="1800" dirty="0"/>
              <a:t>Generator and discriminator are trained separately</a:t>
            </a:r>
          </a:p>
          <a:p>
            <a:pPr marL="285750" indent="-285750">
              <a:buFont typeface="Arial" panose="020B0604020202020204" pitchFamily="34" charset="0"/>
              <a:buChar char="•"/>
            </a:pPr>
            <a:endParaRPr lang="en-US" altLang="ko-KR" sz="1800" dirty="0"/>
          </a:p>
          <a:p>
            <a:pPr marL="285750" indent="-285750">
              <a:buFont typeface="Arial" panose="020B0604020202020204" pitchFamily="34" charset="0"/>
              <a:buChar char="•"/>
            </a:pPr>
            <a:r>
              <a:rPr lang="en-US" altLang="ko-KR" sz="1800" dirty="0"/>
              <a:t>In the first section, </a:t>
            </a:r>
          </a:p>
          <a:p>
            <a:r>
              <a:rPr lang="en-US" altLang="ko-KR" sz="1800" dirty="0"/>
              <a:t>Real data and fake data are inserted into the discriminator with correct labels</a:t>
            </a:r>
          </a:p>
          <a:p>
            <a:r>
              <a:rPr lang="en-US" altLang="ko-KR" sz="1800" dirty="0"/>
              <a:t>Gradients are propagated keeping generator fixed. </a:t>
            </a:r>
          </a:p>
          <a:p>
            <a:r>
              <a:rPr lang="en-US" altLang="ko-KR" sz="1800" dirty="0"/>
              <a:t>The discriminator is updated by ascending its stochastic gradient </a:t>
            </a:r>
          </a:p>
          <a:p>
            <a:endParaRPr lang="en-US" altLang="ko-KR" sz="1800" dirty="0"/>
          </a:p>
          <a:p>
            <a:pPr marL="285750" indent="-285750">
              <a:buFont typeface="Arial" panose="020B0604020202020204" pitchFamily="34" charset="0"/>
              <a:buChar char="•"/>
            </a:pPr>
            <a:r>
              <a:rPr lang="en-US" altLang="ko-KR" sz="1800" dirty="0"/>
              <a:t>In the second section, </a:t>
            </a:r>
          </a:p>
          <a:p>
            <a:r>
              <a:rPr lang="en-US" altLang="ko-KR" sz="1800" dirty="0"/>
              <a:t>Fake data with fake labels are passed to fool the discriminator keeping the discriminator fixed </a:t>
            </a:r>
          </a:p>
          <a:p>
            <a:r>
              <a:rPr lang="en-US" altLang="ko-KR" sz="1800" dirty="0"/>
              <a:t>The generator is updated by descending its stochastic gradient</a:t>
            </a:r>
          </a:p>
          <a:p>
            <a:pPr marL="285750" indent="-285750">
              <a:buFont typeface="Arial" panose="020B0604020202020204" pitchFamily="34" charset="0"/>
              <a:buChar char="•"/>
            </a:pPr>
            <a:endParaRPr lang="en-US" altLang="ko-KR" dirty="0"/>
          </a:p>
          <a:p>
            <a:endParaRPr lang="en-US" altLang="ko-KR" dirty="0"/>
          </a:p>
          <a:p>
            <a:endParaRPr lang="ko-KR" altLang="en-US" dirty="0"/>
          </a:p>
        </p:txBody>
      </p:sp>
      <p:pic>
        <p:nvPicPr>
          <p:cNvPr id="7" name="그림 6">
            <a:extLst>
              <a:ext uri="{FF2B5EF4-FFF2-40B4-BE49-F238E27FC236}">
                <a16:creationId xmlns:a16="http://schemas.microsoft.com/office/drawing/2014/main" id="{84465641-62BF-4668-B79D-2DBEAEAF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31" y="2012385"/>
            <a:ext cx="6293338" cy="3910860"/>
          </a:xfrm>
          <a:prstGeom prst="rect">
            <a:avLst/>
          </a:prstGeom>
        </p:spPr>
      </p:pic>
    </p:spTree>
    <p:extLst>
      <p:ext uri="{BB962C8B-B14F-4D97-AF65-F5344CB8AC3E}">
        <p14:creationId xmlns:p14="http://schemas.microsoft.com/office/powerpoint/2010/main" val="35031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4B0612-BEED-49B7-9ABC-022BF0D7D7F4}"/>
              </a:ext>
            </a:extLst>
          </p:cNvPr>
          <p:cNvSpPr>
            <a:spLocks noGrp="1"/>
          </p:cNvSpPr>
          <p:nvPr>
            <p:ph type="title"/>
          </p:nvPr>
        </p:nvSpPr>
        <p:spPr/>
        <p:txBody>
          <a:bodyPr/>
          <a:lstStyle/>
          <a:p>
            <a:pPr algn="ctr"/>
            <a:r>
              <a:rPr lang="en-US" altLang="ko-KR" dirty="0"/>
              <a:t>References</a:t>
            </a:r>
            <a:endParaRPr lang="ko-KR" altLang="en-US" dirty="0"/>
          </a:p>
        </p:txBody>
      </p:sp>
      <p:sp>
        <p:nvSpPr>
          <p:cNvPr id="3" name="내용 개체 틀 2">
            <a:extLst>
              <a:ext uri="{FF2B5EF4-FFF2-40B4-BE49-F238E27FC236}">
                <a16:creationId xmlns:a16="http://schemas.microsoft.com/office/drawing/2014/main" id="{B1150280-1790-477A-87F4-416809ABD2D0}"/>
              </a:ext>
            </a:extLst>
          </p:cNvPr>
          <p:cNvSpPr>
            <a:spLocks noGrp="1"/>
          </p:cNvSpPr>
          <p:nvPr>
            <p:ph idx="1"/>
          </p:nvPr>
        </p:nvSpPr>
        <p:spPr/>
        <p:txBody>
          <a:bodyPr/>
          <a:lstStyle/>
          <a:p>
            <a:r>
              <a:rPr lang="en-US" altLang="ko-KR" sz="2000" dirty="0">
                <a:hlinkClick r:id="rId2"/>
              </a:rPr>
              <a:t>https://arxiv.org/pdf/1406.2661.pdf</a:t>
            </a:r>
          </a:p>
          <a:p>
            <a:pPr marL="0" indent="0">
              <a:buNone/>
            </a:pPr>
            <a:endParaRPr lang="en-US" altLang="ko-KR" sz="2000" dirty="0">
              <a:hlinkClick r:id="rId2"/>
            </a:endParaRPr>
          </a:p>
          <a:p>
            <a:pPr marL="0" indent="0">
              <a:buNone/>
            </a:pPr>
            <a:endParaRPr lang="en-US" altLang="ko-KR" sz="2000" dirty="0">
              <a:hlinkClick r:id="rId2"/>
            </a:endParaRPr>
          </a:p>
          <a:p>
            <a:r>
              <a:rPr lang="en-US" altLang="ko-KR" sz="2000" dirty="0">
                <a:hlinkClick r:id="rId2"/>
              </a:rPr>
              <a:t>https://towardsdatascience.com/the-math-behind-gans-generative-adversarial-networks-3828f3469d9c</a:t>
            </a:r>
            <a:endParaRPr lang="en-US" altLang="ko-KR" sz="2000" dirty="0"/>
          </a:p>
          <a:p>
            <a:endParaRPr lang="en-US" altLang="ko-KR" sz="2000" dirty="0"/>
          </a:p>
          <a:p>
            <a:endParaRPr lang="en-US" altLang="ko-KR" sz="2000" dirty="0"/>
          </a:p>
          <a:p>
            <a:r>
              <a:rPr lang="en-US" altLang="ko-KR" sz="2000" dirty="0">
                <a:hlinkClick r:id="rId3"/>
              </a:rPr>
              <a:t>https://jaejunyoo.blogspot.com/2017/01/generative-adversarial-nets-1.html</a:t>
            </a:r>
            <a:endParaRPr lang="en-US" altLang="ko-KR" sz="2000" dirty="0"/>
          </a:p>
          <a:p>
            <a:endParaRPr lang="en-US" altLang="ko-KR" dirty="0"/>
          </a:p>
        </p:txBody>
      </p:sp>
    </p:spTree>
    <p:extLst>
      <p:ext uri="{BB962C8B-B14F-4D97-AF65-F5344CB8AC3E}">
        <p14:creationId xmlns:p14="http://schemas.microsoft.com/office/powerpoint/2010/main" val="35758438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611</Words>
  <Application>Microsoft Office PowerPoint</Application>
  <PresentationFormat>와이드스크린</PresentationFormat>
  <Paragraphs>59</Paragraphs>
  <Slides>7</Slides>
  <Notes>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7</vt:i4>
      </vt:variant>
    </vt:vector>
  </HeadingPairs>
  <TitlesOfParts>
    <vt:vector size="15" baseType="lpstr">
      <vt:lpstr>MathJax_AMS</vt:lpstr>
      <vt:lpstr>MathJax_Main</vt:lpstr>
      <vt:lpstr>MathJax_Math-italic</vt:lpstr>
      <vt:lpstr>맑은 고딕</vt:lpstr>
      <vt:lpstr>Arial</vt:lpstr>
      <vt:lpstr>Cambria Math</vt:lpstr>
      <vt:lpstr>Trebuchet MS</vt:lpstr>
      <vt:lpstr>Office 테마</vt:lpstr>
      <vt:lpstr>Generative Adversarial Nets</vt:lpstr>
      <vt:lpstr>Two models </vt:lpstr>
      <vt:lpstr>Parameters and Variables </vt:lpstr>
      <vt:lpstr>3. Adversarial nets</vt:lpstr>
      <vt:lpstr>PowerPoint 프레젠테이션</vt:lpstr>
      <vt:lpstr>4. Theoretical 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Nets</dc:title>
  <dc:creator>HKIT</dc:creator>
  <cp:lastModifiedBy>HKIT</cp:lastModifiedBy>
  <cp:revision>11</cp:revision>
  <dcterms:created xsi:type="dcterms:W3CDTF">2022-08-08T01:49:58Z</dcterms:created>
  <dcterms:modified xsi:type="dcterms:W3CDTF">2022-08-08T03:30:40Z</dcterms:modified>
</cp:coreProperties>
</file>