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Learn More" id="{2CC34DB2-6590-42C0-AD4B-A04C6060184E}">
          <p14:sldIdLst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241" autoAdjust="0"/>
  </p:normalViewPr>
  <p:slideViewPr>
    <p:cSldViewPr snapToGrid="0">
      <p:cViewPr varScale="1">
        <p:scale>
          <a:sx n="83" d="100"/>
          <a:sy n="83" d="100"/>
        </p:scale>
        <p:origin x="120" y="7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4/17/2020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dmonds%E2%80%93Karp_algorith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50592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Basketball Elimination problem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761623" y="2522044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Alon Lapid, Spring 2020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192947"/>
            <a:ext cx="10296966" cy="895189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Implementation in Haskell – input  files 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E062C39A-FC1F-49EB-8A0B-F8DCE5D14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80325"/>
              </p:ext>
            </p:extLst>
          </p:nvPr>
        </p:nvGraphicFramePr>
        <p:xfrm>
          <a:off x="5383664" y="1762125"/>
          <a:ext cx="5902325" cy="510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465">
                  <a:extLst>
                    <a:ext uri="{9D8B030D-6E8A-4147-A177-3AD203B41FA5}">
                      <a16:colId xmlns:a16="http://schemas.microsoft.com/office/drawing/2014/main" val="729092764"/>
                    </a:ext>
                  </a:extLst>
                </a:gridCol>
                <a:gridCol w="1180465">
                  <a:extLst>
                    <a:ext uri="{9D8B030D-6E8A-4147-A177-3AD203B41FA5}">
                      <a16:colId xmlns:a16="http://schemas.microsoft.com/office/drawing/2014/main" val="4186232564"/>
                    </a:ext>
                  </a:extLst>
                </a:gridCol>
                <a:gridCol w="1180465">
                  <a:extLst>
                    <a:ext uri="{9D8B030D-6E8A-4147-A177-3AD203B41FA5}">
                      <a16:colId xmlns:a16="http://schemas.microsoft.com/office/drawing/2014/main" val="3282146483"/>
                    </a:ext>
                  </a:extLst>
                </a:gridCol>
                <a:gridCol w="1180465">
                  <a:extLst>
                    <a:ext uri="{9D8B030D-6E8A-4147-A177-3AD203B41FA5}">
                      <a16:colId xmlns:a16="http://schemas.microsoft.com/office/drawing/2014/main" val="3252747769"/>
                    </a:ext>
                  </a:extLst>
                </a:gridCol>
                <a:gridCol w="1180465">
                  <a:extLst>
                    <a:ext uri="{9D8B030D-6E8A-4147-A177-3AD203B41FA5}">
                      <a16:colId xmlns:a16="http://schemas.microsoft.com/office/drawing/2014/main" val="3422484504"/>
                    </a:ext>
                  </a:extLst>
                </a:gridCol>
              </a:tblGrid>
              <a:tr h="226446">
                <a:tc>
                  <a:txBody>
                    <a:bodyPr/>
                    <a:lstStyle/>
                    <a:p>
                      <a:r>
                        <a:rPr lang="en-US" sz="900" dirty="0"/>
                        <a:t>Round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Home 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 Away 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Result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21838"/>
                  </a:ext>
                </a:extLst>
              </a:tr>
              <a:tr h="2957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16/10/2018 20:00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Boston Celtics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 76ers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105 - 87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2062732"/>
                  </a:ext>
                </a:extLst>
              </a:tr>
              <a:tr h="34155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16/10/2018 22:30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Golden State Warriors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Oklahoma City Thunder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108 - 100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4615385"/>
                  </a:ext>
                </a:extLst>
              </a:tr>
              <a:tr h="2957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17/10/2018 19:00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 Hornets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Milwaukee Bucks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112 - 113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0367866"/>
                  </a:ext>
                </a:extLst>
              </a:tr>
              <a:tr h="2957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17/10/2018 19:00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Detroit Pistons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 Nets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103 - 100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2109051"/>
                  </a:ext>
                </a:extLst>
              </a:tr>
              <a:tr h="2957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17/10/2018 19:00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Indiana Pacers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Memphis Grizzlies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111 - 83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165596"/>
                  </a:ext>
                </a:extLst>
              </a:tr>
              <a:tr h="2957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17/10/2018 19:00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Orlando Magic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 Heat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– 101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6194002"/>
                  </a:ext>
                </a:extLst>
              </a:tr>
              <a:tr h="2957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17/10/2018 22:00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Sacramento Kings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Utah Jazz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117 - 123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0820562"/>
                  </a:ext>
                </a:extLst>
              </a:tr>
              <a:tr h="2957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17/10/2018 22:30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Clippers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 Nuggets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98 - 107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6689485"/>
                  </a:ext>
                </a:extLst>
              </a:tr>
              <a:tr h="2957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17/10/2018 22:30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 Suns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 Mavericks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121 - 100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5252472"/>
                  </a:ext>
                </a:extLst>
              </a:tr>
              <a:tr h="2957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18/10/2018 20:00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 76ers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 Bulls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127 - 108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429876"/>
                  </a:ext>
                </a:extLst>
              </a:tr>
              <a:tr h="34155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18/10/2018 20:00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 Wizards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 Heat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112 - 113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756742"/>
                  </a:ext>
                </a:extLst>
              </a:tr>
              <a:tr h="34155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18/10/2018 22:30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 Trail Blazers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 Lakers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128 - 119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0253581"/>
                  </a:ext>
                </a:extLst>
              </a:tr>
              <a:tr h="2957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19/10/2018 19:00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Orlando Magic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 Hornets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8581408"/>
                  </a:ext>
                </a:extLst>
              </a:tr>
              <a:tr h="2957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19/10/2018 19:30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 Nets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 Knicks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4867696"/>
                  </a:ext>
                </a:extLst>
              </a:tr>
              <a:tr h="2957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19/10/2018 20:00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Toronto Raptors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Boston Celtics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741674"/>
                  </a:ext>
                </a:extLst>
              </a:tr>
              <a:tr h="2957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3175362"/>
                  </a:ext>
                </a:extLst>
              </a:tr>
            </a:tbl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117B2585-6BD5-4177-9B02-B8C777966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332290"/>
              </p:ext>
            </p:extLst>
          </p:nvPr>
        </p:nvGraphicFramePr>
        <p:xfrm>
          <a:off x="751160" y="1762125"/>
          <a:ext cx="2957513" cy="510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63">
                  <a:extLst>
                    <a:ext uri="{9D8B030D-6E8A-4147-A177-3AD203B41FA5}">
                      <a16:colId xmlns:a16="http://schemas.microsoft.com/office/drawing/2014/main" val="1306428947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486625307"/>
                    </a:ext>
                  </a:extLst>
                </a:gridCol>
              </a:tblGrid>
              <a:tr h="232446">
                <a:tc>
                  <a:txBody>
                    <a:bodyPr/>
                    <a:lstStyle/>
                    <a:p>
                      <a:r>
                        <a:rPr lang="en-US" sz="900" dirty="0"/>
                        <a:t>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Conference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288295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Toronto Raptors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8356188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 76ers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40025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Boston Celtics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702846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 Nets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739613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 Knicks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1021983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Milwaukee Bucks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9084725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Indiana Pacers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6222129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Detroit Pistons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5368666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 Bulls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5424711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Cleveland Cavaliers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8077384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Orlando Magic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8600856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 Hornets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5814951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 Heat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3519915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 Wizards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37949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 Hawks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5507111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 Nuggets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8110027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 Trail Blazers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9123049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Utah Jazz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1381238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Oklahoma City Thunder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0972748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Minnesota Timberwolves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529353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Golden State Warriors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1884446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Clippers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8361637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Sacramento Kings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5332933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 Lakers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0548138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 Suns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0135464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 Rockets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2944361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Antonio Spurs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7190063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Memphis Grizzlies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9091182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Orleans Pelicans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4008662"/>
                  </a:ext>
                </a:extLst>
              </a:tr>
              <a:tr h="16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 Mavericks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408320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99C4FA0-1EDE-4396-8E4B-1BE4C90898E9}"/>
              </a:ext>
            </a:extLst>
          </p:cNvPr>
          <p:cNvSpPr txBox="1"/>
          <p:nvPr/>
        </p:nvSpPr>
        <p:spPr>
          <a:xfrm>
            <a:off x="7305675" y="1351002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Games file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036E5C-ED8B-4DD3-B006-B17E5D62C9C4}"/>
              </a:ext>
            </a:extLst>
          </p:cNvPr>
          <p:cNvSpPr txBox="1"/>
          <p:nvPr/>
        </p:nvSpPr>
        <p:spPr>
          <a:xfrm>
            <a:off x="990600" y="1351002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Teams file</a:t>
            </a:r>
          </a:p>
        </p:txBody>
      </p:sp>
    </p:spTree>
    <p:extLst>
      <p:ext uri="{BB962C8B-B14F-4D97-AF65-F5344CB8AC3E}">
        <p14:creationId xmlns:p14="http://schemas.microsoft.com/office/powerpoint/2010/main" val="101589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7B07-802D-4610-8FDB-DC41F366E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229" y="413445"/>
            <a:ext cx="6877119" cy="640080"/>
          </a:xfrm>
        </p:spPr>
        <p:txBody>
          <a:bodyPr/>
          <a:lstStyle/>
          <a:p>
            <a:r>
              <a:rPr lang="en-US" dirty="0"/>
              <a:t>   Usage example of elimination.hs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A743D2-27A4-4E15-A074-D8DFC33C8B00}"/>
              </a:ext>
            </a:extLst>
          </p:cNvPr>
          <p:cNvSpPr txBox="1"/>
          <p:nvPr/>
        </p:nvSpPr>
        <p:spPr>
          <a:xfrm>
            <a:off x="619125" y="1600200"/>
            <a:ext cx="110013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Download</a:t>
            </a:r>
            <a:r>
              <a:rPr lang="en-US" b="1" dirty="0"/>
              <a:t> </a:t>
            </a:r>
            <a:r>
              <a:rPr lang="en-US" dirty="0"/>
              <a:t>the games of season 2019-2020 locally : </a:t>
            </a:r>
          </a:p>
          <a:p>
            <a:endParaRPr lang="en-US" b="1" dirty="0">
              <a:solidFill>
                <a:schemeClr val="accent3"/>
              </a:solidFill>
            </a:endParaRPr>
          </a:p>
          <a:p>
            <a:r>
              <a:rPr lang="en-US" b="1" dirty="0" err="1">
                <a:latin typeface="Comic Sans MS" panose="030F0702030302020204" pitchFamily="66" charset="0"/>
              </a:rPr>
              <a:t>downloadGamesfromWeb</a:t>
            </a:r>
            <a:r>
              <a:rPr lang="en-US" dirty="0">
                <a:latin typeface="Comic Sans MS" panose="030F0702030302020204" pitchFamily="66" charset="0"/>
              </a:rPr>
              <a:t>  "https://fixturedownload.com/download/nba-2019-EasternStandardTime.csv" "test/nba-2019-EasternStandardTime.csv“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2) Get the list of eliminated teams for season 2019-2020 at the time the season was suspended :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b="1" dirty="0">
                <a:latin typeface="Comic Sans MS" panose="030F0702030302020204" pitchFamily="66" charset="0"/>
              </a:rPr>
              <a:t>eliminationMaxFlowFromFile</a:t>
            </a:r>
            <a:r>
              <a:rPr lang="en-US" dirty="0">
                <a:latin typeface="Comic Sans MS" panose="030F0702030302020204" pitchFamily="66" charset="0"/>
              </a:rPr>
              <a:t>  "test/teamsnba.csv"  "test/nba-2019-EasternStandardTime.csv“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And the eliminated teams are :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["Brooklyn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Nets","New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York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Knicks","Detroit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Pistons","Chicago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Bulls","Cleveland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Cavaliers","Orlando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Magic","Charlotte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Hornets","Washington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Wizards","Atlanta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Hawks","Portland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Trail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Blazers","Minnesota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Timberwolves","Golden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State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Warriors","Sacramento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Kings","Phoenix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Suns","San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Antonio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Spurs","New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Orleans Pelicans"]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4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192947"/>
            <a:ext cx="10296966" cy="895189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Elimination problem: How can you tell in the middle of a season which team could not finish first 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5133107-5AB3-4DC7-ACBD-27685E5E6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097277"/>
              </p:ext>
            </p:extLst>
          </p:nvPr>
        </p:nvGraphicFramePr>
        <p:xfrm>
          <a:off x="541610" y="2432089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957483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719215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967421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10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76460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77685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41654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55965672"/>
                    </a:ext>
                  </a:extLst>
                </a:gridCol>
              </a:tblGrid>
              <a:tr h="226440">
                <a:tc>
                  <a:txBody>
                    <a:bodyPr/>
                    <a:lstStyle/>
                    <a:p>
                      <a:r>
                        <a:rPr lang="en-US" dirty="0"/>
                        <a:t>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23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51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4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17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178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F0BEDA3-1E21-4E92-AE59-AE4B380E2A2F}"/>
              </a:ext>
            </a:extLst>
          </p:cNvPr>
          <p:cNvSpPr txBox="1"/>
          <p:nvPr/>
        </p:nvSpPr>
        <p:spPr>
          <a:xfrm>
            <a:off x="5690093" y="2083893"/>
            <a:ext cx="173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Games to play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E6F0B-E8D7-40E4-85D5-C307D95EA4D8}"/>
              </a:ext>
            </a:extLst>
          </p:cNvPr>
          <p:cNvSpPr txBox="1"/>
          <p:nvPr/>
        </p:nvSpPr>
        <p:spPr>
          <a:xfrm>
            <a:off x="2854614" y="1567308"/>
            <a:ext cx="409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case: Is team 4 eliminated 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8E7E7C-46ED-4BE5-A856-39AE04248D10}"/>
              </a:ext>
            </a:extLst>
          </p:cNvPr>
          <p:cNvSpPr txBox="1"/>
          <p:nvPr/>
        </p:nvSpPr>
        <p:spPr>
          <a:xfrm>
            <a:off x="645951" y="5025006"/>
            <a:ext cx="1113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</a:t>
            </a:r>
            <a:r>
              <a:rPr lang="en-US" b="1" dirty="0"/>
              <a:t>Yes</a:t>
            </a:r>
            <a:r>
              <a:rPr lang="en-US" dirty="0"/>
              <a:t>. Even if team 4 win all its remaining game it will have only 80 points, far behind team 1  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192947"/>
            <a:ext cx="10296966" cy="895189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Elimination problem: Cont.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5133107-5AB3-4DC7-ACBD-27685E5E6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82857"/>
              </p:ext>
            </p:extLst>
          </p:nvPr>
        </p:nvGraphicFramePr>
        <p:xfrm>
          <a:off x="541610" y="2432089"/>
          <a:ext cx="812799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2957483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719215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967421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9981088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764603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977685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441654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559656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40286251"/>
                    </a:ext>
                  </a:extLst>
                </a:gridCol>
              </a:tblGrid>
              <a:tr h="226440">
                <a:tc>
                  <a:txBody>
                    <a:bodyPr/>
                    <a:lstStyle/>
                    <a:p>
                      <a:r>
                        <a:rPr lang="en-US" dirty="0"/>
                        <a:t>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23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51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4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17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17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760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F0BEDA3-1E21-4E92-AE59-AE4B380E2A2F}"/>
              </a:ext>
            </a:extLst>
          </p:cNvPr>
          <p:cNvSpPr txBox="1"/>
          <p:nvPr/>
        </p:nvSpPr>
        <p:spPr>
          <a:xfrm>
            <a:off x="5690093" y="2083893"/>
            <a:ext cx="173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Games to play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E6F0B-E8D7-40E4-85D5-C307D95EA4D8}"/>
              </a:ext>
            </a:extLst>
          </p:cNvPr>
          <p:cNvSpPr txBox="1"/>
          <p:nvPr/>
        </p:nvSpPr>
        <p:spPr>
          <a:xfrm>
            <a:off x="1898269" y="1503626"/>
            <a:ext cx="567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so simple case: Is team 5 eliminated 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8E7E7C-46ED-4BE5-A856-39AE04248D10}"/>
              </a:ext>
            </a:extLst>
          </p:cNvPr>
          <p:cNvSpPr txBox="1"/>
          <p:nvPr/>
        </p:nvSpPr>
        <p:spPr>
          <a:xfrm>
            <a:off x="645951" y="5025006"/>
            <a:ext cx="1113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</a:t>
            </a:r>
            <a:r>
              <a:rPr lang="en-US" b="1" dirty="0"/>
              <a:t>Yes(!!)  </a:t>
            </a:r>
            <a:r>
              <a:rPr lang="en-US" dirty="0"/>
              <a:t>Even if it wins all its 27 games have 76 points, other teams will be awarded points as well </a:t>
            </a:r>
          </a:p>
          <a:p>
            <a:r>
              <a:rPr lang="en-US" dirty="0"/>
              <a:t>and there is no scenario in which it will finish first</a:t>
            </a:r>
          </a:p>
        </p:txBody>
      </p:sp>
    </p:spTree>
    <p:extLst>
      <p:ext uri="{BB962C8B-B14F-4D97-AF65-F5344CB8AC3E}">
        <p14:creationId xmlns:p14="http://schemas.microsoft.com/office/powerpoint/2010/main" val="145286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192947"/>
            <a:ext cx="10296966" cy="895189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Elimination problem: Cont.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E6F0B-E8D7-40E4-85D5-C307D95EA4D8}"/>
              </a:ext>
            </a:extLst>
          </p:cNvPr>
          <p:cNvSpPr txBox="1"/>
          <p:nvPr/>
        </p:nvSpPr>
        <p:spPr>
          <a:xfrm>
            <a:off x="906011" y="1478459"/>
            <a:ext cx="8498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try to solve the previous problem using brute force namely trying all possible outcomes of the remaining games ?</a:t>
            </a:r>
          </a:p>
          <a:p>
            <a:endParaRPr lang="en-US" dirty="0"/>
          </a:p>
          <a:p>
            <a:r>
              <a:rPr lang="en-US" dirty="0"/>
              <a:t>We can but the run time will be exponential with the number of games. In the previous example we will have to evaluate </a:t>
            </a:r>
            <a:r>
              <a:rPr lang="en-US" b="1" dirty="0"/>
              <a:t>2^((27+27+27+28+28)/2) </a:t>
            </a:r>
            <a:r>
              <a:rPr lang="en-US" dirty="0"/>
              <a:t>= </a:t>
            </a:r>
            <a:r>
              <a:rPr lang="en-US" b="1" dirty="0"/>
              <a:t>4.1740217e+20 </a:t>
            </a:r>
            <a:r>
              <a:rPr lang="en-US" dirty="0"/>
              <a:t>possibilities…. Not so practical.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6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192947"/>
            <a:ext cx="10296966" cy="895189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The network flow solution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E6F0B-E8D7-40E4-85D5-C307D95EA4D8}"/>
              </a:ext>
            </a:extLst>
          </p:cNvPr>
          <p:cNvSpPr txBox="1"/>
          <p:nvPr/>
        </p:nvSpPr>
        <p:spPr>
          <a:xfrm>
            <a:off x="906011" y="1478459"/>
            <a:ext cx="849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network flow 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F9F323-8CE5-440F-B6F5-5EF6982B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176" y="3871870"/>
            <a:ext cx="3848013" cy="17580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9C49D2-FA4D-48F7-AA52-7CE4EC8475A1}"/>
              </a:ext>
            </a:extLst>
          </p:cNvPr>
          <p:cNvSpPr txBox="1"/>
          <p:nvPr/>
        </p:nvSpPr>
        <p:spPr>
          <a:xfrm>
            <a:off x="906011" y="2013257"/>
            <a:ext cx="10377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 directed, weighted graph, with 2 special nodes the sync “s” and the sync “t”. The weights on the edges are called capacity. We would like to flow the maximum input flow into s  so that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total amount of incoming flow to each node is the total among flowing out from the node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total flow on each edge is less or equal to the capacity of the edge. </a:t>
            </a:r>
          </a:p>
          <a:p>
            <a:r>
              <a:rPr lang="en-US" dirty="0"/>
              <a:t>  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201E08-780E-4213-A116-46E21199134A}"/>
              </a:ext>
            </a:extLst>
          </p:cNvPr>
          <p:cNvCxnSpPr/>
          <p:nvPr/>
        </p:nvCxnSpPr>
        <p:spPr>
          <a:xfrm>
            <a:off x="1593908" y="4672668"/>
            <a:ext cx="1526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D805C19-5CC5-4DC5-9935-1360AD4E2E92}"/>
              </a:ext>
            </a:extLst>
          </p:cNvPr>
          <p:cNvSpPr txBox="1"/>
          <p:nvPr/>
        </p:nvSpPr>
        <p:spPr>
          <a:xfrm>
            <a:off x="1887523" y="4303336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flow</a:t>
            </a:r>
          </a:p>
        </p:txBody>
      </p:sp>
    </p:spTree>
    <p:extLst>
      <p:ext uri="{BB962C8B-B14F-4D97-AF65-F5344CB8AC3E}">
        <p14:creationId xmlns:p14="http://schemas.microsoft.com/office/powerpoint/2010/main" val="14786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1066800" y="-126514"/>
            <a:ext cx="11125199" cy="89518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Example : Using Maximum flow for testing if  team 5 is eliminated   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1B97C9F-F9C3-4753-90F9-D78013FB90F6}"/>
              </a:ext>
            </a:extLst>
          </p:cNvPr>
          <p:cNvSpPr/>
          <p:nvPr/>
        </p:nvSpPr>
        <p:spPr>
          <a:xfrm>
            <a:off x="2070896" y="2724154"/>
            <a:ext cx="797566" cy="41729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1-2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5CCFD24-A3CF-41AC-8017-A6114E87DB0A}"/>
              </a:ext>
            </a:extLst>
          </p:cNvPr>
          <p:cNvSpPr/>
          <p:nvPr/>
        </p:nvSpPr>
        <p:spPr>
          <a:xfrm>
            <a:off x="2043669" y="3349891"/>
            <a:ext cx="797566" cy="3469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1-3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F50416A-BBD7-4B38-85B0-DA877DD34D48}"/>
              </a:ext>
            </a:extLst>
          </p:cNvPr>
          <p:cNvSpPr/>
          <p:nvPr/>
        </p:nvSpPr>
        <p:spPr>
          <a:xfrm>
            <a:off x="2088509" y="3933193"/>
            <a:ext cx="797566" cy="3469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1-4</a:t>
            </a:r>
          </a:p>
        </p:txBody>
      </p: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8DF095BD-4029-49BD-BF0D-B1BD87891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94945"/>
              </p:ext>
            </p:extLst>
          </p:nvPr>
        </p:nvGraphicFramePr>
        <p:xfrm>
          <a:off x="541610" y="1224242"/>
          <a:ext cx="6845281" cy="141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811">
                  <a:extLst>
                    <a:ext uri="{9D8B030D-6E8A-4147-A177-3AD203B41FA5}">
                      <a16:colId xmlns:a16="http://schemas.microsoft.com/office/drawing/2014/main" val="1295748320"/>
                    </a:ext>
                  </a:extLst>
                </a:gridCol>
                <a:gridCol w="789148">
                  <a:extLst>
                    <a:ext uri="{9D8B030D-6E8A-4147-A177-3AD203B41FA5}">
                      <a16:colId xmlns:a16="http://schemas.microsoft.com/office/drawing/2014/main" val="571921552"/>
                    </a:ext>
                  </a:extLst>
                </a:gridCol>
                <a:gridCol w="789148">
                  <a:extLst>
                    <a:ext uri="{9D8B030D-6E8A-4147-A177-3AD203B41FA5}">
                      <a16:colId xmlns:a16="http://schemas.microsoft.com/office/drawing/2014/main" val="3296742110"/>
                    </a:ext>
                  </a:extLst>
                </a:gridCol>
                <a:gridCol w="789148">
                  <a:extLst>
                    <a:ext uri="{9D8B030D-6E8A-4147-A177-3AD203B41FA5}">
                      <a16:colId xmlns:a16="http://schemas.microsoft.com/office/drawing/2014/main" val="2599810887"/>
                    </a:ext>
                  </a:extLst>
                </a:gridCol>
                <a:gridCol w="789148">
                  <a:extLst>
                    <a:ext uri="{9D8B030D-6E8A-4147-A177-3AD203B41FA5}">
                      <a16:colId xmlns:a16="http://schemas.microsoft.com/office/drawing/2014/main" val="1697646039"/>
                    </a:ext>
                  </a:extLst>
                </a:gridCol>
                <a:gridCol w="789148">
                  <a:extLst>
                    <a:ext uri="{9D8B030D-6E8A-4147-A177-3AD203B41FA5}">
                      <a16:colId xmlns:a16="http://schemas.microsoft.com/office/drawing/2014/main" val="1897768502"/>
                    </a:ext>
                  </a:extLst>
                </a:gridCol>
                <a:gridCol w="789148">
                  <a:extLst>
                    <a:ext uri="{9D8B030D-6E8A-4147-A177-3AD203B41FA5}">
                      <a16:colId xmlns:a16="http://schemas.microsoft.com/office/drawing/2014/main" val="944165401"/>
                    </a:ext>
                  </a:extLst>
                </a:gridCol>
                <a:gridCol w="674434">
                  <a:extLst>
                    <a:ext uri="{9D8B030D-6E8A-4147-A177-3AD203B41FA5}">
                      <a16:colId xmlns:a16="http://schemas.microsoft.com/office/drawing/2014/main" val="2655965672"/>
                    </a:ext>
                  </a:extLst>
                </a:gridCol>
                <a:gridCol w="789148">
                  <a:extLst>
                    <a:ext uri="{9D8B030D-6E8A-4147-A177-3AD203B41FA5}">
                      <a16:colId xmlns:a16="http://schemas.microsoft.com/office/drawing/2014/main" val="2140286251"/>
                    </a:ext>
                  </a:extLst>
                </a:gridCol>
              </a:tblGrid>
              <a:tr h="229127">
                <a:tc>
                  <a:txBody>
                    <a:bodyPr/>
                    <a:lstStyle/>
                    <a:p>
                      <a:r>
                        <a:rPr lang="en-US" sz="1200" dirty="0"/>
                        <a:t>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Losses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Left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team1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team2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team3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team4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team5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233549"/>
                  </a:ext>
                </a:extLst>
              </a:tr>
              <a:tr h="229127">
                <a:tc>
                  <a:txBody>
                    <a:bodyPr/>
                    <a:lstStyle/>
                    <a:p>
                      <a:r>
                        <a:rPr lang="en-US" sz="900" dirty="0"/>
                        <a:t>team1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519787"/>
                  </a:ext>
                </a:extLst>
              </a:tr>
              <a:tr h="229127">
                <a:tc>
                  <a:txBody>
                    <a:bodyPr/>
                    <a:lstStyle/>
                    <a:p>
                      <a:r>
                        <a:rPr lang="en-US" sz="900" dirty="0"/>
                        <a:t>team2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46307"/>
                  </a:ext>
                </a:extLst>
              </a:tr>
              <a:tr h="229127">
                <a:tc>
                  <a:txBody>
                    <a:bodyPr/>
                    <a:lstStyle/>
                    <a:p>
                      <a:r>
                        <a:rPr lang="en-US" sz="900" dirty="0"/>
                        <a:t>team3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175917"/>
                  </a:ext>
                </a:extLst>
              </a:tr>
              <a:tr h="229127">
                <a:tc>
                  <a:txBody>
                    <a:bodyPr/>
                    <a:lstStyle/>
                    <a:p>
                      <a:r>
                        <a:rPr lang="en-US" sz="900" dirty="0"/>
                        <a:t>team4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178005"/>
                  </a:ext>
                </a:extLst>
              </a:tr>
              <a:tr h="229127">
                <a:tc>
                  <a:txBody>
                    <a:bodyPr/>
                    <a:lstStyle/>
                    <a:p>
                      <a:r>
                        <a:rPr lang="en-US" sz="900" dirty="0"/>
                        <a:t>team5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76029"/>
                  </a:ext>
                </a:extLst>
              </a:tr>
            </a:tbl>
          </a:graphicData>
        </a:graphic>
      </p:graphicFrame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A5ADAA3-AD26-4396-8108-0AD514621D39}"/>
              </a:ext>
            </a:extLst>
          </p:cNvPr>
          <p:cNvSpPr/>
          <p:nvPr/>
        </p:nvSpPr>
        <p:spPr>
          <a:xfrm>
            <a:off x="2133906" y="4470336"/>
            <a:ext cx="797566" cy="3469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2-3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A91A8DC-9E56-4E7F-AB2C-978C7BC16C32}"/>
              </a:ext>
            </a:extLst>
          </p:cNvPr>
          <p:cNvSpPr/>
          <p:nvPr/>
        </p:nvSpPr>
        <p:spPr>
          <a:xfrm>
            <a:off x="2070896" y="5132685"/>
            <a:ext cx="797566" cy="3469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2-4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AB65A2B1-C860-4DB2-A1D7-20AC267FD08D}"/>
              </a:ext>
            </a:extLst>
          </p:cNvPr>
          <p:cNvSpPr/>
          <p:nvPr/>
        </p:nvSpPr>
        <p:spPr>
          <a:xfrm>
            <a:off x="4051439" y="3673565"/>
            <a:ext cx="358635" cy="3523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5BE773FE-9556-4E97-828E-97E50681268E}"/>
              </a:ext>
            </a:extLst>
          </p:cNvPr>
          <p:cNvSpPr/>
          <p:nvPr/>
        </p:nvSpPr>
        <p:spPr>
          <a:xfrm>
            <a:off x="4051439" y="4225254"/>
            <a:ext cx="358635" cy="3523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E15AF9D-8D32-48F9-B86C-E3DB80F95262}"/>
              </a:ext>
            </a:extLst>
          </p:cNvPr>
          <p:cNvSpPr/>
          <p:nvPr/>
        </p:nvSpPr>
        <p:spPr>
          <a:xfrm>
            <a:off x="4051439" y="4863397"/>
            <a:ext cx="358635" cy="3523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1B48F105-7E1F-4DC3-BF1B-DADAD2D4E620}"/>
              </a:ext>
            </a:extLst>
          </p:cNvPr>
          <p:cNvSpPr/>
          <p:nvPr/>
        </p:nvSpPr>
        <p:spPr>
          <a:xfrm>
            <a:off x="4051439" y="5381351"/>
            <a:ext cx="358635" cy="3523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4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3DD92A82-7A51-4885-86E9-28D4A8BA1E3C}"/>
              </a:ext>
            </a:extLst>
          </p:cNvPr>
          <p:cNvSpPr/>
          <p:nvPr/>
        </p:nvSpPr>
        <p:spPr>
          <a:xfrm>
            <a:off x="5620278" y="4546714"/>
            <a:ext cx="358634" cy="3523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EA27AF65-8C1A-41AD-AD1F-DEA5F19F31FF}"/>
              </a:ext>
            </a:extLst>
          </p:cNvPr>
          <p:cNvSpPr/>
          <p:nvPr/>
        </p:nvSpPr>
        <p:spPr>
          <a:xfrm>
            <a:off x="541610" y="4545070"/>
            <a:ext cx="358635" cy="3556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7C7144-D06E-41B3-AEFE-A7732F1602A7}"/>
              </a:ext>
            </a:extLst>
          </p:cNvPr>
          <p:cNvCxnSpPr>
            <a:cxnSpLocks/>
          </p:cNvCxnSpPr>
          <p:nvPr/>
        </p:nvCxnSpPr>
        <p:spPr>
          <a:xfrm flipV="1">
            <a:off x="788534" y="3001604"/>
            <a:ext cx="1312746" cy="153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F60255-9FBD-4130-8920-EE3F50C77043}"/>
              </a:ext>
            </a:extLst>
          </p:cNvPr>
          <p:cNvCxnSpPr>
            <a:stCxn id="25" idx="7"/>
            <a:endCxn id="12" idx="3"/>
          </p:cNvCxnSpPr>
          <p:nvPr/>
        </p:nvCxnSpPr>
        <p:spPr>
          <a:xfrm flipV="1">
            <a:off x="847724" y="3645990"/>
            <a:ext cx="1312746" cy="95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FE4EB6-6C65-4E31-8D3B-69CBDB37985F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824514" y="4106644"/>
            <a:ext cx="1263995" cy="58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1C70C5-DD59-4351-AE2B-699E073D75B1}"/>
              </a:ext>
            </a:extLst>
          </p:cNvPr>
          <p:cNvCxnSpPr>
            <a:stCxn id="25" idx="5"/>
            <a:endCxn id="16" idx="2"/>
          </p:cNvCxnSpPr>
          <p:nvPr/>
        </p:nvCxnSpPr>
        <p:spPr>
          <a:xfrm flipV="1">
            <a:off x="847724" y="4643787"/>
            <a:ext cx="1286182" cy="20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8D7EDB-092D-461A-9B5F-99927C0F92A8}"/>
              </a:ext>
            </a:extLst>
          </p:cNvPr>
          <p:cNvCxnSpPr>
            <a:stCxn id="25" idx="4"/>
            <a:endCxn id="17" idx="1"/>
          </p:cNvCxnSpPr>
          <p:nvPr/>
        </p:nvCxnSpPr>
        <p:spPr>
          <a:xfrm>
            <a:off x="720928" y="4900697"/>
            <a:ext cx="1466769" cy="28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820040-BB1F-41A7-A64D-805356239DC2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2868462" y="2932802"/>
            <a:ext cx="1182977" cy="91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F0B6E3-74A1-4644-AE1E-51A7AD66E209}"/>
              </a:ext>
            </a:extLst>
          </p:cNvPr>
          <p:cNvCxnSpPr>
            <a:cxnSpLocks/>
            <a:stCxn id="11" idx="5"/>
            <a:endCxn id="21" idx="1"/>
          </p:cNvCxnSpPr>
          <p:nvPr/>
        </p:nvCxnSpPr>
        <p:spPr>
          <a:xfrm>
            <a:off x="2751661" y="3080338"/>
            <a:ext cx="1352299" cy="1196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1ACE1B-8FE8-4240-987A-722D94F20CB4}"/>
              </a:ext>
            </a:extLst>
          </p:cNvPr>
          <p:cNvCxnSpPr>
            <a:stCxn id="12" idx="6"/>
            <a:endCxn id="19" idx="1"/>
          </p:cNvCxnSpPr>
          <p:nvPr/>
        </p:nvCxnSpPr>
        <p:spPr>
          <a:xfrm>
            <a:off x="2841235" y="3523342"/>
            <a:ext cx="1262725" cy="201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22F91D6-3C19-4DF6-BAE8-2E0E6C76A715}"/>
              </a:ext>
            </a:extLst>
          </p:cNvPr>
          <p:cNvCxnSpPr>
            <a:stCxn id="12" idx="6"/>
            <a:endCxn id="22" idx="0"/>
          </p:cNvCxnSpPr>
          <p:nvPr/>
        </p:nvCxnSpPr>
        <p:spPr>
          <a:xfrm>
            <a:off x="2841235" y="3523342"/>
            <a:ext cx="1389522" cy="134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FC354A-FD68-40BC-8EB2-CFD87585C508}"/>
              </a:ext>
            </a:extLst>
          </p:cNvPr>
          <p:cNvCxnSpPr>
            <a:stCxn id="13" idx="6"/>
            <a:endCxn id="19" idx="3"/>
          </p:cNvCxnSpPr>
          <p:nvPr/>
        </p:nvCxnSpPr>
        <p:spPr>
          <a:xfrm flipV="1">
            <a:off x="2886075" y="3974303"/>
            <a:ext cx="1217885" cy="132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6D0B98-DF7F-4755-A74B-51DCABA9E136}"/>
              </a:ext>
            </a:extLst>
          </p:cNvPr>
          <p:cNvCxnSpPr>
            <a:stCxn id="13" idx="5"/>
            <a:endCxn id="23" idx="1"/>
          </p:cNvCxnSpPr>
          <p:nvPr/>
        </p:nvCxnSpPr>
        <p:spPr>
          <a:xfrm>
            <a:off x="2769274" y="4229292"/>
            <a:ext cx="1334686" cy="120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9EC142A-9581-4532-9D4E-218668FD8710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 flipV="1">
            <a:off x="2931472" y="4401423"/>
            <a:ext cx="1119967" cy="24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0F4BE2-5B17-4B4A-90E5-F3F97B7FC905}"/>
              </a:ext>
            </a:extLst>
          </p:cNvPr>
          <p:cNvCxnSpPr>
            <a:stCxn id="16" idx="6"/>
            <a:endCxn id="22" idx="2"/>
          </p:cNvCxnSpPr>
          <p:nvPr/>
        </p:nvCxnSpPr>
        <p:spPr>
          <a:xfrm>
            <a:off x="2931472" y="4643787"/>
            <a:ext cx="1119967" cy="39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9C4A26B-A222-4D23-AF84-80A22807DA70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>
            <a:off x="2868462" y="5306136"/>
            <a:ext cx="1182977" cy="25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C37E7B5-9B77-4A92-9970-A20411876F89}"/>
              </a:ext>
            </a:extLst>
          </p:cNvPr>
          <p:cNvCxnSpPr>
            <a:stCxn id="17" idx="6"/>
            <a:endCxn id="21" idx="3"/>
          </p:cNvCxnSpPr>
          <p:nvPr/>
        </p:nvCxnSpPr>
        <p:spPr>
          <a:xfrm flipV="1">
            <a:off x="2868462" y="4525992"/>
            <a:ext cx="1235498" cy="78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526A7775-5696-4598-A4D6-07B8D47F6BAB}"/>
              </a:ext>
            </a:extLst>
          </p:cNvPr>
          <p:cNvSpPr/>
          <p:nvPr/>
        </p:nvSpPr>
        <p:spPr>
          <a:xfrm>
            <a:off x="238125" y="4653307"/>
            <a:ext cx="303485" cy="177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99A0049-2C9B-46F0-9DB4-385BA960B8EE}"/>
              </a:ext>
            </a:extLst>
          </p:cNvPr>
          <p:cNvSpPr txBox="1"/>
          <p:nvPr/>
        </p:nvSpPr>
        <p:spPr>
          <a:xfrm rot="2593822">
            <a:off x="1267790" y="3411842"/>
            <a:ext cx="3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270BC7-F54C-41F9-83C1-B7698359A468}"/>
              </a:ext>
            </a:extLst>
          </p:cNvPr>
          <p:cNvSpPr txBox="1"/>
          <p:nvPr/>
        </p:nvSpPr>
        <p:spPr>
          <a:xfrm rot="2593822">
            <a:off x="1525094" y="3665083"/>
            <a:ext cx="3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2F79C20-9DB5-4D6A-9085-593AC18B840B}"/>
              </a:ext>
            </a:extLst>
          </p:cNvPr>
          <p:cNvSpPr txBox="1"/>
          <p:nvPr/>
        </p:nvSpPr>
        <p:spPr>
          <a:xfrm rot="2593822">
            <a:off x="1614030" y="4001483"/>
            <a:ext cx="3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6AC3F6-0348-4EFE-9819-5CBE4597F4EA}"/>
              </a:ext>
            </a:extLst>
          </p:cNvPr>
          <p:cNvSpPr txBox="1"/>
          <p:nvPr/>
        </p:nvSpPr>
        <p:spPr>
          <a:xfrm rot="4843529">
            <a:off x="1630343" y="4401698"/>
            <a:ext cx="3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069675-4311-41E2-9927-D73219837E75}"/>
              </a:ext>
            </a:extLst>
          </p:cNvPr>
          <p:cNvSpPr txBox="1"/>
          <p:nvPr/>
        </p:nvSpPr>
        <p:spPr>
          <a:xfrm rot="4831878">
            <a:off x="1591951" y="4842250"/>
            <a:ext cx="3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0251770-234A-4060-999F-3CAB9352B9FB}"/>
              </a:ext>
            </a:extLst>
          </p:cNvPr>
          <p:cNvCxnSpPr>
            <a:stCxn id="19" idx="6"/>
            <a:endCxn id="24" idx="1"/>
          </p:cNvCxnSpPr>
          <p:nvPr/>
        </p:nvCxnSpPr>
        <p:spPr>
          <a:xfrm>
            <a:off x="4410074" y="3849734"/>
            <a:ext cx="1262725" cy="74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53E1C52-6B6B-4356-A242-BE45ED91EB70}"/>
              </a:ext>
            </a:extLst>
          </p:cNvPr>
          <p:cNvCxnSpPr>
            <a:stCxn id="21" idx="6"/>
            <a:endCxn id="24" idx="2"/>
          </p:cNvCxnSpPr>
          <p:nvPr/>
        </p:nvCxnSpPr>
        <p:spPr>
          <a:xfrm>
            <a:off x="4410074" y="4401423"/>
            <a:ext cx="1210204" cy="32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D4ACB61-EC18-4E94-89FA-AB04CBFF5276}"/>
              </a:ext>
            </a:extLst>
          </p:cNvPr>
          <p:cNvCxnSpPr>
            <a:stCxn id="22" idx="6"/>
            <a:endCxn id="24" idx="3"/>
          </p:cNvCxnSpPr>
          <p:nvPr/>
        </p:nvCxnSpPr>
        <p:spPr>
          <a:xfrm flipV="1">
            <a:off x="4410074" y="4847452"/>
            <a:ext cx="1262725" cy="19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A885920-2EEB-476C-8559-FAC76CC3C6A5}"/>
              </a:ext>
            </a:extLst>
          </p:cNvPr>
          <p:cNvCxnSpPr>
            <a:stCxn id="23" idx="6"/>
            <a:endCxn id="24" idx="4"/>
          </p:cNvCxnSpPr>
          <p:nvPr/>
        </p:nvCxnSpPr>
        <p:spPr>
          <a:xfrm flipV="1">
            <a:off x="4410074" y="4899051"/>
            <a:ext cx="1389521" cy="658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8C5EB1-F067-4385-89D9-E412D8FA1390}"/>
              </a:ext>
            </a:extLst>
          </p:cNvPr>
          <p:cNvSpPr txBox="1"/>
          <p:nvPr/>
        </p:nvSpPr>
        <p:spPr>
          <a:xfrm rot="1924843">
            <a:off x="5049088" y="3902766"/>
            <a:ext cx="35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8D5C6FD-6B53-4A51-B6DF-9C01DB7C4062}"/>
              </a:ext>
            </a:extLst>
          </p:cNvPr>
          <p:cNvSpPr txBox="1"/>
          <p:nvPr/>
        </p:nvSpPr>
        <p:spPr>
          <a:xfrm rot="863679">
            <a:off x="4707893" y="4180148"/>
            <a:ext cx="35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E8E052D-1522-4F04-AFA4-C1DF931BDC1C}"/>
              </a:ext>
            </a:extLst>
          </p:cNvPr>
          <p:cNvSpPr txBox="1"/>
          <p:nvPr/>
        </p:nvSpPr>
        <p:spPr>
          <a:xfrm rot="20751035">
            <a:off x="4623020" y="4646455"/>
            <a:ext cx="35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FF92B2C-78BC-445E-BEB3-E8E1AADD24D2}"/>
              </a:ext>
            </a:extLst>
          </p:cNvPr>
          <p:cNvSpPr txBox="1"/>
          <p:nvPr/>
        </p:nvSpPr>
        <p:spPr>
          <a:xfrm rot="20751035">
            <a:off x="4719354" y="4998074"/>
            <a:ext cx="51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EB01E3-498D-4389-B953-A1976A5DD741}"/>
              </a:ext>
            </a:extLst>
          </p:cNvPr>
          <p:cNvSpPr txBox="1"/>
          <p:nvPr/>
        </p:nvSpPr>
        <p:spPr>
          <a:xfrm>
            <a:off x="6152156" y="2600200"/>
            <a:ext cx="59625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The games of team 5 are removed – we assume it wins all of them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From the source, have outgoing edges with capacity as the number of games between any pair of the teams </a:t>
            </a:r>
          </a:p>
          <a:p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From game nodes have outgoing edges with infinite capacity to the involved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From each team node have an outgoing edge with the maximum number points the team can win without eliminating team 5</a:t>
            </a:r>
          </a:p>
          <a:p>
            <a:r>
              <a:rPr lang="en-US" sz="1200" dirty="0"/>
              <a:t>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F1B46CE-CD9D-4247-B2C7-721C77BEF48F}"/>
              </a:ext>
            </a:extLst>
          </p:cNvPr>
          <p:cNvSpPr txBox="1"/>
          <p:nvPr/>
        </p:nvSpPr>
        <p:spPr>
          <a:xfrm>
            <a:off x="143229" y="5874840"/>
            <a:ext cx="8533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feed into S a flow of  27 (the number of remaining games ) ? If YES then team 5 is NOT eliminated and if NO then it is eliminated! In other words, team 5 is eliminated if the max flow of the network is less than 27 </a:t>
            </a:r>
          </a:p>
        </p:txBody>
      </p:sp>
    </p:spTree>
    <p:extLst>
      <p:ext uri="{BB962C8B-B14F-4D97-AF65-F5344CB8AC3E}">
        <p14:creationId xmlns:p14="http://schemas.microsoft.com/office/powerpoint/2010/main" val="206722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2425" y="192947"/>
            <a:ext cx="11125199" cy="895189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Using Maximum flow for elimination – why does it work ? 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1B97C9F-F9C3-4753-90F9-D78013FB90F6}"/>
              </a:ext>
            </a:extLst>
          </p:cNvPr>
          <p:cNvSpPr/>
          <p:nvPr/>
        </p:nvSpPr>
        <p:spPr>
          <a:xfrm>
            <a:off x="2070896" y="2724154"/>
            <a:ext cx="797566" cy="41729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1-2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5CCFD24-A3CF-41AC-8017-A6114E87DB0A}"/>
              </a:ext>
            </a:extLst>
          </p:cNvPr>
          <p:cNvSpPr/>
          <p:nvPr/>
        </p:nvSpPr>
        <p:spPr>
          <a:xfrm>
            <a:off x="2043669" y="3349891"/>
            <a:ext cx="797566" cy="3469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1-3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F50416A-BBD7-4B38-85B0-DA877DD34D48}"/>
              </a:ext>
            </a:extLst>
          </p:cNvPr>
          <p:cNvSpPr/>
          <p:nvPr/>
        </p:nvSpPr>
        <p:spPr>
          <a:xfrm>
            <a:off x="2088509" y="3933193"/>
            <a:ext cx="797566" cy="3469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1-4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A5ADAA3-AD26-4396-8108-0AD514621D39}"/>
              </a:ext>
            </a:extLst>
          </p:cNvPr>
          <p:cNvSpPr/>
          <p:nvPr/>
        </p:nvSpPr>
        <p:spPr>
          <a:xfrm>
            <a:off x="2133906" y="4470336"/>
            <a:ext cx="797566" cy="3469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2-3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A91A8DC-9E56-4E7F-AB2C-978C7BC16C32}"/>
              </a:ext>
            </a:extLst>
          </p:cNvPr>
          <p:cNvSpPr/>
          <p:nvPr/>
        </p:nvSpPr>
        <p:spPr>
          <a:xfrm>
            <a:off x="2070896" y="5132685"/>
            <a:ext cx="797566" cy="3469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2-4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AB65A2B1-C860-4DB2-A1D7-20AC267FD08D}"/>
              </a:ext>
            </a:extLst>
          </p:cNvPr>
          <p:cNvSpPr/>
          <p:nvPr/>
        </p:nvSpPr>
        <p:spPr>
          <a:xfrm>
            <a:off x="4051439" y="3673565"/>
            <a:ext cx="358635" cy="3523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5BE773FE-9556-4E97-828E-97E50681268E}"/>
              </a:ext>
            </a:extLst>
          </p:cNvPr>
          <p:cNvSpPr/>
          <p:nvPr/>
        </p:nvSpPr>
        <p:spPr>
          <a:xfrm>
            <a:off x="4051439" y="4225254"/>
            <a:ext cx="358635" cy="3523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E15AF9D-8D32-48F9-B86C-E3DB80F95262}"/>
              </a:ext>
            </a:extLst>
          </p:cNvPr>
          <p:cNvSpPr/>
          <p:nvPr/>
        </p:nvSpPr>
        <p:spPr>
          <a:xfrm>
            <a:off x="4051439" y="4863397"/>
            <a:ext cx="358635" cy="3523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1B48F105-7E1F-4DC3-BF1B-DADAD2D4E620}"/>
              </a:ext>
            </a:extLst>
          </p:cNvPr>
          <p:cNvSpPr/>
          <p:nvPr/>
        </p:nvSpPr>
        <p:spPr>
          <a:xfrm>
            <a:off x="4051439" y="5381351"/>
            <a:ext cx="358635" cy="3523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4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3DD92A82-7A51-4885-86E9-28D4A8BA1E3C}"/>
              </a:ext>
            </a:extLst>
          </p:cNvPr>
          <p:cNvSpPr/>
          <p:nvPr/>
        </p:nvSpPr>
        <p:spPr>
          <a:xfrm>
            <a:off x="5620278" y="4546714"/>
            <a:ext cx="358634" cy="3523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EA27AF65-8C1A-41AD-AD1F-DEA5F19F31FF}"/>
              </a:ext>
            </a:extLst>
          </p:cNvPr>
          <p:cNvSpPr/>
          <p:nvPr/>
        </p:nvSpPr>
        <p:spPr>
          <a:xfrm>
            <a:off x="541610" y="4545070"/>
            <a:ext cx="358635" cy="3556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7C7144-D06E-41B3-AEFE-A7732F1602A7}"/>
              </a:ext>
            </a:extLst>
          </p:cNvPr>
          <p:cNvCxnSpPr>
            <a:cxnSpLocks/>
          </p:cNvCxnSpPr>
          <p:nvPr/>
        </p:nvCxnSpPr>
        <p:spPr>
          <a:xfrm flipV="1">
            <a:off x="788534" y="3001604"/>
            <a:ext cx="1312746" cy="153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F60255-9FBD-4130-8920-EE3F50C77043}"/>
              </a:ext>
            </a:extLst>
          </p:cNvPr>
          <p:cNvCxnSpPr>
            <a:stCxn id="25" idx="7"/>
            <a:endCxn id="12" idx="3"/>
          </p:cNvCxnSpPr>
          <p:nvPr/>
        </p:nvCxnSpPr>
        <p:spPr>
          <a:xfrm flipV="1">
            <a:off x="847724" y="3645990"/>
            <a:ext cx="1312746" cy="95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FE4EB6-6C65-4E31-8D3B-69CBDB37985F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824514" y="4106644"/>
            <a:ext cx="1263995" cy="58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1C70C5-DD59-4351-AE2B-699E073D75B1}"/>
              </a:ext>
            </a:extLst>
          </p:cNvPr>
          <p:cNvCxnSpPr>
            <a:stCxn id="25" idx="5"/>
            <a:endCxn id="16" idx="2"/>
          </p:cNvCxnSpPr>
          <p:nvPr/>
        </p:nvCxnSpPr>
        <p:spPr>
          <a:xfrm flipV="1">
            <a:off x="847724" y="4643787"/>
            <a:ext cx="1286182" cy="20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8D7EDB-092D-461A-9B5F-99927C0F92A8}"/>
              </a:ext>
            </a:extLst>
          </p:cNvPr>
          <p:cNvCxnSpPr>
            <a:stCxn id="25" idx="4"/>
            <a:endCxn id="17" idx="1"/>
          </p:cNvCxnSpPr>
          <p:nvPr/>
        </p:nvCxnSpPr>
        <p:spPr>
          <a:xfrm>
            <a:off x="720928" y="4900697"/>
            <a:ext cx="1466769" cy="28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820040-BB1F-41A7-A64D-805356239DC2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2868462" y="2932802"/>
            <a:ext cx="1182977" cy="91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F0B6E3-74A1-4644-AE1E-51A7AD66E209}"/>
              </a:ext>
            </a:extLst>
          </p:cNvPr>
          <p:cNvCxnSpPr>
            <a:cxnSpLocks/>
            <a:stCxn id="11" idx="5"/>
            <a:endCxn id="21" idx="1"/>
          </p:cNvCxnSpPr>
          <p:nvPr/>
        </p:nvCxnSpPr>
        <p:spPr>
          <a:xfrm>
            <a:off x="2751661" y="3080338"/>
            <a:ext cx="1352299" cy="1196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1ACE1B-8FE8-4240-987A-722D94F20CB4}"/>
              </a:ext>
            </a:extLst>
          </p:cNvPr>
          <p:cNvCxnSpPr>
            <a:stCxn id="12" idx="6"/>
            <a:endCxn id="19" idx="1"/>
          </p:cNvCxnSpPr>
          <p:nvPr/>
        </p:nvCxnSpPr>
        <p:spPr>
          <a:xfrm>
            <a:off x="2841235" y="3523342"/>
            <a:ext cx="1262725" cy="201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22F91D6-3C19-4DF6-BAE8-2E0E6C76A715}"/>
              </a:ext>
            </a:extLst>
          </p:cNvPr>
          <p:cNvCxnSpPr>
            <a:stCxn id="12" idx="6"/>
            <a:endCxn id="22" idx="0"/>
          </p:cNvCxnSpPr>
          <p:nvPr/>
        </p:nvCxnSpPr>
        <p:spPr>
          <a:xfrm>
            <a:off x="2841235" y="3523342"/>
            <a:ext cx="1389522" cy="134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FC354A-FD68-40BC-8EB2-CFD87585C508}"/>
              </a:ext>
            </a:extLst>
          </p:cNvPr>
          <p:cNvCxnSpPr>
            <a:stCxn id="13" idx="6"/>
            <a:endCxn id="19" idx="3"/>
          </p:cNvCxnSpPr>
          <p:nvPr/>
        </p:nvCxnSpPr>
        <p:spPr>
          <a:xfrm flipV="1">
            <a:off x="2886075" y="3974303"/>
            <a:ext cx="1217885" cy="132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6D0B98-DF7F-4755-A74B-51DCABA9E136}"/>
              </a:ext>
            </a:extLst>
          </p:cNvPr>
          <p:cNvCxnSpPr>
            <a:stCxn id="13" idx="5"/>
            <a:endCxn id="23" idx="1"/>
          </p:cNvCxnSpPr>
          <p:nvPr/>
        </p:nvCxnSpPr>
        <p:spPr>
          <a:xfrm>
            <a:off x="2769274" y="4229292"/>
            <a:ext cx="1334686" cy="120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9EC142A-9581-4532-9D4E-218668FD8710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 flipV="1">
            <a:off x="2931472" y="4401423"/>
            <a:ext cx="1119967" cy="24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0F4BE2-5B17-4B4A-90E5-F3F97B7FC905}"/>
              </a:ext>
            </a:extLst>
          </p:cNvPr>
          <p:cNvCxnSpPr>
            <a:stCxn id="16" idx="6"/>
            <a:endCxn id="22" idx="2"/>
          </p:cNvCxnSpPr>
          <p:nvPr/>
        </p:nvCxnSpPr>
        <p:spPr>
          <a:xfrm>
            <a:off x="2931472" y="4643787"/>
            <a:ext cx="1119967" cy="39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9C4A26B-A222-4D23-AF84-80A22807DA70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>
            <a:off x="2868462" y="5306136"/>
            <a:ext cx="1182977" cy="25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C37E7B5-9B77-4A92-9970-A20411876F89}"/>
              </a:ext>
            </a:extLst>
          </p:cNvPr>
          <p:cNvCxnSpPr>
            <a:stCxn id="17" idx="6"/>
            <a:endCxn id="21" idx="3"/>
          </p:cNvCxnSpPr>
          <p:nvPr/>
        </p:nvCxnSpPr>
        <p:spPr>
          <a:xfrm flipV="1">
            <a:off x="2868462" y="4525992"/>
            <a:ext cx="1235498" cy="78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526A7775-5696-4598-A4D6-07B8D47F6BAB}"/>
              </a:ext>
            </a:extLst>
          </p:cNvPr>
          <p:cNvSpPr/>
          <p:nvPr/>
        </p:nvSpPr>
        <p:spPr>
          <a:xfrm>
            <a:off x="238125" y="4653307"/>
            <a:ext cx="303485" cy="177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99A0049-2C9B-46F0-9DB4-385BA960B8EE}"/>
              </a:ext>
            </a:extLst>
          </p:cNvPr>
          <p:cNvSpPr txBox="1"/>
          <p:nvPr/>
        </p:nvSpPr>
        <p:spPr>
          <a:xfrm rot="2593822">
            <a:off x="1267790" y="3411842"/>
            <a:ext cx="3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270BC7-F54C-41F9-83C1-B7698359A468}"/>
              </a:ext>
            </a:extLst>
          </p:cNvPr>
          <p:cNvSpPr txBox="1"/>
          <p:nvPr/>
        </p:nvSpPr>
        <p:spPr>
          <a:xfrm rot="2593822">
            <a:off x="1525094" y="3665083"/>
            <a:ext cx="3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2F79C20-9DB5-4D6A-9085-593AC18B840B}"/>
              </a:ext>
            </a:extLst>
          </p:cNvPr>
          <p:cNvSpPr txBox="1"/>
          <p:nvPr/>
        </p:nvSpPr>
        <p:spPr>
          <a:xfrm rot="2593822">
            <a:off x="1614030" y="4001483"/>
            <a:ext cx="3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6AC3F6-0348-4EFE-9819-5CBE4597F4EA}"/>
              </a:ext>
            </a:extLst>
          </p:cNvPr>
          <p:cNvSpPr txBox="1"/>
          <p:nvPr/>
        </p:nvSpPr>
        <p:spPr>
          <a:xfrm rot="4843529">
            <a:off x="1630343" y="4401698"/>
            <a:ext cx="3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069675-4311-41E2-9927-D73219837E75}"/>
              </a:ext>
            </a:extLst>
          </p:cNvPr>
          <p:cNvSpPr txBox="1"/>
          <p:nvPr/>
        </p:nvSpPr>
        <p:spPr>
          <a:xfrm rot="4831878">
            <a:off x="1591951" y="4842250"/>
            <a:ext cx="3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0251770-234A-4060-999F-3CAB9352B9FB}"/>
              </a:ext>
            </a:extLst>
          </p:cNvPr>
          <p:cNvCxnSpPr>
            <a:stCxn id="19" idx="6"/>
            <a:endCxn id="24" idx="1"/>
          </p:cNvCxnSpPr>
          <p:nvPr/>
        </p:nvCxnSpPr>
        <p:spPr>
          <a:xfrm>
            <a:off x="4410074" y="3849734"/>
            <a:ext cx="1262725" cy="74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53E1C52-6B6B-4356-A242-BE45ED91EB70}"/>
              </a:ext>
            </a:extLst>
          </p:cNvPr>
          <p:cNvCxnSpPr>
            <a:stCxn id="21" idx="6"/>
            <a:endCxn id="24" idx="2"/>
          </p:cNvCxnSpPr>
          <p:nvPr/>
        </p:nvCxnSpPr>
        <p:spPr>
          <a:xfrm>
            <a:off x="4410074" y="4401423"/>
            <a:ext cx="1210204" cy="32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D4ACB61-EC18-4E94-89FA-AB04CBFF5276}"/>
              </a:ext>
            </a:extLst>
          </p:cNvPr>
          <p:cNvCxnSpPr>
            <a:stCxn id="22" idx="6"/>
            <a:endCxn id="24" idx="3"/>
          </p:cNvCxnSpPr>
          <p:nvPr/>
        </p:nvCxnSpPr>
        <p:spPr>
          <a:xfrm flipV="1">
            <a:off x="4410074" y="4847452"/>
            <a:ext cx="1262725" cy="19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A885920-2EEB-476C-8559-FAC76CC3C6A5}"/>
              </a:ext>
            </a:extLst>
          </p:cNvPr>
          <p:cNvCxnSpPr>
            <a:stCxn id="23" idx="6"/>
            <a:endCxn id="24" idx="4"/>
          </p:cNvCxnSpPr>
          <p:nvPr/>
        </p:nvCxnSpPr>
        <p:spPr>
          <a:xfrm flipV="1">
            <a:off x="4410074" y="4899051"/>
            <a:ext cx="1389521" cy="658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8C5EB1-F067-4385-89D9-E412D8FA1390}"/>
              </a:ext>
            </a:extLst>
          </p:cNvPr>
          <p:cNvSpPr txBox="1"/>
          <p:nvPr/>
        </p:nvSpPr>
        <p:spPr>
          <a:xfrm rot="1924843">
            <a:off x="5049088" y="3902766"/>
            <a:ext cx="35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8D5C6FD-6B53-4A51-B6DF-9C01DB7C4062}"/>
              </a:ext>
            </a:extLst>
          </p:cNvPr>
          <p:cNvSpPr txBox="1"/>
          <p:nvPr/>
        </p:nvSpPr>
        <p:spPr>
          <a:xfrm rot="863679">
            <a:off x="4707893" y="4180148"/>
            <a:ext cx="35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E8E052D-1522-4F04-AFA4-C1DF931BDC1C}"/>
              </a:ext>
            </a:extLst>
          </p:cNvPr>
          <p:cNvSpPr txBox="1"/>
          <p:nvPr/>
        </p:nvSpPr>
        <p:spPr>
          <a:xfrm rot="20751035">
            <a:off x="4623020" y="4646455"/>
            <a:ext cx="35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FF92B2C-78BC-445E-BEB3-E8E1AADD24D2}"/>
              </a:ext>
            </a:extLst>
          </p:cNvPr>
          <p:cNvSpPr txBox="1"/>
          <p:nvPr/>
        </p:nvSpPr>
        <p:spPr>
          <a:xfrm rot="20751035">
            <a:off x="4719354" y="4998074"/>
            <a:ext cx="51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F1B46CE-CD9D-4247-B2C7-721C77BEF48F}"/>
              </a:ext>
            </a:extLst>
          </p:cNvPr>
          <p:cNvSpPr txBox="1"/>
          <p:nvPr/>
        </p:nvSpPr>
        <p:spPr>
          <a:xfrm>
            <a:off x="541610" y="1444764"/>
            <a:ext cx="8533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can feed into S all the remaining games (27 in our case) then we have found a scenario  in which all game were played and team 5 finished first(not eliminated) otherwise it is eliminated !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EF60C-1A87-4500-BD69-CBCA0001FED9}"/>
              </a:ext>
            </a:extLst>
          </p:cNvPr>
          <p:cNvSpPr txBox="1"/>
          <p:nvPr/>
        </p:nvSpPr>
        <p:spPr>
          <a:xfrm>
            <a:off x="116565" y="4279898"/>
            <a:ext cx="85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27?</a:t>
            </a:r>
          </a:p>
        </p:txBody>
      </p:sp>
    </p:spTree>
    <p:extLst>
      <p:ext uri="{BB962C8B-B14F-4D97-AF65-F5344CB8AC3E}">
        <p14:creationId xmlns:p14="http://schemas.microsoft.com/office/powerpoint/2010/main" val="145092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2425" y="192947"/>
            <a:ext cx="11125199" cy="895189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1B97C9F-F9C3-4753-90F9-D78013FB90F6}"/>
              </a:ext>
            </a:extLst>
          </p:cNvPr>
          <p:cNvSpPr/>
          <p:nvPr/>
        </p:nvSpPr>
        <p:spPr>
          <a:xfrm>
            <a:off x="2070896" y="2724154"/>
            <a:ext cx="797566" cy="41729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1-2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5CCFD24-A3CF-41AC-8017-A6114E87DB0A}"/>
              </a:ext>
            </a:extLst>
          </p:cNvPr>
          <p:cNvSpPr/>
          <p:nvPr/>
        </p:nvSpPr>
        <p:spPr>
          <a:xfrm>
            <a:off x="2043669" y="3349891"/>
            <a:ext cx="797566" cy="3469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1-3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F50416A-BBD7-4B38-85B0-DA877DD34D48}"/>
              </a:ext>
            </a:extLst>
          </p:cNvPr>
          <p:cNvSpPr/>
          <p:nvPr/>
        </p:nvSpPr>
        <p:spPr>
          <a:xfrm>
            <a:off x="2088509" y="3933193"/>
            <a:ext cx="797566" cy="3469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1-4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A5ADAA3-AD26-4396-8108-0AD514621D39}"/>
              </a:ext>
            </a:extLst>
          </p:cNvPr>
          <p:cNvSpPr/>
          <p:nvPr/>
        </p:nvSpPr>
        <p:spPr>
          <a:xfrm>
            <a:off x="2133906" y="4470336"/>
            <a:ext cx="797566" cy="3469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2-3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A91A8DC-9E56-4E7F-AB2C-978C7BC16C32}"/>
              </a:ext>
            </a:extLst>
          </p:cNvPr>
          <p:cNvSpPr/>
          <p:nvPr/>
        </p:nvSpPr>
        <p:spPr>
          <a:xfrm>
            <a:off x="2070896" y="5132685"/>
            <a:ext cx="797566" cy="3469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2-4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AB65A2B1-C860-4DB2-A1D7-20AC267FD08D}"/>
              </a:ext>
            </a:extLst>
          </p:cNvPr>
          <p:cNvSpPr/>
          <p:nvPr/>
        </p:nvSpPr>
        <p:spPr>
          <a:xfrm>
            <a:off x="4051439" y="3673565"/>
            <a:ext cx="358635" cy="3523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5BE773FE-9556-4E97-828E-97E50681268E}"/>
              </a:ext>
            </a:extLst>
          </p:cNvPr>
          <p:cNvSpPr/>
          <p:nvPr/>
        </p:nvSpPr>
        <p:spPr>
          <a:xfrm>
            <a:off x="4051439" y="4225254"/>
            <a:ext cx="358635" cy="3523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E15AF9D-8D32-48F9-B86C-E3DB80F95262}"/>
              </a:ext>
            </a:extLst>
          </p:cNvPr>
          <p:cNvSpPr/>
          <p:nvPr/>
        </p:nvSpPr>
        <p:spPr>
          <a:xfrm>
            <a:off x="4051439" y="4863397"/>
            <a:ext cx="358635" cy="3523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1B48F105-7E1F-4DC3-BF1B-DADAD2D4E620}"/>
              </a:ext>
            </a:extLst>
          </p:cNvPr>
          <p:cNvSpPr/>
          <p:nvPr/>
        </p:nvSpPr>
        <p:spPr>
          <a:xfrm>
            <a:off x="4051439" y="5381351"/>
            <a:ext cx="358635" cy="3523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4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3DD92A82-7A51-4885-86E9-28D4A8BA1E3C}"/>
              </a:ext>
            </a:extLst>
          </p:cNvPr>
          <p:cNvSpPr/>
          <p:nvPr/>
        </p:nvSpPr>
        <p:spPr>
          <a:xfrm>
            <a:off x="5620278" y="4546714"/>
            <a:ext cx="358634" cy="3523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EA27AF65-8C1A-41AD-AD1F-DEA5F19F31FF}"/>
              </a:ext>
            </a:extLst>
          </p:cNvPr>
          <p:cNvSpPr/>
          <p:nvPr/>
        </p:nvSpPr>
        <p:spPr>
          <a:xfrm>
            <a:off x="541610" y="4545070"/>
            <a:ext cx="358635" cy="3556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7C7144-D06E-41B3-AEFE-A7732F1602A7}"/>
              </a:ext>
            </a:extLst>
          </p:cNvPr>
          <p:cNvCxnSpPr>
            <a:cxnSpLocks/>
          </p:cNvCxnSpPr>
          <p:nvPr/>
        </p:nvCxnSpPr>
        <p:spPr>
          <a:xfrm flipV="1">
            <a:off x="788534" y="3001604"/>
            <a:ext cx="1312746" cy="153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F60255-9FBD-4130-8920-EE3F50C77043}"/>
              </a:ext>
            </a:extLst>
          </p:cNvPr>
          <p:cNvCxnSpPr>
            <a:stCxn id="25" idx="7"/>
            <a:endCxn id="12" idx="3"/>
          </p:cNvCxnSpPr>
          <p:nvPr/>
        </p:nvCxnSpPr>
        <p:spPr>
          <a:xfrm flipV="1">
            <a:off x="847724" y="3645990"/>
            <a:ext cx="1312746" cy="95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FE4EB6-6C65-4E31-8D3B-69CBDB37985F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824514" y="4106644"/>
            <a:ext cx="1263995" cy="58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1C70C5-DD59-4351-AE2B-699E073D75B1}"/>
              </a:ext>
            </a:extLst>
          </p:cNvPr>
          <p:cNvCxnSpPr>
            <a:stCxn id="25" idx="5"/>
            <a:endCxn id="16" idx="2"/>
          </p:cNvCxnSpPr>
          <p:nvPr/>
        </p:nvCxnSpPr>
        <p:spPr>
          <a:xfrm flipV="1">
            <a:off x="847724" y="4643787"/>
            <a:ext cx="1286182" cy="20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8D7EDB-092D-461A-9B5F-99927C0F92A8}"/>
              </a:ext>
            </a:extLst>
          </p:cNvPr>
          <p:cNvCxnSpPr>
            <a:stCxn id="25" idx="4"/>
            <a:endCxn id="17" idx="1"/>
          </p:cNvCxnSpPr>
          <p:nvPr/>
        </p:nvCxnSpPr>
        <p:spPr>
          <a:xfrm>
            <a:off x="720928" y="4900697"/>
            <a:ext cx="1466769" cy="28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820040-BB1F-41A7-A64D-805356239DC2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2868462" y="2932802"/>
            <a:ext cx="1182977" cy="91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F0B6E3-74A1-4644-AE1E-51A7AD66E209}"/>
              </a:ext>
            </a:extLst>
          </p:cNvPr>
          <p:cNvCxnSpPr>
            <a:cxnSpLocks/>
            <a:stCxn id="11" idx="5"/>
            <a:endCxn id="21" idx="1"/>
          </p:cNvCxnSpPr>
          <p:nvPr/>
        </p:nvCxnSpPr>
        <p:spPr>
          <a:xfrm>
            <a:off x="2751661" y="3080338"/>
            <a:ext cx="1352299" cy="1196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1ACE1B-8FE8-4240-987A-722D94F20CB4}"/>
              </a:ext>
            </a:extLst>
          </p:cNvPr>
          <p:cNvCxnSpPr>
            <a:stCxn id="12" idx="6"/>
            <a:endCxn id="19" idx="1"/>
          </p:cNvCxnSpPr>
          <p:nvPr/>
        </p:nvCxnSpPr>
        <p:spPr>
          <a:xfrm>
            <a:off x="2841235" y="3523342"/>
            <a:ext cx="1262725" cy="201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22F91D6-3C19-4DF6-BAE8-2E0E6C76A715}"/>
              </a:ext>
            </a:extLst>
          </p:cNvPr>
          <p:cNvCxnSpPr>
            <a:stCxn id="12" idx="6"/>
            <a:endCxn id="22" idx="0"/>
          </p:cNvCxnSpPr>
          <p:nvPr/>
        </p:nvCxnSpPr>
        <p:spPr>
          <a:xfrm>
            <a:off x="2841235" y="3523342"/>
            <a:ext cx="1389522" cy="134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FC354A-FD68-40BC-8EB2-CFD87585C508}"/>
              </a:ext>
            </a:extLst>
          </p:cNvPr>
          <p:cNvCxnSpPr>
            <a:stCxn id="13" idx="6"/>
            <a:endCxn id="19" idx="3"/>
          </p:cNvCxnSpPr>
          <p:nvPr/>
        </p:nvCxnSpPr>
        <p:spPr>
          <a:xfrm flipV="1">
            <a:off x="2886075" y="3974303"/>
            <a:ext cx="1217885" cy="132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6D0B98-DF7F-4755-A74B-51DCABA9E136}"/>
              </a:ext>
            </a:extLst>
          </p:cNvPr>
          <p:cNvCxnSpPr>
            <a:stCxn id="13" idx="5"/>
            <a:endCxn id="23" idx="1"/>
          </p:cNvCxnSpPr>
          <p:nvPr/>
        </p:nvCxnSpPr>
        <p:spPr>
          <a:xfrm>
            <a:off x="2769274" y="4229292"/>
            <a:ext cx="1334686" cy="120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9EC142A-9581-4532-9D4E-218668FD8710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 flipV="1">
            <a:off x="2931472" y="4401423"/>
            <a:ext cx="1119967" cy="24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0F4BE2-5B17-4B4A-90E5-F3F97B7FC905}"/>
              </a:ext>
            </a:extLst>
          </p:cNvPr>
          <p:cNvCxnSpPr>
            <a:stCxn id="16" idx="6"/>
            <a:endCxn id="22" idx="2"/>
          </p:cNvCxnSpPr>
          <p:nvPr/>
        </p:nvCxnSpPr>
        <p:spPr>
          <a:xfrm>
            <a:off x="2931472" y="4643787"/>
            <a:ext cx="1119967" cy="39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9C4A26B-A222-4D23-AF84-80A22807DA70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>
            <a:off x="2868462" y="5306136"/>
            <a:ext cx="1182977" cy="25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C37E7B5-9B77-4A92-9970-A20411876F89}"/>
              </a:ext>
            </a:extLst>
          </p:cNvPr>
          <p:cNvCxnSpPr>
            <a:stCxn id="17" idx="6"/>
            <a:endCxn id="21" idx="3"/>
          </p:cNvCxnSpPr>
          <p:nvPr/>
        </p:nvCxnSpPr>
        <p:spPr>
          <a:xfrm flipV="1">
            <a:off x="2868462" y="4525992"/>
            <a:ext cx="1235498" cy="78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526A7775-5696-4598-A4D6-07B8D47F6BAB}"/>
              </a:ext>
            </a:extLst>
          </p:cNvPr>
          <p:cNvSpPr/>
          <p:nvPr/>
        </p:nvSpPr>
        <p:spPr>
          <a:xfrm>
            <a:off x="238125" y="4653307"/>
            <a:ext cx="303485" cy="177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99A0049-2C9B-46F0-9DB4-385BA960B8EE}"/>
              </a:ext>
            </a:extLst>
          </p:cNvPr>
          <p:cNvSpPr txBox="1"/>
          <p:nvPr/>
        </p:nvSpPr>
        <p:spPr>
          <a:xfrm rot="2593822">
            <a:off x="1267790" y="3411842"/>
            <a:ext cx="3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270BC7-F54C-41F9-83C1-B7698359A468}"/>
              </a:ext>
            </a:extLst>
          </p:cNvPr>
          <p:cNvSpPr txBox="1"/>
          <p:nvPr/>
        </p:nvSpPr>
        <p:spPr>
          <a:xfrm rot="2593822">
            <a:off x="1525094" y="3665083"/>
            <a:ext cx="3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2F79C20-9DB5-4D6A-9085-593AC18B840B}"/>
              </a:ext>
            </a:extLst>
          </p:cNvPr>
          <p:cNvSpPr txBox="1"/>
          <p:nvPr/>
        </p:nvSpPr>
        <p:spPr>
          <a:xfrm rot="2593822">
            <a:off x="1614030" y="4001483"/>
            <a:ext cx="3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6AC3F6-0348-4EFE-9819-5CBE4597F4EA}"/>
              </a:ext>
            </a:extLst>
          </p:cNvPr>
          <p:cNvSpPr txBox="1"/>
          <p:nvPr/>
        </p:nvSpPr>
        <p:spPr>
          <a:xfrm rot="4843529">
            <a:off x="1630343" y="4401698"/>
            <a:ext cx="3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069675-4311-41E2-9927-D73219837E75}"/>
              </a:ext>
            </a:extLst>
          </p:cNvPr>
          <p:cNvSpPr txBox="1"/>
          <p:nvPr/>
        </p:nvSpPr>
        <p:spPr>
          <a:xfrm rot="4831878">
            <a:off x="1591951" y="4842250"/>
            <a:ext cx="3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0251770-234A-4060-999F-3CAB9352B9FB}"/>
              </a:ext>
            </a:extLst>
          </p:cNvPr>
          <p:cNvCxnSpPr>
            <a:stCxn id="19" idx="6"/>
            <a:endCxn id="24" idx="1"/>
          </p:cNvCxnSpPr>
          <p:nvPr/>
        </p:nvCxnSpPr>
        <p:spPr>
          <a:xfrm>
            <a:off x="4410074" y="3849734"/>
            <a:ext cx="1262725" cy="74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53E1C52-6B6B-4356-A242-BE45ED91EB70}"/>
              </a:ext>
            </a:extLst>
          </p:cNvPr>
          <p:cNvCxnSpPr>
            <a:stCxn id="21" idx="6"/>
            <a:endCxn id="24" idx="2"/>
          </p:cNvCxnSpPr>
          <p:nvPr/>
        </p:nvCxnSpPr>
        <p:spPr>
          <a:xfrm>
            <a:off x="4410074" y="4401423"/>
            <a:ext cx="1210204" cy="32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D4ACB61-EC18-4E94-89FA-AB04CBFF5276}"/>
              </a:ext>
            </a:extLst>
          </p:cNvPr>
          <p:cNvCxnSpPr>
            <a:stCxn id="22" idx="6"/>
            <a:endCxn id="24" idx="3"/>
          </p:cNvCxnSpPr>
          <p:nvPr/>
        </p:nvCxnSpPr>
        <p:spPr>
          <a:xfrm flipV="1">
            <a:off x="4410074" y="4847452"/>
            <a:ext cx="1262725" cy="19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A885920-2EEB-476C-8559-FAC76CC3C6A5}"/>
              </a:ext>
            </a:extLst>
          </p:cNvPr>
          <p:cNvCxnSpPr>
            <a:stCxn id="23" idx="6"/>
            <a:endCxn id="24" idx="4"/>
          </p:cNvCxnSpPr>
          <p:nvPr/>
        </p:nvCxnSpPr>
        <p:spPr>
          <a:xfrm flipV="1">
            <a:off x="4410074" y="4899051"/>
            <a:ext cx="1389521" cy="658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8C5EB1-F067-4385-89D9-E412D8FA1390}"/>
              </a:ext>
            </a:extLst>
          </p:cNvPr>
          <p:cNvSpPr txBox="1"/>
          <p:nvPr/>
        </p:nvSpPr>
        <p:spPr>
          <a:xfrm rot="1924843">
            <a:off x="5049088" y="3902766"/>
            <a:ext cx="35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8D5C6FD-6B53-4A51-B6DF-9C01DB7C4062}"/>
              </a:ext>
            </a:extLst>
          </p:cNvPr>
          <p:cNvSpPr txBox="1"/>
          <p:nvPr/>
        </p:nvSpPr>
        <p:spPr>
          <a:xfrm rot="863679">
            <a:off x="4707893" y="4180148"/>
            <a:ext cx="35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E8E052D-1522-4F04-AFA4-C1DF931BDC1C}"/>
              </a:ext>
            </a:extLst>
          </p:cNvPr>
          <p:cNvSpPr txBox="1"/>
          <p:nvPr/>
        </p:nvSpPr>
        <p:spPr>
          <a:xfrm rot="20751035">
            <a:off x="4623020" y="4646455"/>
            <a:ext cx="35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FF92B2C-78BC-445E-BEB3-E8E1AADD24D2}"/>
              </a:ext>
            </a:extLst>
          </p:cNvPr>
          <p:cNvSpPr txBox="1"/>
          <p:nvPr/>
        </p:nvSpPr>
        <p:spPr>
          <a:xfrm rot="20751035">
            <a:off x="4719354" y="4998074"/>
            <a:ext cx="51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F1B46CE-CD9D-4247-B2C7-721C77BEF48F}"/>
              </a:ext>
            </a:extLst>
          </p:cNvPr>
          <p:cNvSpPr txBox="1"/>
          <p:nvPr/>
        </p:nvSpPr>
        <p:spPr>
          <a:xfrm>
            <a:off x="541610" y="1444764"/>
            <a:ext cx="85336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have to find  the maximum flow of the network</a:t>
            </a:r>
          </a:p>
          <a:p>
            <a:r>
              <a:rPr lang="en-US" dirty="0"/>
              <a:t>The standard technique is to use  </a:t>
            </a:r>
            <a:r>
              <a:rPr lang="en-US" dirty="0">
                <a:hlinkClick r:id="rId2"/>
              </a:rPr>
              <a:t>Edmund Karp algorithm  </a:t>
            </a:r>
          </a:p>
          <a:p>
            <a:r>
              <a:rPr lang="en-US" dirty="0"/>
              <a:t> Running it yields maximum flow of 26 &lt; 27 and </a:t>
            </a:r>
            <a:r>
              <a:rPr lang="en-US" b="1" dirty="0"/>
              <a:t>hence team 5 is eliminated </a:t>
            </a:r>
            <a:endParaRPr lang="en-US" b="1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EF60C-1A87-4500-BD69-CBCA0001FED9}"/>
              </a:ext>
            </a:extLst>
          </p:cNvPr>
          <p:cNvSpPr txBox="1"/>
          <p:nvPr/>
        </p:nvSpPr>
        <p:spPr>
          <a:xfrm>
            <a:off x="-112681" y="3944845"/>
            <a:ext cx="1253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flow = 26&lt;27</a:t>
            </a:r>
          </a:p>
        </p:txBody>
      </p:sp>
      <p:sp>
        <p:nvSpPr>
          <p:cNvPr id="45" name="Title 7">
            <a:extLst>
              <a:ext uri="{FF2B5EF4-FFF2-40B4-BE49-F238E27FC236}">
                <a16:creationId xmlns:a16="http://schemas.microsoft.com/office/drawing/2014/main" id="{A53328C9-8A33-4D5B-BC33-B44355C91443}"/>
              </a:ext>
            </a:extLst>
          </p:cNvPr>
          <p:cNvSpPr txBox="1">
            <a:spLocks/>
          </p:cNvSpPr>
          <p:nvPr/>
        </p:nvSpPr>
        <p:spPr>
          <a:xfrm>
            <a:off x="504825" y="345347"/>
            <a:ext cx="11125199" cy="89518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So is team 5 eliminated ?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D14ECD-A732-4018-81D8-CC279D959C32}"/>
              </a:ext>
            </a:extLst>
          </p:cNvPr>
          <p:cNvSpPr txBox="1"/>
          <p:nvPr/>
        </p:nvSpPr>
        <p:spPr>
          <a:xfrm rot="2191128">
            <a:off x="3145701" y="3282835"/>
            <a:ext cx="1010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infinity</a:t>
            </a:r>
          </a:p>
        </p:txBody>
      </p:sp>
    </p:spTree>
    <p:extLst>
      <p:ext uri="{BB962C8B-B14F-4D97-AF65-F5344CB8AC3E}">
        <p14:creationId xmlns:p14="http://schemas.microsoft.com/office/powerpoint/2010/main" val="107017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192947"/>
            <a:ext cx="10296966" cy="895189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Implementation in Haskell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E6F0B-E8D7-40E4-85D5-C307D95EA4D8}"/>
              </a:ext>
            </a:extLst>
          </p:cNvPr>
          <p:cNvSpPr txBox="1"/>
          <p:nvPr/>
        </p:nvSpPr>
        <p:spPr>
          <a:xfrm>
            <a:off x="906011" y="1478459"/>
            <a:ext cx="849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1EF0C3-ED60-4821-9A0E-DA70E6858C22}"/>
              </a:ext>
            </a:extLst>
          </p:cNvPr>
          <p:cNvSpPr/>
          <p:nvPr/>
        </p:nvSpPr>
        <p:spPr>
          <a:xfrm>
            <a:off x="3790949" y="4673437"/>
            <a:ext cx="2105025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MaxFlow</a:t>
            </a:r>
            <a:r>
              <a:rPr lang="en-US" dirty="0"/>
              <a:t> library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15E814-4B10-44E9-9B9D-674F2CE4FBA1}"/>
              </a:ext>
            </a:extLst>
          </p:cNvPr>
          <p:cNvSpPr/>
          <p:nvPr/>
        </p:nvSpPr>
        <p:spPr>
          <a:xfrm>
            <a:off x="3750094" y="3505028"/>
            <a:ext cx="2105025" cy="866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Games Library 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7CD565-597E-4EFD-BBCD-A978F86D748B}"/>
              </a:ext>
            </a:extLst>
          </p:cNvPr>
          <p:cNvSpPr/>
          <p:nvPr/>
        </p:nvSpPr>
        <p:spPr>
          <a:xfrm>
            <a:off x="3750094" y="2329405"/>
            <a:ext cx="2105025" cy="866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Elimination Library 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9F98E93-3AC6-4E3F-88FB-A8EB3796AE94}"/>
              </a:ext>
            </a:extLst>
          </p:cNvPr>
          <p:cNvSpPr/>
          <p:nvPr/>
        </p:nvSpPr>
        <p:spPr>
          <a:xfrm>
            <a:off x="4752975" y="3196180"/>
            <a:ext cx="49631" cy="3016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69032D7-9287-48D4-9548-86ADDFD3C194}"/>
              </a:ext>
            </a:extLst>
          </p:cNvPr>
          <p:cNvSpPr/>
          <p:nvPr/>
        </p:nvSpPr>
        <p:spPr>
          <a:xfrm>
            <a:off x="4802606" y="4371803"/>
            <a:ext cx="45719" cy="3088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00EF5-0BD4-4607-BA9A-C10FEE742841}"/>
              </a:ext>
            </a:extLst>
          </p:cNvPr>
          <p:cNvSpPr txBox="1"/>
          <p:nvPr/>
        </p:nvSpPr>
        <p:spPr>
          <a:xfrm>
            <a:off x="1095375" y="2422035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Games file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B3BAA2-C9B6-42A5-8D2C-6633A5190550}"/>
              </a:ext>
            </a:extLst>
          </p:cNvPr>
          <p:cNvSpPr txBox="1"/>
          <p:nvPr/>
        </p:nvSpPr>
        <p:spPr>
          <a:xfrm>
            <a:off x="1095375" y="2791367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Teams file 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937471-9AA4-460A-BF5E-EFE1D22E8508}"/>
              </a:ext>
            </a:extLst>
          </p:cNvPr>
          <p:cNvCxnSpPr/>
          <p:nvPr/>
        </p:nvCxnSpPr>
        <p:spPr>
          <a:xfrm>
            <a:off x="2219325" y="2606701"/>
            <a:ext cx="1530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1E4C3E-44BC-4170-9798-D8FFF6F26D73}"/>
              </a:ext>
            </a:extLst>
          </p:cNvPr>
          <p:cNvCxnSpPr/>
          <p:nvPr/>
        </p:nvCxnSpPr>
        <p:spPr>
          <a:xfrm>
            <a:off x="2114550" y="2976033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45CD79-D1A2-4F44-AF6A-DF615B60756B}"/>
              </a:ext>
            </a:extLst>
          </p:cNvPr>
          <p:cNvSpPr txBox="1"/>
          <p:nvPr/>
        </p:nvSpPr>
        <p:spPr>
          <a:xfrm>
            <a:off x="7305675" y="2578126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eliminated teams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8B215D-E031-413C-B6C7-FE0E4FEF1535}"/>
              </a:ext>
            </a:extLst>
          </p:cNvPr>
          <p:cNvCxnSpPr>
            <a:stCxn id="6" idx="3"/>
            <a:endCxn id="15" idx="1"/>
          </p:cNvCxnSpPr>
          <p:nvPr/>
        </p:nvCxnSpPr>
        <p:spPr>
          <a:xfrm flipV="1">
            <a:off x="5855119" y="2762792"/>
            <a:ext cx="1450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885E9A6-B835-46B8-8145-9B5B8C2B03AE}"/>
              </a:ext>
            </a:extLst>
          </p:cNvPr>
          <p:cNvSpPr txBox="1"/>
          <p:nvPr/>
        </p:nvSpPr>
        <p:spPr>
          <a:xfrm>
            <a:off x="6665594" y="4276725"/>
            <a:ext cx="52978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Elimination library –solves the elimination problem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Games library – useful utilities to manipulate games(for example getting the number of points of the leading 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MaxFlow</a:t>
            </a:r>
            <a:r>
              <a:rPr lang="en-US" dirty="0"/>
              <a:t> library –solves the  max flow problem using Edmund Karp algorithm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9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dcmitype/"/>
    <ds:schemaRef ds:uri="16c05727-aa75-4e4a-9b5f-8a80a1165891"/>
    <ds:schemaRef ds:uri="71af3243-3dd4-4a8d-8c0d-dd76da1f02a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{20BADC40-E902-4719-9DA9-8F0E1836ACAB}tf10001108</Template>
  <TotalTime>0</TotalTime>
  <Words>1190</Words>
  <Application>Microsoft Office PowerPoint</Application>
  <PresentationFormat>Widescreen</PresentationFormat>
  <Paragraphs>426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Comic Sans MS</vt:lpstr>
      <vt:lpstr>Segoe UI</vt:lpstr>
      <vt:lpstr>Segoe UI Light</vt:lpstr>
      <vt:lpstr>WelcomeDoc</vt:lpstr>
      <vt:lpstr>Basketball Elimination problem  </vt:lpstr>
      <vt:lpstr>Elimination problem: How can you tell in the middle of a season which team could not finish first ?</vt:lpstr>
      <vt:lpstr>                          Elimination problem: Cont.</vt:lpstr>
      <vt:lpstr>                          Elimination problem: Cont.</vt:lpstr>
      <vt:lpstr>                          The network flow solution </vt:lpstr>
      <vt:lpstr>                         Example : Using Maximum flow for testing if  team 5 is eliminated   </vt:lpstr>
      <vt:lpstr> Using Maximum flow for elimination – why does it work ? </vt:lpstr>
      <vt:lpstr>  </vt:lpstr>
      <vt:lpstr>                          Implementation in Haskell </vt:lpstr>
      <vt:lpstr>                          Implementation in Haskell – input  files </vt:lpstr>
      <vt:lpstr>   Usage example of elimination.hs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2020-04-18T01:51:10Z</dcterms:created>
  <dcterms:modified xsi:type="dcterms:W3CDTF">2020-04-19T00:19:34Z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2020-04-18T01:51:11Z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51425c23-e107-4e79-89db-00000e1700a6</vt:lpwstr>
  </property>
  <property fmtid="{D5CDD505-2E9C-101B-9397-08002B2CF9AE}" pid="9" name="MSIP_Label_f42aa342-8706-4288-bd11-ebb85995028c_ContentBits">
    <vt:lpwstr>0</vt:lpwstr>
  </property>
</Properties>
</file>