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19" autoAdjust="0"/>
  </p:normalViewPr>
  <p:slideViewPr>
    <p:cSldViewPr snapToGrid="0">
      <p:cViewPr varScale="1">
        <p:scale>
          <a:sx n="101" d="100"/>
          <a:sy n="101" d="100"/>
        </p:scale>
        <p:origin x="9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 name="Shape 47"/>
          <p:cNvSpPr>
            <a:spLocks noGrp="1" noRot="1" noChangeAspect="1"/>
          </p:cNvSpPr>
          <p:nvPr>
            <p:ph type="sldImg"/>
          </p:nvPr>
        </p:nvSpPr>
        <p:spPr>
          <a:xfrm>
            <a:off x="1143000" y="685800"/>
            <a:ext cx="4572000" cy="3429000"/>
          </a:xfrm>
          <a:prstGeom prst="rect">
            <a:avLst/>
          </a:prstGeom>
        </p:spPr>
        <p:txBody>
          <a:bodyPr/>
          <a:lstStyle/>
          <a:p>
            <a:endParaRPr/>
          </a:p>
        </p:txBody>
      </p:sp>
      <p:sp>
        <p:nvSpPr>
          <p:cNvPr id="48" name="Shape 4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ourier"/>
      </a:defRPr>
    </a:lvl1pPr>
    <a:lvl2pPr indent="228600" latinLnBrk="0">
      <a:defRPr sz="1200">
        <a:latin typeface="+mj-lt"/>
        <a:ea typeface="+mj-ea"/>
        <a:cs typeface="+mj-cs"/>
        <a:sym typeface="Courier"/>
      </a:defRPr>
    </a:lvl2pPr>
    <a:lvl3pPr indent="457200" latinLnBrk="0">
      <a:defRPr sz="1200">
        <a:latin typeface="+mj-lt"/>
        <a:ea typeface="+mj-ea"/>
        <a:cs typeface="+mj-cs"/>
        <a:sym typeface="Courier"/>
      </a:defRPr>
    </a:lvl3pPr>
    <a:lvl4pPr indent="685800" latinLnBrk="0">
      <a:defRPr sz="1200">
        <a:latin typeface="+mj-lt"/>
        <a:ea typeface="+mj-ea"/>
        <a:cs typeface="+mj-cs"/>
        <a:sym typeface="Courier"/>
      </a:defRPr>
    </a:lvl4pPr>
    <a:lvl5pPr indent="914400" latinLnBrk="0">
      <a:defRPr sz="1200">
        <a:latin typeface="+mj-lt"/>
        <a:ea typeface="+mj-ea"/>
        <a:cs typeface="+mj-cs"/>
        <a:sym typeface="Courier"/>
      </a:defRPr>
    </a:lvl5pPr>
    <a:lvl6pPr indent="1143000" latinLnBrk="0">
      <a:defRPr sz="1200">
        <a:latin typeface="+mj-lt"/>
        <a:ea typeface="+mj-ea"/>
        <a:cs typeface="+mj-cs"/>
        <a:sym typeface="Courier"/>
      </a:defRPr>
    </a:lvl6pPr>
    <a:lvl7pPr indent="1371600" latinLnBrk="0">
      <a:defRPr sz="1200">
        <a:latin typeface="+mj-lt"/>
        <a:ea typeface="+mj-ea"/>
        <a:cs typeface="+mj-cs"/>
        <a:sym typeface="Courier"/>
      </a:defRPr>
    </a:lvl7pPr>
    <a:lvl8pPr indent="1600200" latinLnBrk="0">
      <a:defRPr sz="1200">
        <a:latin typeface="+mj-lt"/>
        <a:ea typeface="+mj-ea"/>
        <a:cs typeface="+mj-cs"/>
        <a:sym typeface="Courier"/>
      </a:defRPr>
    </a:lvl8pPr>
    <a:lvl9pPr indent="1828800" latinLnBrk="0">
      <a:defRPr sz="1200">
        <a:latin typeface="+mj-lt"/>
        <a:ea typeface="+mj-ea"/>
        <a:cs typeface="+mj-cs"/>
        <a:sym typeface="Courier"/>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noRot="1" noChangeAspect="1"/>
          </p:cNvSpPr>
          <p:nvPr>
            <p:ph type="sldImg"/>
          </p:nvPr>
        </p:nvSpPr>
        <p:spPr>
          <a:prstGeom prst="rect">
            <a:avLst/>
          </a:prstGeom>
        </p:spPr>
        <p:txBody>
          <a:bodyPr/>
          <a:lstStyle/>
          <a:p>
            <a:endParaRPr/>
          </a:p>
        </p:txBody>
      </p:sp>
      <p:sp>
        <p:nvSpPr>
          <p:cNvPr id="54" name="Shape 54"/>
          <p:cNvSpPr>
            <a:spLocks noGrp="1"/>
          </p:cNvSpPr>
          <p:nvPr>
            <p:ph type="body" sz="quarter" idx="1"/>
          </p:nvPr>
        </p:nvSpPr>
        <p:spPr>
          <a:prstGeom prst="rect">
            <a:avLst/>
          </a:prstGeom>
        </p:spPr>
        <p:txBody>
          <a:bodyPr/>
          <a:lstStyle/>
          <a:p>
            <a:r>
              <a:t>This project is about the basketball elimination problem. The problem is to figure out in the middle of a season which teams could not finish first , under any scenario in their conference.</a:t>
            </a:r>
          </a:p>
          <a:p>
            <a:r>
              <a:t>This may look like a very simple problem but it actually is not  and we will see that figuring out which team can’t finish first , on any scenario is not trivial.</a:t>
            </a:r>
          </a:p>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Shape 372"/>
          <p:cNvSpPr>
            <a:spLocks noGrp="1" noRot="1" noChangeAspect="1"/>
          </p:cNvSpPr>
          <p:nvPr>
            <p:ph type="sldImg"/>
          </p:nvPr>
        </p:nvSpPr>
        <p:spPr>
          <a:prstGeom prst="rect">
            <a:avLst/>
          </a:prstGeom>
        </p:spPr>
        <p:txBody>
          <a:bodyPr/>
          <a:lstStyle/>
          <a:p>
            <a:endParaRPr/>
          </a:p>
        </p:txBody>
      </p:sp>
      <p:sp>
        <p:nvSpPr>
          <p:cNvPr id="373" name="Shape 373"/>
          <p:cNvSpPr>
            <a:spLocks noGrp="1"/>
          </p:cNvSpPr>
          <p:nvPr>
            <p:ph type="body" sz="quarter" idx="1"/>
          </p:nvPr>
        </p:nvSpPr>
        <p:spPr>
          <a:prstGeom prst="rect">
            <a:avLst/>
          </a:prstGeom>
        </p:spPr>
        <p:txBody>
          <a:bodyPr/>
          <a:lstStyle/>
          <a:p>
            <a:r>
              <a:t>Here we see the 2 input files. One file is the team file that contains the list of teams and in which conference each team belongs to , and the second file is a files with games and their results and also the list of unplayed games. The Haskell program will be able to compute based on this which teams are eliminated.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Shape 377"/>
          <p:cNvSpPr>
            <a:spLocks noGrp="1" noRot="1" noChangeAspect="1"/>
          </p:cNvSpPr>
          <p:nvPr>
            <p:ph type="sldImg"/>
          </p:nvPr>
        </p:nvSpPr>
        <p:spPr>
          <a:prstGeom prst="rect">
            <a:avLst/>
          </a:prstGeom>
        </p:spPr>
        <p:txBody>
          <a:bodyPr/>
          <a:lstStyle/>
          <a:p>
            <a:endParaRPr/>
          </a:p>
        </p:txBody>
      </p:sp>
      <p:sp>
        <p:nvSpPr>
          <p:cNvPr id="378" name="Shape 378"/>
          <p:cNvSpPr>
            <a:spLocks noGrp="1"/>
          </p:cNvSpPr>
          <p:nvPr>
            <p:ph type="body" sz="quarter" idx="1"/>
          </p:nvPr>
        </p:nvSpPr>
        <p:spPr>
          <a:prstGeom prst="rect">
            <a:avLst/>
          </a:prstGeom>
        </p:spPr>
        <p:txBody>
          <a:bodyPr/>
          <a:lstStyle/>
          <a:p>
            <a:r>
              <a:t>To demonstrate the project on a live data I tried it on the NBA season 2019-2020 that was suspended because of the pandemic so it has a lot of unplayed games. I implemented a Haskell function </a:t>
            </a:r>
            <a:r>
              <a:rPr>
                <a:latin typeface="Comic Sans MS"/>
                <a:ea typeface="Comic Sans MS"/>
                <a:cs typeface="Comic Sans MS"/>
                <a:sym typeface="Comic Sans MS"/>
              </a:rPr>
              <a:t>downloadGamesfromWeb that downloads the games file locally and then called eliminationMaxFlowFromFile to compute team-elimination – I got the list in red. I checked the results manually as much as I could.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Shape 382"/>
          <p:cNvSpPr>
            <a:spLocks noGrp="1" noRot="1" noChangeAspect="1"/>
          </p:cNvSpPr>
          <p:nvPr>
            <p:ph type="sldImg"/>
          </p:nvPr>
        </p:nvSpPr>
        <p:spPr>
          <a:xfrm>
            <a:off x="381000" y="685800"/>
            <a:ext cx="6096000" cy="3429000"/>
          </a:xfrm>
          <a:prstGeom prst="rect">
            <a:avLst/>
          </a:prstGeom>
        </p:spPr>
        <p:txBody>
          <a:bodyPr/>
          <a:lstStyle/>
          <a:p>
            <a:endParaRPr/>
          </a:p>
        </p:txBody>
      </p:sp>
      <p:sp>
        <p:nvSpPr>
          <p:cNvPr id="383" name="Shape 383"/>
          <p:cNvSpPr>
            <a:spLocks noGrp="1"/>
          </p:cNvSpPr>
          <p:nvPr>
            <p:ph type="body" sz="quarter" idx="1"/>
          </p:nvPr>
        </p:nvSpPr>
        <p:spPr>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What I was struggling with ?  2  Teams in 2 different conferences can play each other but can’t eliminate each other. That caused me many hours of debugging until I figure out that if say NY (east)  is tested for elimination, then LA (west)   could win infinite amount of points without eliminating NY. That was reflect the maxflow graph I had to build.</a:t>
            </a:r>
          </a:p>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Shape 382"/>
          <p:cNvSpPr>
            <a:spLocks noGrp="1" noRot="1" noChangeAspect="1"/>
          </p:cNvSpPr>
          <p:nvPr>
            <p:ph type="sldImg"/>
          </p:nvPr>
        </p:nvSpPr>
        <p:spPr>
          <a:xfrm>
            <a:off x="381000" y="685800"/>
            <a:ext cx="6096000" cy="3429000"/>
          </a:xfrm>
          <a:prstGeom prst="rect">
            <a:avLst/>
          </a:prstGeom>
        </p:spPr>
        <p:txBody>
          <a:bodyPr/>
          <a:lstStyle/>
          <a:p>
            <a:endParaRPr/>
          </a:p>
        </p:txBody>
      </p:sp>
      <p:sp>
        <p:nvSpPr>
          <p:cNvPr id="383" name="Shape 383"/>
          <p:cNvSpPr>
            <a:spLocks noGrp="1"/>
          </p:cNvSpPr>
          <p:nvPr>
            <p:ph type="body" sz="quarter" idx="1"/>
          </p:nvPr>
        </p:nvSpPr>
        <p:spPr>
          <a:prstGeom prst="rect">
            <a:avLst/>
          </a:prstGeom>
        </p:spPr>
        <p:txBody>
          <a:bodyPr/>
          <a:lstStyle/>
          <a:p>
            <a:r>
              <a:rPr lang="en-US" dirty="0"/>
              <a:t>I would recommend for everyone that is working on Haskell project to first make sure that stack and Travis are working even before writing a single line of the project code.  </a:t>
            </a:r>
            <a:endParaRPr dirty="0"/>
          </a:p>
        </p:txBody>
      </p:sp>
    </p:spTree>
    <p:extLst>
      <p:ext uri="{BB962C8B-B14F-4D97-AF65-F5344CB8AC3E}">
        <p14:creationId xmlns:p14="http://schemas.microsoft.com/office/powerpoint/2010/main" val="758752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Shape 382"/>
          <p:cNvSpPr>
            <a:spLocks noGrp="1" noRot="1" noChangeAspect="1"/>
          </p:cNvSpPr>
          <p:nvPr>
            <p:ph type="sldImg"/>
          </p:nvPr>
        </p:nvSpPr>
        <p:spPr>
          <a:prstGeom prst="rect">
            <a:avLst/>
          </a:prstGeom>
        </p:spPr>
        <p:txBody>
          <a:bodyPr/>
          <a:lstStyle/>
          <a:p>
            <a:endParaRPr/>
          </a:p>
        </p:txBody>
      </p:sp>
      <p:sp>
        <p:nvSpPr>
          <p:cNvPr id="383" name="Shape 383"/>
          <p:cNvSpPr>
            <a:spLocks noGrp="1"/>
          </p:cNvSpPr>
          <p:nvPr>
            <p:ph type="body" sz="quarter" idx="1"/>
          </p:nvPr>
        </p:nvSpPr>
        <p:spPr>
          <a:prstGeom prst="rect">
            <a:avLst/>
          </a:prstGeom>
        </p:spPr>
        <p:txBody>
          <a:bodyPr/>
          <a:lstStyle/>
          <a:p>
            <a:r>
              <a:t>The main problem in this project is testing in scale. Brute force testing is not practical here. One of option is to represent the elimination as linear constraint problem and solve it using the simplex method. This could be used as another verification method.</a:t>
            </a:r>
          </a:p>
          <a:p>
            <a:endParaRPr/>
          </a:p>
          <a:p>
            <a:r>
              <a:t>Thank you for listening it was a very fun project to work on. </a:t>
            </a:r>
          </a:p>
        </p:txBody>
      </p:sp>
    </p:spTree>
    <p:extLst>
      <p:ext uri="{BB962C8B-B14F-4D97-AF65-F5344CB8AC3E}">
        <p14:creationId xmlns:p14="http://schemas.microsoft.com/office/powerpoint/2010/main" val="50114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xfrm>
            <a:off x="381000" y="685800"/>
            <a:ext cx="6096000" cy="3429000"/>
          </a:xfrm>
          <a:prstGeom prst="rect">
            <a:avLst/>
          </a:prstGeom>
        </p:spPr>
        <p:txBody>
          <a:bodyPr/>
          <a:lstStyle/>
          <a:p>
            <a:endParaRPr/>
          </a:p>
        </p:txBody>
      </p:sp>
      <p:sp>
        <p:nvSpPr>
          <p:cNvPr id="62" name="Shape 62"/>
          <p:cNvSpPr>
            <a:spLocks noGrp="1"/>
          </p:cNvSpPr>
          <p:nvPr>
            <p:ph type="body" sz="quarter" idx="1"/>
          </p:nvPr>
        </p:nvSpPr>
        <p:spPr>
          <a:prstGeom prst="rect">
            <a:avLst/>
          </a:prstGeom>
        </p:spPr>
        <p:txBody>
          <a:bodyPr/>
          <a:lstStyle/>
          <a:p>
            <a:r>
              <a:t>Lets start with a simple example – we see that team 4 is at the  bottom but can it finish first if it wins all its remaining games ? It need to play a game against team 1  and 2 games against team 2 , so even if it wins all those 3 games it will have only 80 points so it can’t finish first as team1 has already 83 points.  So Yes  team 4 is eliminated.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noRot="1" noChangeAspect="1"/>
          </p:cNvSpPr>
          <p:nvPr>
            <p:ph type="sldImg"/>
          </p:nvPr>
        </p:nvSpPr>
        <p:spPr>
          <a:prstGeom prst="rect">
            <a:avLst/>
          </a:prstGeom>
        </p:spPr>
        <p:txBody>
          <a:bodyPr/>
          <a:lstStyle/>
          <a:p>
            <a:endParaRPr/>
          </a:p>
        </p:txBody>
      </p:sp>
      <p:sp>
        <p:nvSpPr>
          <p:cNvPr id="70" name="Shape 70"/>
          <p:cNvSpPr>
            <a:spLocks noGrp="1"/>
          </p:cNvSpPr>
          <p:nvPr>
            <p:ph type="body" sz="quarter" idx="1"/>
          </p:nvPr>
        </p:nvSpPr>
        <p:spPr>
          <a:prstGeom prst="rect">
            <a:avLst/>
          </a:prstGeom>
        </p:spPr>
        <p:txBody>
          <a:bodyPr/>
          <a:lstStyle/>
          <a:p>
            <a:r>
              <a:t>Let's look at a more complicated example and ask if team5 is eliminated or not. From a first look, if team5 will win all of its remaining 27  games it  will have  76 points so many be it is not eliminated ? But other teams will play games as well , and points will be awarded  so can it really finish first ?  And the answerer is that team5 is eliminated  and we will show later how we figure this out.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noRot="1" noChangeAspect="1"/>
          </p:cNvSpPr>
          <p:nvPr>
            <p:ph type="sldImg"/>
          </p:nvPr>
        </p:nvSpPr>
        <p:spPr>
          <a:prstGeom prst="rect">
            <a:avLst/>
          </a:prstGeom>
        </p:spPr>
        <p:txBody>
          <a:bodyPr/>
          <a:lstStyle/>
          <a:p>
            <a:endParaRPr/>
          </a:p>
        </p:txBody>
      </p:sp>
      <p:sp>
        <p:nvSpPr>
          <p:cNvPr id="75" name="Shape 75"/>
          <p:cNvSpPr>
            <a:spLocks noGrp="1"/>
          </p:cNvSpPr>
          <p:nvPr>
            <p:ph type="body" sz="quarter" idx="1"/>
          </p:nvPr>
        </p:nvSpPr>
        <p:spPr>
          <a:prstGeom prst="rect">
            <a:avLst/>
          </a:prstGeom>
        </p:spPr>
        <p:txBody>
          <a:bodyPr/>
          <a:lstStyle/>
          <a:p>
            <a:r>
              <a:t>Can we try to solve the problem in a brute force way ? Namely evaluate all possible options of games outcome  and see of team5 are eliminated or not ? The problem is that  will require exponential number of computations, so it is not very practical.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noRot="1" noChangeAspect="1"/>
          </p:cNvSpPr>
          <p:nvPr>
            <p:ph type="sldImg"/>
          </p:nvPr>
        </p:nvSpPr>
        <p:spPr>
          <a:prstGeom prst="rect">
            <a:avLst/>
          </a:prstGeom>
        </p:spPr>
        <p:txBody>
          <a:bodyPr/>
          <a:lstStyle/>
          <a:p>
            <a:endParaRPr/>
          </a:p>
        </p:txBody>
      </p:sp>
      <p:sp>
        <p:nvSpPr>
          <p:cNvPr id="84" name="Shape 84"/>
          <p:cNvSpPr>
            <a:spLocks noGrp="1"/>
          </p:cNvSpPr>
          <p:nvPr>
            <p:ph type="body" sz="quarter" idx="1"/>
          </p:nvPr>
        </p:nvSpPr>
        <p:spPr>
          <a:prstGeom prst="rect">
            <a:avLst/>
          </a:prstGeom>
        </p:spPr>
        <p:txBody>
          <a:bodyPr/>
          <a:lstStyle/>
          <a:p>
            <a:r>
              <a:t>Luckily, we have a better way. We can utilize  graph algorithm called  maxflow to solve the problem. A Network flow is a directed graph containing a source vertex s and a sink vertex t. The sum of flows entering a vertex should be equal to the sum of flow leaving the vertex. Also the flow of each edge should not exceed its capacity.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endParaRPr/>
          </a:p>
        </p:txBody>
      </p:sp>
      <p:sp>
        <p:nvSpPr>
          <p:cNvPr id="170" name="Shape 170"/>
          <p:cNvSpPr>
            <a:spLocks noGrp="1"/>
          </p:cNvSpPr>
          <p:nvPr>
            <p:ph type="body" sz="quarter" idx="1"/>
          </p:nvPr>
        </p:nvSpPr>
        <p:spPr>
          <a:prstGeom prst="rect">
            <a:avLst/>
          </a:prstGeom>
        </p:spPr>
        <p:txBody>
          <a:bodyPr/>
          <a:lstStyle/>
          <a:p>
            <a:r>
              <a:t>The main challenge in this project was to translate the elimination problem into a maxflow problem. In this graph, the games of team 5 were eliminated because we are assuming it wins all of its future games and also the games of team6 were eliminated because under no condition can a win for team6 eliminate team5 and it’s not playing with any team above team5. The first layer of vertices to the right of the source represents the games between pairs of teams , and the  capacity of edges to them are the number of games between those teams. The second layer of vertices are the individual teams . And the flow (or points) from the games between , say, teams 1 and 2 is spread between team 1 and team 2.</a:t>
            </a:r>
          </a:p>
          <a:p>
            <a:r>
              <a:t>The last set  of edges  going to the sink represent the maximum  number of additional points each team can gain without eliminating team5</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a:spLocks noGrp="1" noRot="1" noChangeAspect="1"/>
          </p:cNvSpPr>
          <p:nvPr>
            <p:ph type="sldImg"/>
          </p:nvPr>
        </p:nvSpPr>
        <p:spPr>
          <a:prstGeom prst="rect">
            <a:avLst/>
          </a:prstGeom>
        </p:spPr>
        <p:txBody>
          <a:bodyPr/>
          <a:lstStyle/>
          <a:p>
            <a:endParaRPr/>
          </a:p>
        </p:txBody>
      </p:sp>
      <p:sp>
        <p:nvSpPr>
          <p:cNvPr id="255" name="Shape 255"/>
          <p:cNvSpPr>
            <a:spLocks noGrp="1"/>
          </p:cNvSpPr>
          <p:nvPr>
            <p:ph type="body" sz="quarter" idx="1"/>
          </p:nvPr>
        </p:nvSpPr>
        <p:spPr>
          <a:prstGeom prst="rect">
            <a:avLst/>
          </a:prstGeom>
        </p:spPr>
        <p:txBody>
          <a:bodyPr/>
          <a:lstStyle/>
          <a:p>
            <a:r>
              <a:t>How is this helpful? The total number of games to be played is 27. If we can feed into s a flow of 27 it means we found a scenario in which all the remaining games are played and point are awarded but team 5 still finish first if it wins all it remaining games. It the maximum flow into s is less than 27, then team 5 is eliminated.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noRot="1" noChangeAspect="1"/>
          </p:cNvSpPr>
          <p:nvPr>
            <p:ph type="sldImg"/>
          </p:nvPr>
        </p:nvSpPr>
        <p:spPr>
          <a:prstGeom prst="rect">
            <a:avLst/>
          </a:prstGeom>
        </p:spPr>
        <p:txBody>
          <a:bodyPr/>
          <a:lstStyle/>
          <a:p>
            <a:endParaRPr/>
          </a:p>
        </p:txBody>
      </p:sp>
      <p:sp>
        <p:nvSpPr>
          <p:cNvPr id="342" name="Shape 342"/>
          <p:cNvSpPr>
            <a:spLocks noGrp="1"/>
          </p:cNvSpPr>
          <p:nvPr>
            <p:ph type="body" sz="quarter" idx="1"/>
          </p:nvPr>
        </p:nvSpPr>
        <p:spPr>
          <a:prstGeom prst="rect">
            <a:avLst/>
          </a:prstGeom>
        </p:spPr>
        <p:txBody>
          <a:bodyPr/>
          <a:lstStyle/>
          <a:p>
            <a:r>
              <a:t>So is team 5 eliminated ?  We need to solve the maxflow problem which we did using the standard Edmund-Karp algorithm that runs in polynomial time. In our case case the solution to the maxflow problem is 26 this is less than 27 and therefore team5 is eliminated.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hape 364"/>
          <p:cNvSpPr>
            <a:spLocks noGrp="1" noRot="1" noChangeAspect="1"/>
          </p:cNvSpPr>
          <p:nvPr>
            <p:ph type="sldImg"/>
          </p:nvPr>
        </p:nvSpPr>
        <p:spPr>
          <a:prstGeom prst="rect">
            <a:avLst/>
          </a:prstGeom>
        </p:spPr>
        <p:txBody>
          <a:bodyPr/>
          <a:lstStyle/>
          <a:p>
            <a:endParaRPr/>
          </a:p>
        </p:txBody>
      </p:sp>
      <p:sp>
        <p:nvSpPr>
          <p:cNvPr id="365" name="Shape 365"/>
          <p:cNvSpPr>
            <a:spLocks noGrp="1"/>
          </p:cNvSpPr>
          <p:nvPr>
            <p:ph type="body" sz="quarter" idx="1"/>
          </p:nvPr>
        </p:nvSpPr>
        <p:spPr>
          <a:prstGeom prst="rect">
            <a:avLst/>
          </a:prstGeom>
        </p:spPr>
        <p:txBody>
          <a:bodyPr/>
          <a:lstStyle/>
          <a:p>
            <a:r>
              <a:t>The implementation has 3 layers – the maxflow library that just solves the network flow problem using the  Edmund-karp algorithm, a games library that provides useful functions over a list of games like computing the team-standing and computing the maximum points a team could possibly earn. The last layer is the elimination layer this takes a team and games files ,and for each team generate the corresponding network flow, solve the maxflow problem and determine if the team is eliminated or not.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4" name="Title Text"/>
          <p:cNvSpPr txBox="1">
            <a:spLocks noGrp="1"/>
          </p:cNvSpPr>
          <p:nvPr>
            <p:ph type="title"/>
          </p:nvPr>
        </p:nvSpPr>
        <p:spPr>
          <a:prstGeom prst="rect">
            <a:avLst/>
          </a:prstGeom>
        </p:spPr>
        <p:txBody>
          <a:bodyPr/>
          <a:lstStyle/>
          <a:p>
            <a:r>
              <a:t>Title Text</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Rectangle 6"/>
          <p:cNvSpPr/>
          <p:nvPr/>
        </p:nvSpPr>
        <p:spPr>
          <a:xfrm>
            <a:off x="256032" y="265175"/>
            <a:ext cx="11683049" cy="6332435"/>
          </a:xfrm>
          <a:prstGeom prst="rect">
            <a:avLst/>
          </a:prstGeom>
          <a:solidFill>
            <a:srgbClr val="F5F5F5"/>
          </a:solidFill>
          <a:ln w="12700">
            <a:miter lim="400000"/>
          </a:ln>
        </p:spPr>
        <p:txBody>
          <a:bodyPr lIns="45719" rIns="45719" anchor="b"/>
          <a:lstStyle/>
          <a:p>
            <a:pPr algn="ctr">
              <a:defRPr>
                <a:solidFill>
                  <a:srgbClr val="FFFFFF"/>
                </a:solidFill>
              </a:defRPr>
            </a:pPr>
            <a:endParaRPr/>
          </a:p>
        </p:txBody>
      </p:sp>
      <p:sp>
        <p:nvSpPr>
          <p:cNvPr id="23" name="Straight Connector 7"/>
          <p:cNvSpPr/>
          <p:nvPr/>
        </p:nvSpPr>
        <p:spPr>
          <a:xfrm>
            <a:off x="604434" y="1196391"/>
            <a:ext cx="10983133" cy="1"/>
          </a:xfrm>
          <a:prstGeom prst="line">
            <a:avLst/>
          </a:prstGeom>
          <a:ln w="25400">
            <a:solidFill>
              <a:srgbClr val="D24726"/>
            </a:solidFill>
            <a:miter/>
          </a:ln>
        </p:spPr>
        <p:txBody>
          <a:bodyPr lIns="45719" rIns="45719"/>
          <a:lstStyle/>
          <a:p>
            <a:endParaRPr/>
          </a:p>
        </p:txBody>
      </p:sp>
      <p:sp>
        <p:nvSpPr>
          <p:cNvPr id="24" name="Rectangle 8"/>
          <p:cNvSpPr/>
          <p:nvPr/>
        </p:nvSpPr>
        <p:spPr>
          <a:xfrm>
            <a:off x="256032" y="265175"/>
            <a:ext cx="11683049" cy="6332435"/>
          </a:xfrm>
          <a:prstGeom prst="rect">
            <a:avLst/>
          </a:prstGeom>
          <a:solidFill>
            <a:srgbClr val="F5F5F5"/>
          </a:solidFill>
          <a:ln w="12700">
            <a:miter lim="400000"/>
          </a:ln>
        </p:spPr>
        <p:txBody>
          <a:bodyPr lIns="45719" rIns="45719" anchor="b"/>
          <a:lstStyle/>
          <a:p>
            <a:pPr algn="ctr">
              <a:defRPr>
                <a:solidFill>
                  <a:srgbClr val="FFFFFF"/>
                </a:solidFill>
              </a:defRPr>
            </a:pPr>
            <a:endParaRPr/>
          </a:p>
        </p:txBody>
      </p:sp>
      <p:sp>
        <p:nvSpPr>
          <p:cNvPr id="25" name="Straight Connector 11"/>
          <p:cNvSpPr/>
          <p:nvPr/>
        </p:nvSpPr>
        <p:spPr>
          <a:xfrm>
            <a:off x="604434" y="1196391"/>
            <a:ext cx="10983133" cy="1"/>
          </a:xfrm>
          <a:prstGeom prst="line">
            <a:avLst/>
          </a:prstGeom>
          <a:ln w="25400">
            <a:solidFill>
              <a:srgbClr val="D24726"/>
            </a:solidFill>
            <a:miter/>
          </a:ln>
        </p:spPr>
        <p:txBody>
          <a:bodyPr lIns="45719" rIns="45719"/>
          <a:lstStyle/>
          <a:p>
            <a:endParaRPr/>
          </a:p>
        </p:txBody>
      </p:sp>
      <p:sp>
        <p:nvSpPr>
          <p:cNvPr id="26" name="Title Text"/>
          <p:cNvSpPr txBox="1">
            <a:spLocks noGrp="1"/>
          </p:cNvSpPr>
          <p:nvPr>
            <p:ph type="title"/>
          </p:nvPr>
        </p:nvSpPr>
        <p:spPr>
          <a:xfrm>
            <a:off x="521206" y="448055"/>
            <a:ext cx="6877120" cy="640082"/>
          </a:xfrm>
          <a:prstGeom prst="rect">
            <a:avLst/>
          </a:prstGeom>
        </p:spPr>
        <p:txBody>
          <a:bodyPr/>
          <a:lstStyle>
            <a:lvl1pPr>
              <a:defRPr>
                <a:solidFill>
                  <a:srgbClr val="3B3838"/>
                </a:solidFill>
              </a:defRPr>
            </a:lvl1pPr>
          </a:lstStyle>
          <a:p>
            <a:r>
              <a:t>Title Text</a:t>
            </a:r>
          </a:p>
        </p:txBody>
      </p:sp>
      <p:sp>
        <p:nvSpPr>
          <p:cNvPr id="27" name="Body Level One…"/>
          <p:cNvSpPr txBox="1">
            <a:spLocks noGrp="1"/>
          </p:cNvSpPr>
          <p:nvPr>
            <p:ph type="body" sz="half" idx="1"/>
          </p:nvPr>
        </p:nvSpPr>
        <p:spPr>
          <a:xfrm>
            <a:off x="539495" y="1435608"/>
            <a:ext cx="4416554" cy="3977641"/>
          </a:xfrm>
          <a:prstGeom prst="rect">
            <a:avLst/>
          </a:prstGeom>
        </p:spPr>
        <p:txBody>
          <a:bodyPr/>
          <a:lstStyle>
            <a:lvl1pPr>
              <a:defRPr>
                <a:solidFill>
                  <a:srgbClr val="404040"/>
                </a:solidFill>
              </a:defRPr>
            </a:lvl1pPr>
            <a:lvl2pPr marL="0" indent="0">
              <a:buSzTx/>
              <a:buNone/>
              <a:defRPr>
                <a:solidFill>
                  <a:srgbClr val="404040"/>
                </a:solidFill>
              </a:defRPr>
            </a:lvl2pPr>
            <a:lvl3pPr marL="0" indent="0">
              <a:buSzTx/>
              <a:buNone/>
              <a:defRPr>
                <a:solidFill>
                  <a:srgbClr val="404040"/>
                </a:solidFill>
              </a:defRPr>
            </a:lvl3pPr>
            <a:lvl4pPr marL="0" indent="0">
              <a:buSzTx/>
              <a:buNone/>
              <a:defRPr>
                <a:solidFill>
                  <a:srgbClr val="404040"/>
                </a:solidFill>
              </a:defRPr>
            </a:lvl4pPr>
            <a:lvl5pPr marL="0" indent="0">
              <a:buSzTx/>
              <a:buNone/>
              <a:defRPr>
                <a:solidFill>
                  <a:srgbClr val="404040"/>
                </a:solidFill>
              </a:defRPr>
            </a:lvl5p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xfrm>
            <a:off x="11350611" y="6245544"/>
            <a:ext cx="297916" cy="281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5" name="Rectangle 6"/>
          <p:cNvSpPr/>
          <p:nvPr/>
        </p:nvSpPr>
        <p:spPr>
          <a:xfrm>
            <a:off x="256032" y="265175"/>
            <a:ext cx="11683049" cy="6332435"/>
          </a:xfrm>
          <a:prstGeom prst="rect">
            <a:avLst/>
          </a:prstGeom>
          <a:solidFill>
            <a:srgbClr val="F5F5F5"/>
          </a:solidFill>
          <a:ln w="12700">
            <a:miter lim="400000"/>
          </a:ln>
        </p:spPr>
        <p:txBody>
          <a:bodyPr lIns="45719" rIns="45719" anchor="b"/>
          <a:lstStyle/>
          <a:p>
            <a:pPr algn="ctr">
              <a:defRPr>
                <a:solidFill>
                  <a:srgbClr val="FFFFFF"/>
                </a:solidFill>
              </a:defRPr>
            </a:pPr>
            <a:endParaRPr/>
          </a:p>
        </p:txBody>
      </p:sp>
      <p:sp>
        <p:nvSpPr>
          <p:cNvPr id="36" name="Straight Connector 7"/>
          <p:cNvSpPr/>
          <p:nvPr/>
        </p:nvSpPr>
        <p:spPr>
          <a:xfrm>
            <a:off x="604434" y="1196391"/>
            <a:ext cx="10983133" cy="1"/>
          </a:xfrm>
          <a:prstGeom prst="line">
            <a:avLst/>
          </a:prstGeom>
          <a:ln w="25400">
            <a:solidFill>
              <a:srgbClr val="D24726"/>
            </a:solidFill>
            <a:miter/>
          </a:ln>
        </p:spPr>
        <p:txBody>
          <a:bodyPr lIns="45719" rIns="45719"/>
          <a:lstStyle/>
          <a:p>
            <a:endParaRPr/>
          </a:p>
        </p:txBody>
      </p:sp>
      <p:sp>
        <p:nvSpPr>
          <p:cNvPr id="37" name="Rectangle 8"/>
          <p:cNvSpPr/>
          <p:nvPr/>
        </p:nvSpPr>
        <p:spPr>
          <a:xfrm>
            <a:off x="254951" y="262783"/>
            <a:ext cx="11683049" cy="6332435"/>
          </a:xfrm>
          <a:prstGeom prst="rect">
            <a:avLst/>
          </a:prstGeom>
          <a:solidFill>
            <a:srgbClr val="F5F5F5"/>
          </a:solidFill>
          <a:ln w="12700">
            <a:miter lim="400000"/>
          </a:ln>
        </p:spPr>
        <p:txBody>
          <a:bodyPr lIns="45719" rIns="45719" anchor="ctr"/>
          <a:lstStyle/>
          <a:p>
            <a:pPr algn="ctr">
              <a:defRPr>
                <a:solidFill>
                  <a:srgbClr val="FFFFFF"/>
                </a:solidFill>
              </a:defRPr>
            </a:pPr>
            <a:endParaRPr/>
          </a:p>
        </p:txBody>
      </p:sp>
      <p:sp>
        <p:nvSpPr>
          <p:cNvPr id="38" name="Rectangle 9"/>
          <p:cNvSpPr/>
          <p:nvPr/>
        </p:nvSpPr>
        <p:spPr>
          <a:xfrm>
            <a:off x="254950" y="262783"/>
            <a:ext cx="11682101" cy="2072645"/>
          </a:xfrm>
          <a:prstGeom prst="rect">
            <a:avLst/>
          </a:prstGeom>
          <a:solidFill>
            <a:srgbClr val="D24726"/>
          </a:solidFill>
          <a:ln w="12700">
            <a:miter lim="400000"/>
          </a:ln>
        </p:spPr>
        <p:txBody>
          <a:bodyPr lIns="45719" rIns="45719" anchor="ctr"/>
          <a:lstStyle/>
          <a:p>
            <a:pPr algn="ctr">
              <a:defRPr>
                <a:solidFill>
                  <a:srgbClr val="FFFFFF"/>
                </a:solidFill>
              </a:defRPr>
            </a:pPr>
            <a:endParaRPr/>
          </a:p>
        </p:txBody>
      </p:sp>
      <p:sp>
        <p:nvSpPr>
          <p:cNvPr id="39" name="Title Text"/>
          <p:cNvSpPr txBox="1">
            <a:spLocks noGrp="1"/>
          </p:cNvSpPr>
          <p:nvPr>
            <p:ph type="title"/>
          </p:nvPr>
        </p:nvSpPr>
        <p:spPr>
          <a:xfrm>
            <a:off x="521208" y="1536191"/>
            <a:ext cx="6876289" cy="640082"/>
          </a:xfrm>
          <a:prstGeom prst="rect">
            <a:avLst/>
          </a:prstGeom>
        </p:spPr>
        <p:txBody>
          <a:bodyPr/>
          <a:lstStyle>
            <a:lvl1pPr>
              <a:defRPr sz="3600">
                <a:solidFill>
                  <a:srgbClr val="FFFFFF"/>
                </a:solidFill>
              </a:defRPr>
            </a:lvl1pPr>
          </a:lstStyle>
          <a:p>
            <a:r>
              <a:t>Title Text</a:t>
            </a:r>
          </a:p>
        </p:txBody>
      </p:sp>
      <p:sp>
        <p:nvSpPr>
          <p:cNvPr id="40" name="Body Level One…"/>
          <p:cNvSpPr txBox="1">
            <a:spLocks noGrp="1"/>
          </p:cNvSpPr>
          <p:nvPr>
            <p:ph type="body" idx="1"/>
          </p:nvPr>
        </p:nvSpPr>
        <p:spPr>
          <a:xfrm>
            <a:off x="539495" y="2560320"/>
            <a:ext cx="9445754" cy="3977641"/>
          </a:xfrm>
          <a:prstGeom prst="rect">
            <a:avLst/>
          </a:prstGeom>
        </p:spPr>
        <p:txBody>
          <a:bodyPr/>
          <a:lstStyle>
            <a:lvl1pPr>
              <a:defRPr sz="2400">
                <a:solidFill>
                  <a:srgbClr val="404040"/>
                </a:solidFill>
                <a:latin typeface="Segoe UI Light"/>
                <a:ea typeface="Segoe UI Light"/>
                <a:cs typeface="Segoe UI Light"/>
                <a:sym typeface="Segoe UI Light"/>
              </a:defRPr>
            </a:lvl1pPr>
            <a:lvl2pPr marL="0" indent="0">
              <a:buSzTx/>
              <a:buNone/>
              <a:defRPr sz="2400">
                <a:solidFill>
                  <a:srgbClr val="404040"/>
                </a:solidFill>
                <a:latin typeface="Segoe UI Light"/>
                <a:ea typeface="Segoe UI Light"/>
                <a:cs typeface="Segoe UI Light"/>
                <a:sym typeface="Segoe UI Light"/>
              </a:defRPr>
            </a:lvl2pPr>
            <a:lvl3pPr marL="0" indent="0">
              <a:buSzTx/>
              <a:buNone/>
              <a:defRPr sz="2400">
                <a:solidFill>
                  <a:srgbClr val="404040"/>
                </a:solidFill>
                <a:latin typeface="Segoe UI Light"/>
                <a:ea typeface="Segoe UI Light"/>
                <a:cs typeface="Segoe UI Light"/>
                <a:sym typeface="Segoe UI Light"/>
              </a:defRPr>
            </a:lvl3pPr>
            <a:lvl4pPr marL="0" indent="0">
              <a:buSzTx/>
              <a:buNone/>
              <a:defRPr sz="2400">
                <a:solidFill>
                  <a:srgbClr val="404040"/>
                </a:solidFill>
                <a:latin typeface="Segoe UI Light"/>
                <a:ea typeface="Segoe UI Light"/>
                <a:cs typeface="Segoe UI Light"/>
                <a:sym typeface="Segoe UI Light"/>
              </a:defRPr>
            </a:lvl4pPr>
            <a:lvl5pPr marL="0" indent="0">
              <a:buSzTx/>
              <a:buNone/>
              <a:defRPr sz="2400">
                <a:solidFill>
                  <a:srgbClr val="404040"/>
                </a:solidFill>
                <a:latin typeface="Segoe UI Light"/>
                <a:ea typeface="Segoe UI Light"/>
                <a:cs typeface="Segoe UI Light"/>
                <a:sym typeface="Segoe UI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256032" y="265175"/>
            <a:ext cx="11683049" cy="6332435"/>
          </a:xfrm>
          <a:prstGeom prst="rect">
            <a:avLst/>
          </a:prstGeom>
          <a:solidFill>
            <a:srgbClr val="F5F5F5"/>
          </a:solidFill>
          <a:ln w="12700">
            <a:miter lim="400000"/>
          </a:ln>
        </p:spPr>
        <p:txBody>
          <a:bodyPr lIns="45719" rIns="45719" anchor="b"/>
          <a:lstStyle/>
          <a:p>
            <a:pPr algn="ctr">
              <a:defRPr>
                <a:solidFill>
                  <a:srgbClr val="FFFFFF"/>
                </a:solidFill>
              </a:defRPr>
            </a:pPr>
            <a:endParaRPr/>
          </a:p>
        </p:txBody>
      </p:sp>
      <p:sp>
        <p:nvSpPr>
          <p:cNvPr id="3" name="Straight Connector 7"/>
          <p:cNvSpPr/>
          <p:nvPr/>
        </p:nvSpPr>
        <p:spPr>
          <a:xfrm>
            <a:off x="604434" y="1196391"/>
            <a:ext cx="10983133" cy="1"/>
          </a:xfrm>
          <a:prstGeom prst="line">
            <a:avLst/>
          </a:prstGeom>
          <a:ln w="25400">
            <a:solidFill>
              <a:srgbClr val="D24726"/>
            </a:solidFill>
            <a:miter/>
          </a:ln>
        </p:spPr>
        <p:txBody>
          <a:bodyPr lIns="45719" rIns="45719"/>
          <a:lstStyle/>
          <a:p>
            <a:endParaRPr/>
          </a:p>
        </p:txBody>
      </p:sp>
      <p:sp>
        <p:nvSpPr>
          <p:cNvPr id="4" name="Rectangle 6"/>
          <p:cNvSpPr/>
          <p:nvPr/>
        </p:nvSpPr>
        <p:spPr>
          <a:xfrm>
            <a:off x="254950" y="262783"/>
            <a:ext cx="11682101" cy="6332435"/>
          </a:xfrm>
          <a:prstGeom prst="rect">
            <a:avLst/>
          </a:prstGeom>
          <a:solidFill>
            <a:srgbClr val="D24726"/>
          </a:solidFill>
          <a:ln w="12700">
            <a:miter lim="400000"/>
          </a:ln>
        </p:spPr>
        <p:txBody>
          <a:bodyPr lIns="45719" rIns="45719" anchor="ctr"/>
          <a:lstStyle/>
          <a:p>
            <a:pPr algn="ctr">
              <a:defRPr>
                <a:solidFill>
                  <a:srgbClr val="FFFFFF"/>
                </a:solidFill>
              </a:defRPr>
            </a:pPr>
            <a:endParaRPr/>
          </a:p>
        </p:txBody>
      </p:sp>
      <p:sp>
        <p:nvSpPr>
          <p:cNvPr id="5" name="Title Text"/>
          <p:cNvSpPr txBox="1">
            <a:spLocks noGrp="1"/>
          </p:cNvSpPr>
          <p:nvPr>
            <p:ph type="title"/>
          </p:nvPr>
        </p:nvSpPr>
        <p:spPr>
          <a:xfrm>
            <a:off x="521208" y="448055"/>
            <a:ext cx="6876289" cy="6400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6"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59595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Segoe UI Light"/>
          <a:ea typeface="Segoe UI Light"/>
          <a:cs typeface="Segoe UI Light"/>
          <a:sym typeface="Segoe UI Light"/>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Segoe UI Light"/>
          <a:ea typeface="Segoe UI Light"/>
          <a:cs typeface="Segoe UI Light"/>
          <a:sym typeface="Segoe UI Light"/>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Segoe UI Light"/>
          <a:ea typeface="Segoe UI Light"/>
          <a:cs typeface="Segoe UI Light"/>
          <a:sym typeface="Segoe UI Light"/>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Segoe UI Light"/>
          <a:ea typeface="Segoe UI Light"/>
          <a:cs typeface="Segoe UI Light"/>
          <a:sym typeface="Segoe UI Light"/>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Segoe UI Light"/>
          <a:ea typeface="Segoe UI Light"/>
          <a:cs typeface="Segoe UI Light"/>
          <a:sym typeface="Segoe UI Light"/>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Segoe UI Light"/>
          <a:ea typeface="Segoe UI Light"/>
          <a:cs typeface="Segoe UI Light"/>
          <a:sym typeface="Segoe UI Light"/>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Segoe UI Light"/>
          <a:ea typeface="Segoe UI Light"/>
          <a:cs typeface="Segoe UI Light"/>
          <a:sym typeface="Segoe UI Light"/>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Segoe UI Light"/>
          <a:ea typeface="Segoe UI Light"/>
          <a:cs typeface="Segoe UI Light"/>
          <a:sym typeface="Segoe UI Light"/>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Segoe UI Light"/>
          <a:ea typeface="Segoe UI Light"/>
          <a:cs typeface="Segoe UI Light"/>
          <a:sym typeface="Segoe UI Light"/>
        </a:defRPr>
      </a:lvl9pPr>
    </p:titleStyle>
    <p:bodyStyle>
      <a:lvl1pPr marL="0" marR="0" indent="0" algn="l" defTabSz="914400" rtl="0" latinLnBrk="0">
        <a:lnSpc>
          <a:spcPct val="150000"/>
        </a:lnSpc>
        <a:spcBef>
          <a:spcPts val="1200"/>
        </a:spcBef>
        <a:spcAft>
          <a:spcPts val="0"/>
        </a:spcAft>
        <a:buClrTx/>
        <a:buSzTx/>
        <a:buFontTx/>
        <a:buNone/>
        <a:tabLst/>
        <a:defRPr sz="1200" b="0" i="0" u="none" strike="noStrike" cap="none" spc="0" baseline="0">
          <a:solidFill>
            <a:srgbClr val="000000"/>
          </a:solidFill>
          <a:uFillTx/>
          <a:latin typeface="Segoe UI"/>
          <a:ea typeface="Segoe UI"/>
          <a:cs typeface="Segoe UI"/>
          <a:sym typeface="Segoe UI"/>
        </a:defRPr>
      </a:lvl1pPr>
      <a:lvl2pPr marL="228600" marR="0" indent="-228600" algn="l" defTabSz="914400" rtl="0" latinLnBrk="0">
        <a:lnSpc>
          <a:spcPct val="150000"/>
        </a:lnSpc>
        <a:spcBef>
          <a:spcPts val="1200"/>
        </a:spcBef>
        <a:spcAft>
          <a:spcPts val="0"/>
        </a:spcAft>
        <a:buClrTx/>
        <a:buSzPct val="100000"/>
        <a:buFontTx/>
        <a:buChar char="•"/>
        <a:tabLst/>
        <a:defRPr sz="1200" b="0" i="0" u="none" strike="noStrike" cap="none" spc="0" baseline="0">
          <a:solidFill>
            <a:srgbClr val="000000"/>
          </a:solidFill>
          <a:uFillTx/>
          <a:latin typeface="Segoe UI"/>
          <a:ea typeface="Segoe UI"/>
          <a:cs typeface="Segoe UI"/>
          <a:sym typeface="Segoe UI"/>
        </a:defRPr>
      </a:lvl2pPr>
      <a:lvl3pPr marL="685800" marR="0" indent="-228600" algn="l" defTabSz="914400" rtl="0" latinLnBrk="0">
        <a:lnSpc>
          <a:spcPct val="150000"/>
        </a:lnSpc>
        <a:spcBef>
          <a:spcPts val="1200"/>
        </a:spcBef>
        <a:spcAft>
          <a:spcPts val="0"/>
        </a:spcAft>
        <a:buClrTx/>
        <a:buSzPct val="100000"/>
        <a:buFontTx/>
        <a:buChar char="•"/>
        <a:tabLst/>
        <a:defRPr sz="1200" b="0" i="0" u="none" strike="noStrike" cap="none" spc="0" baseline="0">
          <a:solidFill>
            <a:srgbClr val="000000"/>
          </a:solidFill>
          <a:uFillTx/>
          <a:latin typeface="Segoe UI"/>
          <a:ea typeface="Segoe UI"/>
          <a:cs typeface="Segoe UI"/>
          <a:sym typeface="Segoe UI"/>
        </a:defRPr>
      </a:lvl3pPr>
      <a:lvl4pPr marL="1143000" marR="0" indent="-228600" algn="l" defTabSz="914400" rtl="0" latinLnBrk="0">
        <a:lnSpc>
          <a:spcPct val="150000"/>
        </a:lnSpc>
        <a:spcBef>
          <a:spcPts val="1200"/>
        </a:spcBef>
        <a:spcAft>
          <a:spcPts val="0"/>
        </a:spcAft>
        <a:buClrTx/>
        <a:buSzPct val="100000"/>
        <a:buFontTx/>
        <a:buChar char="•"/>
        <a:tabLst/>
        <a:defRPr sz="1200" b="0" i="0" u="none" strike="noStrike" cap="none" spc="0" baseline="0">
          <a:solidFill>
            <a:srgbClr val="000000"/>
          </a:solidFill>
          <a:uFillTx/>
          <a:latin typeface="Segoe UI"/>
          <a:ea typeface="Segoe UI"/>
          <a:cs typeface="Segoe UI"/>
          <a:sym typeface="Segoe UI"/>
        </a:defRPr>
      </a:lvl4pPr>
      <a:lvl5pPr marL="1600200" marR="0" indent="-228600" algn="l" defTabSz="914400" rtl="0" latinLnBrk="0">
        <a:lnSpc>
          <a:spcPct val="150000"/>
        </a:lnSpc>
        <a:spcBef>
          <a:spcPts val="1200"/>
        </a:spcBef>
        <a:spcAft>
          <a:spcPts val="0"/>
        </a:spcAft>
        <a:buClrTx/>
        <a:buSzPct val="100000"/>
        <a:buFontTx/>
        <a:buChar char="•"/>
        <a:tabLst/>
        <a:defRPr sz="1200" b="0" i="0" u="none" strike="noStrike" cap="none" spc="0" baseline="0">
          <a:solidFill>
            <a:srgbClr val="000000"/>
          </a:solidFill>
          <a:uFillTx/>
          <a:latin typeface="Segoe UI"/>
          <a:ea typeface="Segoe UI"/>
          <a:cs typeface="Segoe UI"/>
          <a:sym typeface="Segoe UI"/>
        </a:defRPr>
      </a:lvl5pPr>
      <a:lvl6pPr marL="2057400" marR="0" indent="-228600" algn="l" defTabSz="914400" rtl="0" latinLnBrk="0">
        <a:lnSpc>
          <a:spcPct val="150000"/>
        </a:lnSpc>
        <a:spcBef>
          <a:spcPts val="1200"/>
        </a:spcBef>
        <a:spcAft>
          <a:spcPts val="0"/>
        </a:spcAft>
        <a:buClrTx/>
        <a:buSzPct val="100000"/>
        <a:buFontTx/>
        <a:buChar char="•"/>
        <a:tabLst/>
        <a:defRPr sz="1200" b="0" i="0" u="none" strike="noStrike" cap="none" spc="0" baseline="0">
          <a:solidFill>
            <a:srgbClr val="000000"/>
          </a:solidFill>
          <a:uFillTx/>
          <a:latin typeface="Segoe UI"/>
          <a:ea typeface="Segoe UI"/>
          <a:cs typeface="Segoe UI"/>
          <a:sym typeface="Segoe UI"/>
        </a:defRPr>
      </a:lvl6pPr>
      <a:lvl7pPr marL="2514600" marR="0" indent="-228600" algn="l" defTabSz="914400" rtl="0" latinLnBrk="0">
        <a:lnSpc>
          <a:spcPct val="150000"/>
        </a:lnSpc>
        <a:spcBef>
          <a:spcPts val="1200"/>
        </a:spcBef>
        <a:spcAft>
          <a:spcPts val="0"/>
        </a:spcAft>
        <a:buClrTx/>
        <a:buSzPct val="100000"/>
        <a:buFontTx/>
        <a:buChar char="•"/>
        <a:tabLst/>
        <a:defRPr sz="1200" b="0" i="0" u="none" strike="noStrike" cap="none" spc="0" baseline="0">
          <a:solidFill>
            <a:srgbClr val="000000"/>
          </a:solidFill>
          <a:uFillTx/>
          <a:latin typeface="Segoe UI"/>
          <a:ea typeface="Segoe UI"/>
          <a:cs typeface="Segoe UI"/>
          <a:sym typeface="Segoe UI"/>
        </a:defRPr>
      </a:lvl7pPr>
      <a:lvl8pPr marL="2971800" marR="0" indent="-228600" algn="l" defTabSz="914400" rtl="0" latinLnBrk="0">
        <a:lnSpc>
          <a:spcPct val="150000"/>
        </a:lnSpc>
        <a:spcBef>
          <a:spcPts val="1200"/>
        </a:spcBef>
        <a:spcAft>
          <a:spcPts val="0"/>
        </a:spcAft>
        <a:buClrTx/>
        <a:buSzPct val="100000"/>
        <a:buFontTx/>
        <a:buChar char="•"/>
        <a:tabLst/>
        <a:defRPr sz="1200" b="0" i="0" u="none" strike="noStrike" cap="none" spc="0" baseline="0">
          <a:solidFill>
            <a:srgbClr val="000000"/>
          </a:solidFill>
          <a:uFillTx/>
          <a:latin typeface="Segoe UI"/>
          <a:ea typeface="Segoe UI"/>
          <a:cs typeface="Segoe UI"/>
          <a:sym typeface="Segoe UI"/>
        </a:defRPr>
      </a:lvl8pPr>
      <a:lvl9pPr marL="0" marR="0" indent="3200400" algn="l" defTabSz="914400" rtl="0" latinLnBrk="0">
        <a:lnSpc>
          <a:spcPct val="150000"/>
        </a:lnSpc>
        <a:spcBef>
          <a:spcPts val="1200"/>
        </a:spcBef>
        <a:spcAft>
          <a:spcPts val="0"/>
        </a:spcAft>
        <a:buClrTx/>
        <a:buSzTx/>
        <a:buFontTx/>
        <a:buNone/>
        <a:tabLst/>
        <a:defRPr sz="1200" b="0" i="0" u="none" strike="noStrike" cap="none" spc="0" baseline="0">
          <a:solidFill>
            <a:srgbClr val="000000"/>
          </a:solidFill>
          <a:uFillTx/>
          <a:latin typeface="Segoe UI"/>
          <a:ea typeface="Segoe UI"/>
          <a:cs typeface="Segoe UI"/>
          <a:sym typeface="Segoe U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Edmonds%E2%80%93Karp_algorith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p:cNvSpPr txBox="1">
            <a:spLocks noGrp="1"/>
          </p:cNvSpPr>
          <p:nvPr>
            <p:ph type="title"/>
          </p:nvPr>
        </p:nvSpPr>
        <p:spPr>
          <a:xfrm>
            <a:off x="1676400" y="350591"/>
            <a:ext cx="10515600" cy="2387601"/>
          </a:xfrm>
          <a:prstGeom prst="rect">
            <a:avLst/>
          </a:prstGeom>
        </p:spPr>
        <p:txBody>
          <a:bodyPr anchor="ctr"/>
          <a:lstStyle>
            <a:lvl1pPr>
              <a:defRPr sz="4800">
                <a:solidFill>
                  <a:srgbClr val="FFFFFF"/>
                </a:solidFill>
              </a:defRPr>
            </a:lvl1pPr>
          </a:lstStyle>
          <a:p>
            <a:r>
              <a:t>Basketball Elimination problem  </a:t>
            </a:r>
          </a:p>
        </p:txBody>
      </p:sp>
      <p:sp>
        <p:nvSpPr>
          <p:cNvPr id="51" name="Subtitle 2"/>
          <p:cNvSpPr txBox="1">
            <a:spLocks noGrp="1"/>
          </p:cNvSpPr>
          <p:nvPr>
            <p:ph type="body" sz="quarter" idx="4294967295"/>
          </p:nvPr>
        </p:nvSpPr>
        <p:spPr>
          <a:xfrm>
            <a:off x="1761623" y="2522043"/>
            <a:ext cx="9582737" cy="1137794"/>
          </a:xfrm>
          <a:prstGeom prst="rect">
            <a:avLst/>
          </a:prstGeom>
        </p:spPr>
        <p:txBody>
          <a:bodyPr/>
          <a:lstStyle>
            <a:lvl1pPr>
              <a:defRPr sz="2400">
                <a:solidFill>
                  <a:srgbClr val="FFFFFF"/>
                </a:solidFill>
                <a:latin typeface="Segoe UI Light"/>
                <a:ea typeface="Segoe UI Light"/>
                <a:cs typeface="Segoe UI Light"/>
                <a:sym typeface="Segoe UI Light"/>
              </a:defRPr>
            </a:lvl1pPr>
          </a:lstStyle>
          <a:p>
            <a:r>
              <a:t>Alon Lapid, Spring 2020  </a:t>
            </a:r>
          </a:p>
        </p:txBody>
      </p:sp>
      <p:pic>
        <p:nvPicPr>
          <p:cNvPr id="52" name="Picture 3" descr="Picture 3"/>
          <p:cNvPicPr>
            <a:picLocks noChangeAspect="1"/>
          </p:cNvPicPr>
          <p:nvPr/>
        </p:nvPicPr>
        <p:blipFill>
          <a:blip r:embed="rId3"/>
          <a:stretch>
            <a:fillRect/>
          </a:stretch>
        </p:blipFill>
        <p:spPr>
          <a:xfrm>
            <a:off x="670216" y="5193062"/>
            <a:ext cx="822961" cy="82296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Title 7"/>
          <p:cNvSpPr txBox="1">
            <a:spLocks noGrp="1"/>
          </p:cNvSpPr>
          <p:nvPr>
            <p:ph type="title"/>
          </p:nvPr>
        </p:nvSpPr>
        <p:spPr>
          <a:xfrm>
            <a:off x="541609" y="192947"/>
            <a:ext cx="10296968" cy="895189"/>
          </a:xfrm>
          <a:prstGeom prst="rect">
            <a:avLst/>
          </a:prstGeom>
        </p:spPr>
        <p:txBody>
          <a:bodyPr/>
          <a:lstStyle/>
          <a:p>
            <a:r>
              <a:t>                          Implementation in Haskell – input  files </a:t>
            </a:r>
          </a:p>
        </p:txBody>
      </p:sp>
      <p:graphicFrame>
        <p:nvGraphicFramePr>
          <p:cNvPr id="368" name="Table 16"/>
          <p:cNvGraphicFramePr/>
          <p:nvPr/>
        </p:nvGraphicFramePr>
        <p:xfrm>
          <a:off x="5383664" y="1762125"/>
          <a:ext cx="5902326" cy="5095877"/>
        </p:xfrm>
        <a:graphic>
          <a:graphicData uri="http://schemas.openxmlformats.org/drawingml/2006/table">
            <a:tbl>
              <a:tblPr firstRow="1" bandRow="1">
                <a:tableStyleId>{4C3C2611-4C71-4FC5-86AE-919BDF0F9419}</a:tableStyleId>
              </a:tblPr>
              <a:tblGrid>
                <a:gridCol w="1180465">
                  <a:extLst>
                    <a:ext uri="{9D8B030D-6E8A-4147-A177-3AD203B41FA5}">
                      <a16:colId xmlns:a16="http://schemas.microsoft.com/office/drawing/2014/main" val="20000"/>
                    </a:ext>
                  </a:extLst>
                </a:gridCol>
                <a:gridCol w="1180465">
                  <a:extLst>
                    <a:ext uri="{9D8B030D-6E8A-4147-A177-3AD203B41FA5}">
                      <a16:colId xmlns:a16="http://schemas.microsoft.com/office/drawing/2014/main" val="20001"/>
                    </a:ext>
                  </a:extLst>
                </a:gridCol>
                <a:gridCol w="1180465">
                  <a:extLst>
                    <a:ext uri="{9D8B030D-6E8A-4147-A177-3AD203B41FA5}">
                      <a16:colId xmlns:a16="http://schemas.microsoft.com/office/drawing/2014/main" val="20002"/>
                    </a:ext>
                  </a:extLst>
                </a:gridCol>
                <a:gridCol w="1180465">
                  <a:extLst>
                    <a:ext uri="{9D8B030D-6E8A-4147-A177-3AD203B41FA5}">
                      <a16:colId xmlns:a16="http://schemas.microsoft.com/office/drawing/2014/main" val="20003"/>
                    </a:ext>
                  </a:extLst>
                </a:gridCol>
                <a:gridCol w="1180465">
                  <a:extLst>
                    <a:ext uri="{9D8B030D-6E8A-4147-A177-3AD203B41FA5}">
                      <a16:colId xmlns:a16="http://schemas.microsoft.com/office/drawing/2014/main" val="20004"/>
                    </a:ext>
                  </a:extLst>
                </a:gridCol>
              </a:tblGrid>
              <a:tr h="226445">
                <a:tc>
                  <a:txBody>
                    <a:bodyPr/>
                    <a:lstStyle/>
                    <a:p>
                      <a:pPr algn="l">
                        <a:defRPr sz="1800" b="0">
                          <a:solidFill>
                            <a:srgbClr val="000000"/>
                          </a:solidFill>
                        </a:defRPr>
                      </a:pPr>
                      <a:r>
                        <a:rPr sz="900" b="1">
                          <a:solidFill>
                            <a:srgbClr val="FFFFFF"/>
                          </a:solidFill>
                        </a:rPr>
                        <a:t>Round </a:t>
                      </a:r>
                    </a:p>
                  </a:txBody>
                  <a:tcPr marL="45720" marR="45720" horzOverflow="overflow"/>
                </a:tc>
                <a:tc>
                  <a:txBody>
                    <a:bodyPr/>
                    <a:lstStyle/>
                    <a:p>
                      <a:pPr algn="l">
                        <a:defRPr sz="1800" b="0">
                          <a:solidFill>
                            <a:srgbClr val="000000"/>
                          </a:solidFill>
                        </a:defRPr>
                      </a:pPr>
                      <a:r>
                        <a:rPr sz="900" b="1">
                          <a:solidFill>
                            <a:srgbClr val="FFFFFF"/>
                          </a:solidFill>
                        </a:rPr>
                        <a:t>Date </a:t>
                      </a:r>
                    </a:p>
                  </a:txBody>
                  <a:tcPr marL="45720" marR="45720" horzOverflow="overflow"/>
                </a:tc>
                <a:tc>
                  <a:txBody>
                    <a:bodyPr/>
                    <a:lstStyle/>
                    <a:p>
                      <a:pPr algn="l">
                        <a:defRPr sz="1800" b="0">
                          <a:solidFill>
                            <a:srgbClr val="000000"/>
                          </a:solidFill>
                        </a:defRPr>
                      </a:pPr>
                      <a:r>
                        <a:rPr sz="900" b="1">
                          <a:solidFill>
                            <a:srgbClr val="FFFFFF"/>
                          </a:solidFill>
                        </a:rPr>
                        <a:t>Home team </a:t>
                      </a:r>
                    </a:p>
                  </a:txBody>
                  <a:tcPr marL="45720" marR="45720" horzOverflow="overflow"/>
                </a:tc>
                <a:tc>
                  <a:txBody>
                    <a:bodyPr/>
                    <a:lstStyle/>
                    <a:p>
                      <a:pPr algn="l">
                        <a:defRPr sz="1800" b="0">
                          <a:solidFill>
                            <a:srgbClr val="000000"/>
                          </a:solidFill>
                        </a:defRPr>
                      </a:pPr>
                      <a:r>
                        <a:rPr sz="900" b="1">
                          <a:solidFill>
                            <a:srgbClr val="FFFFFF"/>
                          </a:solidFill>
                        </a:rPr>
                        <a:t> Away team </a:t>
                      </a:r>
                    </a:p>
                  </a:txBody>
                  <a:tcPr marL="45720" marR="45720" horzOverflow="overflow"/>
                </a:tc>
                <a:tc>
                  <a:txBody>
                    <a:bodyPr/>
                    <a:lstStyle/>
                    <a:p>
                      <a:pPr algn="l">
                        <a:defRPr sz="1800" b="0">
                          <a:solidFill>
                            <a:srgbClr val="000000"/>
                          </a:solidFill>
                        </a:defRPr>
                      </a:pPr>
                      <a:r>
                        <a:rPr sz="900" b="1">
                          <a:solidFill>
                            <a:srgbClr val="FFFFFF"/>
                          </a:solidFill>
                        </a:rPr>
                        <a:t>Result </a:t>
                      </a:r>
                    </a:p>
                  </a:txBody>
                  <a:tcPr marL="45720" marR="45720" horzOverflow="overflow"/>
                </a:tc>
                <a:extLst>
                  <a:ext uri="{0D108BD9-81ED-4DB2-BD59-A6C34878D82A}">
                    <a16:rowId xmlns:a16="http://schemas.microsoft.com/office/drawing/2014/main" val="10000"/>
                  </a:ext>
                </a:extLst>
              </a:tr>
              <a:tr h="295751">
                <a:tc>
                  <a:txBody>
                    <a:bodyPr/>
                    <a:lstStyle/>
                    <a:p>
                      <a:pPr>
                        <a:defRPr sz="1800"/>
                      </a:pPr>
                      <a:r>
                        <a:rPr sz="1100">
                          <a:latin typeface="+mj-lt"/>
                          <a:ea typeface="+mj-ea"/>
                          <a:cs typeface="+mj-cs"/>
                          <a:sym typeface="Courier"/>
                        </a:rPr>
                        <a:t>1</a:t>
                      </a:r>
                    </a:p>
                  </a:txBody>
                  <a:tcPr marL="9525" marR="9525" marT="9525" marB="9525" anchor="b" horzOverflow="overflow"/>
                </a:tc>
                <a:tc>
                  <a:txBody>
                    <a:bodyPr/>
                    <a:lstStyle/>
                    <a:p>
                      <a:pPr algn="l">
                        <a:defRPr sz="1800"/>
                      </a:pPr>
                      <a:r>
                        <a:rPr sz="1100">
                          <a:latin typeface="+mj-lt"/>
                          <a:ea typeface="+mj-ea"/>
                          <a:cs typeface="+mj-cs"/>
                          <a:sym typeface="Courier"/>
                        </a:rPr>
                        <a:t>16/10/2018 20:00</a:t>
                      </a:r>
                    </a:p>
                  </a:txBody>
                  <a:tcPr marL="9525" marR="9525" marT="9525" marB="9525" anchor="b" horzOverflow="overflow"/>
                </a:tc>
                <a:tc>
                  <a:txBody>
                    <a:bodyPr/>
                    <a:lstStyle/>
                    <a:p>
                      <a:pPr algn="l">
                        <a:defRPr sz="1800"/>
                      </a:pPr>
                      <a:r>
                        <a:rPr sz="1100">
                          <a:latin typeface="+mj-lt"/>
                          <a:ea typeface="+mj-ea"/>
                          <a:cs typeface="+mj-cs"/>
                          <a:sym typeface="Courier"/>
                        </a:rPr>
                        <a:t>Boston Celtics</a:t>
                      </a:r>
                    </a:p>
                  </a:txBody>
                  <a:tcPr marL="9525" marR="9525" marT="9525" marB="9525" anchor="b" horzOverflow="overflow"/>
                </a:tc>
                <a:tc>
                  <a:txBody>
                    <a:bodyPr/>
                    <a:lstStyle/>
                    <a:p>
                      <a:pPr algn="l">
                        <a:defRPr sz="1800"/>
                      </a:pPr>
                      <a:r>
                        <a:rPr sz="1100">
                          <a:latin typeface="+mj-lt"/>
                          <a:ea typeface="+mj-ea"/>
                          <a:cs typeface="+mj-cs"/>
                          <a:sym typeface="Courier"/>
                        </a:rPr>
                        <a:t>Philadelphia 76ers</a:t>
                      </a:r>
                    </a:p>
                  </a:txBody>
                  <a:tcPr marL="9525" marR="9525" marT="9525" marB="9525" anchor="b" horzOverflow="overflow"/>
                </a:tc>
                <a:tc>
                  <a:txBody>
                    <a:bodyPr/>
                    <a:lstStyle/>
                    <a:p>
                      <a:pPr algn="l">
                        <a:defRPr sz="1800"/>
                      </a:pPr>
                      <a:r>
                        <a:rPr sz="1100">
                          <a:latin typeface="+mj-lt"/>
                          <a:ea typeface="+mj-ea"/>
                          <a:cs typeface="+mj-cs"/>
                          <a:sym typeface="Courier"/>
                        </a:rPr>
                        <a:t>105 - 87</a:t>
                      </a:r>
                    </a:p>
                  </a:txBody>
                  <a:tcPr marL="9525" marR="9525" marT="9525" marB="9525" anchor="b" horzOverflow="overflow"/>
                </a:tc>
                <a:extLst>
                  <a:ext uri="{0D108BD9-81ED-4DB2-BD59-A6C34878D82A}">
                    <a16:rowId xmlns:a16="http://schemas.microsoft.com/office/drawing/2014/main" val="10001"/>
                  </a:ext>
                </a:extLst>
              </a:tr>
              <a:tr h="341556">
                <a:tc>
                  <a:txBody>
                    <a:bodyPr/>
                    <a:lstStyle/>
                    <a:p>
                      <a:pPr>
                        <a:defRPr sz="1800"/>
                      </a:pPr>
                      <a:r>
                        <a:rPr sz="1100">
                          <a:latin typeface="+mj-lt"/>
                          <a:ea typeface="+mj-ea"/>
                          <a:cs typeface="+mj-cs"/>
                          <a:sym typeface="Courier"/>
                        </a:rPr>
                        <a:t>1</a:t>
                      </a:r>
                    </a:p>
                  </a:txBody>
                  <a:tcPr marL="9525" marR="9525" marT="9525" marB="9525" anchor="b" horzOverflow="overflow"/>
                </a:tc>
                <a:tc>
                  <a:txBody>
                    <a:bodyPr/>
                    <a:lstStyle/>
                    <a:p>
                      <a:pPr algn="l">
                        <a:defRPr sz="1800"/>
                      </a:pPr>
                      <a:r>
                        <a:rPr sz="1100">
                          <a:latin typeface="+mj-lt"/>
                          <a:ea typeface="+mj-ea"/>
                          <a:cs typeface="+mj-cs"/>
                          <a:sym typeface="Courier"/>
                        </a:rPr>
                        <a:t>16/10/2018 22:30</a:t>
                      </a:r>
                    </a:p>
                  </a:txBody>
                  <a:tcPr marL="9525" marR="9525" marT="9525" marB="9525" anchor="b" horzOverflow="overflow"/>
                </a:tc>
                <a:tc>
                  <a:txBody>
                    <a:bodyPr/>
                    <a:lstStyle/>
                    <a:p>
                      <a:pPr algn="l">
                        <a:defRPr sz="1800"/>
                      </a:pPr>
                      <a:r>
                        <a:rPr sz="1100">
                          <a:latin typeface="+mj-lt"/>
                          <a:ea typeface="+mj-ea"/>
                          <a:cs typeface="+mj-cs"/>
                          <a:sym typeface="Courier"/>
                        </a:rPr>
                        <a:t>Golden State Warriors</a:t>
                      </a:r>
                    </a:p>
                  </a:txBody>
                  <a:tcPr marL="9525" marR="9525" marT="9525" marB="9525" anchor="b" horzOverflow="overflow"/>
                </a:tc>
                <a:tc>
                  <a:txBody>
                    <a:bodyPr/>
                    <a:lstStyle/>
                    <a:p>
                      <a:pPr algn="l">
                        <a:defRPr sz="1800"/>
                      </a:pPr>
                      <a:r>
                        <a:rPr sz="1100">
                          <a:latin typeface="+mj-lt"/>
                          <a:ea typeface="+mj-ea"/>
                          <a:cs typeface="+mj-cs"/>
                          <a:sym typeface="Courier"/>
                        </a:rPr>
                        <a:t>Oklahoma City Thunder</a:t>
                      </a:r>
                    </a:p>
                  </a:txBody>
                  <a:tcPr marL="9525" marR="9525" marT="9525" marB="9525" anchor="b" horzOverflow="overflow"/>
                </a:tc>
                <a:tc>
                  <a:txBody>
                    <a:bodyPr/>
                    <a:lstStyle/>
                    <a:p>
                      <a:pPr algn="l">
                        <a:defRPr sz="1800"/>
                      </a:pPr>
                      <a:r>
                        <a:rPr sz="1100">
                          <a:latin typeface="+mj-lt"/>
                          <a:ea typeface="+mj-ea"/>
                          <a:cs typeface="+mj-cs"/>
                          <a:sym typeface="Courier"/>
                        </a:rPr>
                        <a:t>108 - 100</a:t>
                      </a:r>
                    </a:p>
                  </a:txBody>
                  <a:tcPr marL="9525" marR="9525" marT="9525" marB="9525" anchor="b" horzOverflow="overflow"/>
                </a:tc>
                <a:extLst>
                  <a:ext uri="{0D108BD9-81ED-4DB2-BD59-A6C34878D82A}">
                    <a16:rowId xmlns:a16="http://schemas.microsoft.com/office/drawing/2014/main" val="10002"/>
                  </a:ext>
                </a:extLst>
              </a:tr>
              <a:tr h="295751">
                <a:tc>
                  <a:txBody>
                    <a:bodyPr/>
                    <a:lstStyle/>
                    <a:p>
                      <a:pPr>
                        <a:defRPr sz="1800"/>
                      </a:pPr>
                      <a:r>
                        <a:rPr sz="1100">
                          <a:latin typeface="+mj-lt"/>
                          <a:ea typeface="+mj-ea"/>
                          <a:cs typeface="+mj-cs"/>
                          <a:sym typeface="Courier"/>
                        </a:rPr>
                        <a:t>1</a:t>
                      </a:r>
                    </a:p>
                  </a:txBody>
                  <a:tcPr marL="9525" marR="9525" marT="9525" marB="9525" anchor="b" horzOverflow="overflow"/>
                </a:tc>
                <a:tc>
                  <a:txBody>
                    <a:bodyPr/>
                    <a:lstStyle/>
                    <a:p>
                      <a:pPr algn="l">
                        <a:defRPr sz="1800"/>
                      </a:pPr>
                      <a:r>
                        <a:rPr sz="1100">
                          <a:latin typeface="+mj-lt"/>
                          <a:ea typeface="+mj-ea"/>
                          <a:cs typeface="+mj-cs"/>
                          <a:sym typeface="Courier"/>
                        </a:rPr>
                        <a:t>17/10/2018 19:00</a:t>
                      </a:r>
                    </a:p>
                  </a:txBody>
                  <a:tcPr marL="9525" marR="9525" marT="9525" marB="9525" anchor="b" horzOverflow="overflow"/>
                </a:tc>
                <a:tc>
                  <a:txBody>
                    <a:bodyPr/>
                    <a:lstStyle/>
                    <a:p>
                      <a:pPr algn="l">
                        <a:defRPr sz="1800"/>
                      </a:pPr>
                      <a:r>
                        <a:rPr sz="1100">
                          <a:latin typeface="+mj-lt"/>
                          <a:ea typeface="+mj-ea"/>
                          <a:cs typeface="+mj-cs"/>
                          <a:sym typeface="Courier"/>
                        </a:rPr>
                        <a:t>Charlotte Hornets</a:t>
                      </a:r>
                    </a:p>
                  </a:txBody>
                  <a:tcPr marL="9525" marR="9525" marT="9525" marB="9525" anchor="b" horzOverflow="overflow"/>
                </a:tc>
                <a:tc>
                  <a:txBody>
                    <a:bodyPr/>
                    <a:lstStyle/>
                    <a:p>
                      <a:pPr algn="l">
                        <a:defRPr sz="1800"/>
                      </a:pPr>
                      <a:r>
                        <a:rPr sz="1100">
                          <a:latin typeface="+mj-lt"/>
                          <a:ea typeface="+mj-ea"/>
                          <a:cs typeface="+mj-cs"/>
                          <a:sym typeface="Courier"/>
                        </a:rPr>
                        <a:t>Milwaukee Bucks</a:t>
                      </a:r>
                    </a:p>
                  </a:txBody>
                  <a:tcPr marL="9525" marR="9525" marT="9525" marB="9525" anchor="b" horzOverflow="overflow"/>
                </a:tc>
                <a:tc>
                  <a:txBody>
                    <a:bodyPr/>
                    <a:lstStyle/>
                    <a:p>
                      <a:pPr algn="l">
                        <a:defRPr sz="1800"/>
                      </a:pPr>
                      <a:r>
                        <a:rPr sz="1100">
                          <a:latin typeface="+mj-lt"/>
                          <a:ea typeface="+mj-ea"/>
                          <a:cs typeface="+mj-cs"/>
                          <a:sym typeface="Courier"/>
                        </a:rPr>
                        <a:t>112 - 113</a:t>
                      </a:r>
                    </a:p>
                  </a:txBody>
                  <a:tcPr marL="9525" marR="9525" marT="9525" marB="9525" anchor="b" horzOverflow="overflow"/>
                </a:tc>
                <a:extLst>
                  <a:ext uri="{0D108BD9-81ED-4DB2-BD59-A6C34878D82A}">
                    <a16:rowId xmlns:a16="http://schemas.microsoft.com/office/drawing/2014/main" val="10003"/>
                  </a:ext>
                </a:extLst>
              </a:tr>
              <a:tr h="295751">
                <a:tc>
                  <a:txBody>
                    <a:bodyPr/>
                    <a:lstStyle/>
                    <a:p>
                      <a:pPr>
                        <a:defRPr sz="1800"/>
                      </a:pPr>
                      <a:r>
                        <a:rPr sz="1100">
                          <a:latin typeface="+mj-lt"/>
                          <a:ea typeface="+mj-ea"/>
                          <a:cs typeface="+mj-cs"/>
                          <a:sym typeface="Courier"/>
                        </a:rPr>
                        <a:t>1</a:t>
                      </a:r>
                    </a:p>
                  </a:txBody>
                  <a:tcPr marL="9525" marR="9525" marT="9525" marB="9525" anchor="b" horzOverflow="overflow"/>
                </a:tc>
                <a:tc>
                  <a:txBody>
                    <a:bodyPr/>
                    <a:lstStyle/>
                    <a:p>
                      <a:pPr algn="l">
                        <a:defRPr sz="1800"/>
                      </a:pPr>
                      <a:r>
                        <a:rPr sz="1100">
                          <a:latin typeface="+mj-lt"/>
                          <a:ea typeface="+mj-ea"/>
                          <a:cs typeface="+mj-cs"/>
                          <a:sym typeface="Courier"/>
                        </a:rPr>
                        <a:t>17/10/2018 19:00</a:t>
                      </a:r>
                    </a:p>
                  </a:txBody>
                  <a:tcPr marL="9525" marR="9525" marT="9525" marB="9525" anchor="b" horzOverflow="overflow"/>
                </a:tc>
                <a:tc>
                  <a:txBody>
                    <a:bodyPr/>
                    <a:lstStyle/>
                    <a:p>
                      <a:pPr algn="l">
                        <a:defRPr sz="1800"/>
                      </a:pPr>
                      <a:r>
                        <a:rPr sz="1100">
                          <a:latin typeface="+mj-lt"/>
                          <a:ea typeface="+mj-ea"/>
                          <a:cs typeface="+mj-cs"/>
                          <a:sym typeface="Courier"/>
                        </a:rPr>
                        <a:t>Detroit Pistons</a:t>
                      </a:r>
                    </a:p>
                  </a:txBody>
                  <a:tcPr marL="9525" marR="9525" marT="9525" marB="9525" anchor="b" horzOverflow="overflow"/>
                </a:tc>
                <a:tc>
                  <a:txBody>
                    <a:bodyPr/>
                    <a:lstStyle/>
                    <a:p>
                      <a:pPr algn="l">
                        <a:defRPr sz="1800"/>
                      </a:pPr>
                      <a:r>
                        <a:rPr sz="1100">
                          <a:latin typeface="+mj-lt"/>
                          <a:ea typeface="+mj-ea"/>
                          <a:cs typeface="+mj-cs"/>
                          <a:sym typeface="Courier"/>
                        </a:rPr>
                        <a:t>Brooklyn Nets</a:t>
                      </a:r>
                    </a:p>
                  </a:txBody>
                  <a:tcPr marL="9525" marR="9525" marT="9525" marB="9525" anchor="b" horzOverflow="overflow"/>
                </a:tc>
                <a:tc>
                  <a:txBody>
                    <a:bodyPr/>
                    <a:lstStyle/>
                    <a:p>
                      <a:pPr algn="l">
                        <a:defRPr sz="1800"/>
                      </a:pPr>
                      <a:r>
                        <a:rPr sz="1100">
                          <a:latin typeface="+mj-lt"/>
                          <a:ea typeface="+mj-ea"/>
                          <a:cs typeface="+mj-cs"/>
                          <a:sym typeface="Courier"/>
                        </a:rPr>
                        <a:t>103 - 100</a:t>
                      </a:r>
                    </a:p>
                  </a:txBody>
                  <a:tcPr marL="9525" marR="9525" marT="9525" marB="9525" anchor="b" horzOverflow="overflow"/>
                </a:tc>
                <a:extLst>
                  <a:ext uri="{0D108BD9-81ED-4DB2-BD59-A6C34878D82A}">
                    <a16:rowId xmlns:a16="http://schemas.microsoft.com/office/drawing/2014/main" val="10004"/>
                  </a:ext>
                </a:extLst>
              </a:tr>
              <a:tr h="295751">
                <a:tc>
                  <a:txBody>
                    <a:bodyPr/>
                    <a:lstStyle/>
                    <a:p>
                      <a:pPr>
                        <a:defRPr sz="1800"/>
                      </a:pPr>
                      <a:r>
                        <a:rPr sz="1100">
                          <a:latin typeface="+mj-lt"/>
                          <a:ea typeface="+mj-ea"/>
                          <a:cs typeface="+mj-cs"/>
                          <a:sym typeface="Courier"/>
                        </a:rPr>
                        <a:t>1</a:t>
                      </a:r>
                    </a:p>
                  </a:txBody>
                  <a:tcPr marL="9525" marR="9525" marT="9525" marB="9525" anchor="b" horzOverflow="overflow"/>
                </a:tc>
                <a:tc>
                  <a:txBody>
                    <a:bodyPr/>
                    <a:lstStyle/>
                    <a:p>
                      <a:pPr algn="l">
                        <a:defRPr sz="1800"/>
                      </a:pPr>
                      <a:r>
                        <a:rPr sz="1100">
                          <a:latin typeface="+mj-lt"/>
                          <a:ea typeface="+mj-ea"/>
                          <a:cs typeface="+mj-cs"/>
                          <a:sym typeface="Courier"/>
                        </a:rPr>
                        <a:t>17/10/2018 19:00</a:t>
                      </a:r>
                    </a:p>
                  </a:txBody>
                  <a:tcPr marL="9525" marR="9525" marT="9525" marB="9525" anchor="b" horzOverflow="overflow"/>
                </a:tc>
                <a:tc>
                  <a:txBody>
                    <a:bodyPr/>
                    <a:lstStyle/>
                    <a:p>
                      <a:pPr algn="l">
                        <a:defRPr sz="1800"/>
                      </a:pPr>
                      <a:r>
                        <a:rPr sz="1100">
                          <a:latin typeface="+mj-lt"/>
                          <a:ea typeface="+mj-ea"/>
                          <a:cs typeface="+mj-cs"/>
                          <a:sym typeface="Courier"/>
                        </a:rPr>
                        <a:t>Indiana Pacers</a:t>
                      </a:r>
                    </a:p>
                  </a:txBody>
                  <a:tcPr marL="9525" marR="9525" marT="9525" marB="9525" anchor="b" horzOverflow="overflow"/>
                </a:tc>
                <a:tc>
                  <a:txBody>
                    <a:bodyPr/>
                    <a:lstStyle/>
                    <a:p>
                      <a:pPr algn="l">
                        <a:defRPr sz="1800"/>
                      </a:pPr>
                      <a:r>
                        <a:rPr sz="1100">
                          <a:latin typeface="+mj-lt"/>
                          <a:ea typeface="+mj-ea"/>
                          <a:cs typeface="+mj-cs"/>
                          <a:sym typeface="Courier"/>
                        </a:rPr>
                        <a:t>Memphis Grizzlies</a:t>
                      </a:r>
                    </a:p>
                  </a:txBody>
                  <a:tcPr marL="9525" marR="9525" marT="9525" marB="9525" anchor="b" horzOverflow="overflow"/>
                </a:tc>
                <a:tc>
                  <a:txBody>
                    <a:bodyPr/>
                    <a:lstStyle/>
                    <a:p>
                      <a:pPr algn="l">
                        <a:defRPr sz="1800"/>
                      </a:pPr>
                      <a:r>
                        <a:rPr sz="1100">
                          <a:latin typeface="+mj-lt"/>
                          <a:ea typeface="+mj-ea"/>
                          <a:cs typeface="+mj-cs"/>
                          <a:sym typeface="Courier"/>
                        </a:rPr>
                        <a:t>111 - 83</a:t>
                      </a:r>
                    </a:p>
                  </a:txBody>
                  <a:tcPr marL="9525" marR="9525" marT="9525" marB="9525" anchor="b" horzOverflow="overflow"/>
                </a:tc>
                <a:extLst>
                  <a:ext uri="{0D108BD9-81ED-4DB2-BD59-A6C34878D82A}">
                    <a16:rowId xmlns:a16="http://schemas.microsoft.com/office/drawing/2014/main" val="10005"/>
                  </a:ext>
                </a:extLst>
              </a:tr>
              <a:tr h="295751">
                <a:tc>
                  <a:txBody>
                    <a:bodyPr/>
                    <a:lstStyle/>
                    <a:p>
                      <a:pPr>
                        <a:defRPr sz="1800"/>
                      </a:pPr>
                      <a:r>
                        <a:rPr sz="1100">
                          <a:latin typeface="+mj-lt"/>
                          <a:ea typeface="+mj-ea"/>
                          <a:cs typeface="+mj-cs"/>
                          <a:sym typeface="Courier"/>
                        </a:rPr>
                        <a:t>1</a:t>
                      </a:r>
                    </a:p>
                  </a:txBody>
                  <a:tcPr marL="9525" marR="9525" marT="9525" marB="9525" anchor="b" horzOverflow="overflow"/>
                </a:tc>
                <a:tc>
                  <a:txBody>
                    <a:bodyPr/>
                    <a:lstStyle/>
                    <a:p>
                      <a:pPr algn="l">
                        <a:defRPr sz="1800"/>
                      </a:pPr>
                      <a:r>
                        <a:rPr sz="1100">
                          <a:latin typeface="+mj-lt"/>
                          <a:ea typeface="+mj-ea"/>
                          <a:cs typeface="+mj-cs"/>
                          <a:sym typeface="Courier"/>
                        </a:rPr>
                        <a:t>17/10/2018 19:00</a:t>
                      </a:r>
                    </a:p>
                  </a:txBody>
                  <a:tcPr marL="9525" marR="9525" marT="9525" marB="9525" anchor="b" horzOverflow="overflow"/>
                </a:tc>
                <a:tc>
                  <a:txBody>
                    <a:bodyPr/>
                    <a:lstStyle/>
                    <a:p>
                      <a:pPr algn="l">
                        <a:defRPr sz="1800"/>
                      </a:pPr>
                      <a:r>
                        <a:rPr sz="1100">
                          <a:latin typeface="+mj-lt"/>
                          <a:ea typeface="+mj-ea"/>
                          <a:cs typeface="+mj-cs"/>
                          <a:sym typeface="Courier"/>
                        </a:rPr>
                        <a:t>Orlando Magic</a:t>
                      </a:r>
                    </a:p>
                  </a:txBody>
                  <a:tcPr marL="9525" marR="9525" marT="9525" marB="9525" anchor="b" horzOverflow="overflow"/>
                </a:tc>
                <a:tc>
                  <a:txBody>
                    <a:bodyPr/>
                    <a:lstStyle/>
                    <a:p>
                      <a:pPr algn="l">
                        <a:defRPr sz="1800"/>
                      </a:pPr>
                      <a:r>
                        <a:rPr sz="1100">
                          <a:latin typeface="+mj-lt"/>
                          <a:ea typeface="+mj-ea"/>
                          <a:cs typeface="+mj-cs"/>
                          <a:sym typeface="Courier"/>
                        </a:rPr>
                        <a:t>Miami Heat</a:t>
                      </a:r>
                    </a:p>
                  </a:txBody>
                  <a:tcPr marL="9525" marR="9525" marT="9525" marB="9525" anchor="b" horzOverflow="overflow"/>
                </a:tc>
                <a:tc>
                  <a:txBody>
                    <a:bodyPr/>
                    <a:lstStyle/>
                    <a:p>
                      <a:pPr algn="l">
                        <a:defRPr sz="1800"/>
                      </a:pPr>
                      <a:r>
                        <a:rPr sz="1100">
                          <a:latin typeface="+mj-lt"/>
                          <a:ea typeface="+mj-ea"/>
                          <a:cs typeface="+mj-cs"/>
                          <a:sym typeface="Courier"/>
                        </a:rPr>
                        <a:t>104 – 101</a:t>
                      </a:r>
                    </a:p>
                  </a:txBody>
                  <a:tcPr marL="9525" marR="9525" marT="9525" marB="9525" anchor="b" horzOverflow="overflow"/>
                </a:tc>
                <a:extLst>
                  <a:ext uri="{0D108BD9-81ED-4DB2-BD59-A6C34878D82A}">
                    <a16:rowId xmlns:a16="http://schemas.microsoft.com/office/drawing/2014/main" val="10006"/>
                  </a:ext>
                </a:extLst>
              </a:tr>
              <a:tr h="295751">
                <a:tc>
                  <a:txBody>
                    <a:bodyPr/>
                    <a:lstStyle/>
                    <a:p>
                      <a:pPr>
                        <a:defRPr sz="1800"/>
                      </a:pPr>
                      <a:r>
                        <a:rPr sz="1100">
                          <a:latin typeface="+mj-lt"/>
                          <a:ea typeface="+mj-ea"/>
                          <a:cs typeface="+mj-cs"/>
                          <a:sym typeface="Courier"/>
                        </a:rPr>
                        <a:t>1</a:t>
                      </a:r>
                    </a:p>
                  </a:txBody>
                  <a:tcPr marL="9525" marR="9525" marT="9525" marB="9525" anchor="b" horzOverflow="overflow"/>
                </a:tc>
                <a:tc>
                  <a:txBody>
                    <a:bodyPr/>
                    <a:lstStyle/>
                    <a:p>
                      <a:pPr algn="l">
                        <a:defRPr sz="1800"/>
                      </a:pPr>
                      <a:r>
                        <a:rPr sz="1100">
                          <a:latin typeface="+mj-lt"/>
                          <a:ea typeface="+mj-ea"/>
                          <a:cs typeface="+mj-cs"/>
                          <a:sym typeface="Courier"/>
                        </a:rPr>
                        <a:t>17/10/2018 22:00</a:t>
                      </a:r>
                    </a:p>
                  </a:txBody>
                  <a:tcPr marL="9525" marR="9525" marT="9525" marB="9525" anchor="b" horzOverflow="overflow"/>
                </a:tc>
                <a:tc>
                  <a:txBody>
                    <a:bodyPr/>
                    <a:lstStyle/>
                    <a:p>
                      <a:pPr algn="l">
                        <a:defRPr sz="1800"/>
                      </a:pPr>
                      <a:r>
                        <a:rPr sz="1100">
                          <a:latin typeface="+mj-lt"/>
                          <a:ea typeface="+mj-ea"/>
                          <a:cs typeface="+mj-cs"/>
                          <a:sym typeface="Courier"/>
                        </a:rPr>
                        <a:t>Sacramento Kings</a:t>
                      </a:r>
                    </a:p>
                  </a:txBody>
                  <a:tcPr marL="9525" marR="9525" marT="9525" marB="9525" anchor="b" horzOverflow="overflow"/>
                </a:tc>
                <a:tc>
                  <a:txBody>
                    <a:bodyPr/>
                    <a:lstStyle/>
                    <a:p>
                      <a:pPr algn="l">
                        <a:defRPr sz="1800"/>
                      </a:pPr>
                      <a:r>
                        <a:rPr sz="1100">
                          <a:latin typeface="+mj-lt"/>
                          <a:ea typeface="+mj-ea"/>
                          <a:cs typeface="+mj-cs"/>
                          <a:sym typeface="Courier"/>
                        </a:rPr>
                        <a:t>Utah Jazz</a:t>
                      </a:r>
                    </a:p>
                  </a:txBody>
                  <a:tcPr marL="9525" marR="9525" marT="9525" marB="9525" anchor="b" horzOverflow="overflow"/>
                </a:tc>
                <a:tc>
                  <a:txBody>
                    <a:bodyPr/>
                    <a:lstStyle/>
                    <a:p>
                      <a:pPr algn="l">
                        <a:defRPr sz="1800"/>
                      </a:pPr>
                      <a:r>
                        <a:rPr sz="1100">
                          <a:latin typeface="+mj-lt"/>
                          <a:ea typeface="+mj-ea"/>
                          <a:cs typeface="+mj-cs"/>
                          <a:sym typeface="Courier"/>
                        </a:rPr>
                        <a:t>117 - 123</a:t>
                      </a:r>
                    </a:p>
                  </a:txBody>
                  <a:tcPr marL="9525" marR="9525" marT="9525" marB="9525" anchor="b" horzOverflow="overflow"/>
                </a:tc>
                <a:extLst>
                  <a:ext uri="{0D108BD9-81ED-4DB2-BD59-A6C34878D82A}">
                    <a16:rowId xmlns:a16="http://schemas.microsoft.com/office/drawing/2014/main" val="10007"/>
                  </a:ext>
                </a:extLst>
              </a:tr>
              <a:tr h="295751">
                <a:tc>
                  <a:txBody>
                    <a:bodyPr/>
                    <a:lstStyle/>
                    <a:p>
                      <a:pPr>
                        <a:defRPr sz="1800"/>
                      </a:pPr>
                      <a:r>
                        <a:rPr sz="1100">
                          <a:latin typeface="+mj-lt"/>
                          <a:ea typeface="+mj-ea"/>
                          <a:cs typeface="+mj-cs"/>
                          <a:sym typeface="Courier"/>
                        </a:rPr>
                        <a:t>1</a:t>
                      </a:r>
                    </a:p>
                  </a:txBody>
                  <a:tcPr marL="9525" marR="9525" marT="9525" marB="9525" anchor="b" horzOverflow="overflow"/>
                </a:tc>
                <a:tc>
                  <a:txBody>
                    <a:bodyPr/>
                    <a:lstStyle/>
                    <a:p>
                      <a:pPr algn="l">
                        <a:defRPr sz="1800"/>
                      </a:pPr>
                      <a:r>
                        <a:rPr sz="1100">
                          <a:latin typeface="+mj-lt"/>
                          <a:ea typeface="+mj-ea"/>
                          <a:cs typeface="+mj-cs"/>
                          <a:sym typeface="Courier"/>
                        </a:rPr>
                        <a:t>17/10/2018 22:30</a:t>
                      </a:r>
                    </a:p>
                  </a:txBody>
                  <a:tcPr marL="9525" marR="9525" marT="9525" marB="9525" anchor="b" horzOverflow="overflow"/>
                </a:tc>
                <a:tc>
                  <a:txBody>
                    <a:bodyPr/>
                    <a:lstStyle/>
                    <a:p>
                      <a:pPr algn="l">
                        <a:defRPr sz="1800"/>
                      </a:pPr>
                      <a:r>
                        <a:rPr sz="1100">
                          <a:latin typeface="+mj-lt"/>
                          <a:ea typeface="+mj-ea"/>
                          <a:cs typeface="+mj-cs"/>
                          <a:sym typeface="Courier"/>
                        </a:rPr>
                        <a:t>LA Clippers</a:t>
                      </a:r>
                    </a:p>
                  </a:txBody>
                  <a:tcPr marL="9525" marR="9525" marT="9525" marB="9525" anchor="b" horzOverflow="overflow"/>
                </a:tc>
                <a:tc>
                  <a:txBody>
                    <a:bodyPr/>
                    <a:lstStyle/>
                    <a:p>
                      <a:pPr algn="l">
                        <a:defRPr sz="1800"/>
                      </a:pPr>
                      <a:r>
                        <a:rPr sz="1100">
                          <a:latin typeface="+mj-lt"/>
                          <a:ea typeface="+mj-ea"/>
                          <a:cs typeface="+mj-cs"/>
                          <a:sym typeface="Courier"/>
                        </a:rPr>
                        <a:t>Denver Nuggets</a:t>
                      </a:r>
                    </a:p>
                  </a:txBody>
                  <a:tcPr marL="9525" marR="9525" marT="9525" marB="9525" anchor="b" horzOverflow="overflow"/>
                </a:tc>
                <a:tc>
                  <a:txBody>
                    <a:bodyPr/>
                    <a:lstStyle/>
                    <a:p>
                      <a:pPr algn="l">
                        <a:defRPr sz="1800"/>
                      </a:pPr>
                      <a:r>
                        <a:rPr sz="1100">
                          <a:latin typeface="+mj-lt"/>
                          <a:ea typeface="+mj-ea"/>
                          <a:cs typeface="+mj-cs"/>
                          <a:sym typeface="Courier"/>
                        </a:rPr>
                        <a:t>98 - 107</a:t>
                      </a:r>
                    </a:p>
                  </a:txBody>
                  <a:tcPr marL="9525" marR="9525" marT="9525" marB="9525" anchor="b" horzOverflow="overflow"/>
                </a:tc>
                <a:extLst>
                  <a:ext uri="{0D108BD9-81ED-4DB2-BD59-A6C34878D82A}">
                    <a16:rowId xmlns:a16="http://schemas.microsoft.com/office/drawing/2014/main" val="10008"/>
                  </a:ext>
                </a:extLst>
              </a:tr>
              <a:tr h="295751">
                <a:tc>
                  <a:txBody>
                    <a:bodyPr/>
                    <a:lstStyle/>
                    <a:p>
                      <a:pPr>
                        <a:defRPr sz="1800"/>
                      </a:pPr>
                      <a:r>
                        <a:rPr sz="1100">
                          <a:latin typeface="+mj-lt"/>
                          <a:ea typeface="+mj-ea"/>
                          <a:cs typeface="+mj-cs"/>
                          <a:sym typeface="Courier"/>
                        </a:rPr>
                        <a:t>1</a:t>
                      </a:r>
                    </a:p>
                  </a:txBody>
                  <a:tcPr marL="9525" marR="9525" marT="9525" marB="9525" anchor="b" horzOverflow="overflow"/>
                </a:tc>
                <a:tc>
                  <a:txBody>
                    <a:bodyPr/>
                    <a:lstStyle/>
                    <a:p>
                      <a:pPr algn="l">
                        <a:defRPr sz="1800"/>
                      </a:pPr>
                      <a:r>
                        <a:rPr sz="1100">
                          <a:latin typeface="+mj-lt"/>
                          <a:ea typeface="+mj-ea"/>
                          <a:cs typeface="+mj-cs"/>
                          <a:sym typeface="Courier"/>
                        </a:rPr>
                        <a:t>17/10/2018 22:30</a:t>
                      </a:r>
                    </a:p>
                  </a:txBody>
                  <a:tcPr marL="9525" marR="9525" marT="9525" marB="9525" anchor="b" horzOverflow="overflow"/>
                </a:tc>
                <a:tc>
                  <a:txBody>
                    <a:bodyPr/>
                    <a:lstStyle/>
                    <a:p>
                      <a:pPr algn="l">
                        <a:defRPr sz="1800"/>
                      </a:pPr>
                      <a:r>
                        <a:rPr sz="1100">
                          <a:latin typeface="+mj-lt"/>
                          <a:ea typeface="+mj-ea"/>
                          <a:cs typeface="+mj-cs"/>
                          <a:sym typeface="Courier"/>
                        </a:rPr>
                        <a:t>Phoenix Suns</a:t>
                      </a:r>
                    </a:p>
                  </a:txBody>
                  <a:tcPr marL="9525" marR="9525" marT="9525" marB="9525" anchor="b" horzOverflow="overflow"/>
                </a:tc>
                <a:tc>
                  <a:txBody>
                    <a:bodyPr/>
                    <a:lstStyle/>
                    <a:p>
                      <a:pPr algn="l">
                        <a:defRPr sz="1800"/>
                      </a:pPr>
                      <a:r>
                        <a:rPr sz="1100">
                          <a:latin typeface="+mj-lt"/>
                          <a:ea typeface="+mj-ea"/>
                          <a:cs typeface="+mj-cs"/>
                          <a:sym typeface="Courier"/>
                        </a:rPr>
                        <a:t>Dallas Mavericks</a:t>
                      </a:r>
                    </a:p>
                  </a:txBody>
                  <a:tcPr marL="9525" marR="9525" marT="9525" marB="9525" anchor="b" horzOverflow="overflow"/>
                </a:tc>
                <a:tc>
                  <a:txBody>
                    <a:bodyPr/>
                    <a:lstStyle/>
                    <a:p>
                      <a:pPr algn="l">
                        <a:defRPr sz="1800"/>
                      </a:pPr>
                      <a:r>
                        <a:rPr sz="1100">
                          <a:latin typeface="+mj-lt"/>
                          <a:ea typeface="+mj-ea"/>
                          <a:cs typeface="+mj-cs"/>
                          <a:sym typeface="Courier"/>
                        </a:rPr>
                        <a:t>121 - 100</a:t>
                      </a:r>
                    </a:p>
                  </a:txBody>
                  <a:tcPr marL="9525" marR="9525" marT="9525" marB="9525" anchor="b" horzOverflow="overflow"/>
                </a:tc>
                <a:extLst>
                  <a:ext uri="{0D108BD9-81ED-4DB2-BD59-A6C34878D82A}">
                    <a16:rowId xmlns:a16="http://schemas.microsoft.com/office/drawing/2014/main" val="10009"/>
                  </a:ext>
                </a:extLst>
              </a:tr>
              <a:tr h="295751">
                <a:tc>
                  <a:txBody>
                    <a:bodyPr/>
                    <a:lstStyle/>
                    <a:p>
                      <a:pPr>
                        <a:defRPr sz="1800"/>
                      </a:pPr>
                      <a:r>
                        <a:rPr sz="1100">
                          <a:latin typeface="+mj-lt"/>
                          <a:ea typeface="+mj-ea"/>
                          <a:cs typeface="+mj-cs"/>
                          <a:sym typeface="Courier"/>
                        </a:rPr>
                        <a:t>1</a:t>
                      </a:r>
                    </a:p>
                  </a:txBody>
                  <a:tcPr marL="9525" marR="9525" marT="9525" marB="9525" anchor="b" horzOverflow="overflow"/>
                </a:tc>
                <a:tc>
                  <a:txBody>
                    <a:bodyPr/>
                    <a:lstStyle/>
                    <a:p>
                      <a:pPr algn="l">
                        <a:defRPr sz="1800"/>
                      </a:pPr>
                      <a:r>
                        <a:rPr sz="1100">
                          <a:latin typeface="+mj-lt"/>
                          <a:ea typeface="+mj-ea"/>
                          <a:cs typeface="+mj-cs"/>
                          <a:sym typeface="Courier"/>
                        </a:rPr>
                        <a:t>18/10/2018 20:00</a:t>
                      </a:r>
                    </a:p>
                  </a:txBody>
                  <a:tcPr marL="9525" marR="9525" marT="9525" marB="9525" anchor="b" horzOverflow="overflow"/>
                </a:tc>
                <a:tc>
                  <a:txBody>
                    <a:bodyPr/>
                    <a:lstStyle/>
                    <a:p>
                      <a:pPr algn="l">
                        <a:defRPr sz="1800"/>
                      </a:pPr>
                      <a:r>
                        <a:rPr sz="1100">
                          <a:latin typeface="+mj-lt"/>
                          <a:ea typeface="+mj-ea"/>
                          <a:cs typeface="+mj-cs"/>
                          <a:sym typeface="Courier"/>
                        </a:rPr>
                        <a:t>Philadelphia 76ers</a:t>
                      </a:r>
                    </a:p>
                  </a:txBody>
                  <a:tcPr marL="9525" marR="9525" marT="9525" marB="9525" anchor="b" horzOverflow="overflow"/>
                </a:tc>
                <a:tc>
                  <a:txBody>
                    <a:bodyPr/>
                    <a:lstStyle/>
                    <a:p>
                      <a:pPr algn="l">
                        <a:defRPr sz="1800"/>
                      </a:pPr>
                      <a:r>
                        <a:rPr sz="1100">
                          <a:latin typeface="+mj-lt"/>
                          <a:ea typeface="+mj-ea"/>
                          <a:cs typeface="+mj-cs"/>
                          <a:sym typeface="Courier"/>
                        </a:rPr>
                        <a:t>Chicago Bulls</a:t>
                      </a:r>
                    </a:p>
                  </a:txBody>
                  <a:tcPr marL="9525" marR="9525" marT="9525" marB="9525" anchor="b" horzOverflow="overflow"/>
                </a:tc>
                <a:tc>
                  <a:txBody>
                    <a:bodyPr/>
                    <a:lstStyle/>
                    <a:p>
                      <a:pPr algn="l">
                        <a:defRPr sz="1800"/>
                      </a:pPr>
                      <a:r>
                        <a:rPr sz="1100">
                          <a:latin typeface="+mj-lt"/>
                          <a:ea typeface="+mj-ea"/>
                          <a:cs typeface="+mj-cs"/>
                          <a:sym typeface="Courier"/>
                        </a:rPr>
                        <a:t>127 - 108</a:t>
                      </a:r>
                    </a:p>
                  </a:txBody>
                  <a:tcPr marL="9525" marR="9525" marT="9525" marB="9525" anchor="b" horzOverflow="overflow"/>
                </a:tc>
                <a:extLst>
                  <a:ext uri="{0D108BD9-81ED-4DB2-BD59-A6C34878D82A}">
                    <a16:rowId xmlns:a16="http://schemas.microsoft.com/office/drawing/2014/main" val="10010"/>
                  </a:ext>
                </a:extLst>
              </a:tr>
              <a:tr h="341556">
                <a:tc>
                  <a:txBody>
                    <a:bodyPr/>
                    <a:lstStyle/>
                    <a:p>
                      <a:pPr>
                        <a:defRPr sz="1800"/>
                      </a:pPr>
                      <a:r>
                        <a:rPr sz="1100">
                          <a:latin typeface="+mj-lt"/>
                          <a:ea typeface="+mj-ea"/>
                          <a:cs typeface="+mj-cs"/>
                          <a:sym typeface="Courier"/>
                        </a:rPr>
                        <a:t>1</a:t>
                      </a:r>
                    </a:p>
                  </a:txBody>
                  <a:tcPr marL="9525" marR="9525" marT="9525" marB="9525" anchor="b" horzOverflow="overflow"/>
                </a:tc>
                <a:tc>
                  <a:txBody>
                    <a:bodyPr/>
                    <a:lstStyle/>
                    <a:p>
                      <a:pPr algn="l">
                        <a:defRPr sz="1800"/>
                      </a:pPr>
                      <a:r>
                        <a:rPr sz="1100">
                          <a:latin typeface="+mj-lt"/>
                          <a:ea typeface="+mj-ea"/>
                          <a:cs typeface="+mj-cs"/>
                          <a:sym typeface="Courier"/>
                        </a:rPr>
                        <a:t>18/10/2018 20:00</a:t>
                      </a:r>
                    </a:p>
                  </a:txBody>
                  <a:tcPr marL="9525" marR="9525" marT="9525" marB="9525" anchor="b" horzOverflow="overflow"/>
                </a:tc>
                <a:tc>
                  <a:txBody>
                    <a:bodyPr/>
                    <a:lstStyle/>
                    <a:p>
                      <a:pPr algn="l">
                        <a:defRPr sz="1800"/>
                      </a:pPr>
                      <a:r>
                        <a:rPr sz="1100">
                          <a:latin typeface="+mj-lt"/>
                          <a:ea typeface="+mj-ea"/>
                          <a:cs typeface="+mj-cs"/>
                          <a:sym typeface="Courier"/>
                        </a:rPr>
                        <a:t>Washington Wizards</a:t>
                      </a:r>
                    </a:p>
                  </a:txBody>
                  <a:tcPr marL="9525" marR="9525" marT="9525" marB="9525" anchor="b" horzOverflow="overflow"/>
                </a:tc>
                <a:tc>
                  <a:txBody>
                    <a:bodyPr/>
                    <a:lstStyle/>
                    <a:p>
                      <a:pPr algn="l">
                        <a:defRPr sz="1800"/>
                      </a:pPr>
                      <a:r>
                        <a:rPr sz="1100">
                          <a:latin typeface="+mj-lt"/>
                          <a:ea typeface="+mj-ea"/>
                          <a:cs typeface="+mj-cs"/>
                          <a:sym typeface="Courier"/>
                        </a:rPr>
                        <a:t>Miami Heat</a:t>
                      </a:r>
                    </a:p>
                  </a:txBody>
                  <a:tcPr marL="9525" marR="9525" marT="9525" marB="9525" anchor="b" horzOverflow="overflow"/>
                </a:tc>
                <a:tc>
                  <a:txBody>
                    <a:bodyPr/>
                    <a:lstStyle/>
                    <a:p>
                      <a:pPr algn="l">
                        <a:defRPr sz="1800"/>
                      </a:pPr>
                      <a:r>
                        <a:rPr sz="1100">
                          <a:latin typeface="+mj-lt"/>
                          <a:ea typeface="+mj-ea"/>
                          <a:cs typeface="+mj-cs"/>
                          <a:sym typeface="Courier"/>
                        </a:rPr>
                        <a:t>112 - 113</a:t>
                      </a:r>
                    </a:p>
                  </a:txBody>
                  <a:tcPr marL="9525" marR="9525" marT="9525" marB="9525" anchor="b" horzOverflow="overflow"/>
                </a:tc>
                <a:extLst>
                  <a:ext uri="{0D108BD9-81ED-4DB2-BD59-A6C34878D82A}">
                    <a16:rowId xmlns:a16="http://schemas.microsoft.com/office/drawing/2014/main" val="10011"/>
                  </a:ext>
                </a:extLst>
              </a:tr>
              <a:tr h="341556">
                <a:tc>
                  <a:txBody>
                    <a:bodyPr/>
                    <a:lstStyle/>
                    <a:p>
                      <a:pPr>
                        <a:defRPr sz="1800"/>
                      </a:pPr>
                      <a:r>
                        <a:rPr sz="1100">
                          <a:latin typeface="+mj-lt"/>
                          <a:ea typeface="+mj-ea"/>
                          <a:cs typeface="+mj-cs"/>
                          <a:sym typeface="Courier"/>
                        </a:rPr>
                        <a:t>1</a:t>
                      </a:r>
                    </a:p>
                  </a:txBody>
                  <a:tcPr marL="9525" marR="9525" marT="9525" marB="9525" anchor="b" horzOverflow="overflow"/>
                </a:tc>
                <a:tc>
                  <a:txBody>
                    <a:bodyPr/>
                    <a:lstStyle/>
                    <a:p>
                      <a:pPr algn="l">
                        <a:defRPr sz="1800"/>
                      </a:pPr>
                      <a:r>
                        <a:rPr sz="1100">
                          <a:latin typeface="+mj-lt"/>
                          <a:ea typeface="+mj-ea"/>
                          <a:cs typeface="+mj-cs"/>
                          <a:sym typeface="Courier"/>
                        </a:rPr>
                        <a:t>18/10/2018 22:30</a:t>
                      </a:r>
                    </a:p>
                  </a:txBody>
                  <a:tcPr marL="9525" marR="9525" marT="9525" marB="9525" anchor="b" horzOverflow="overflow"/>
                </a:tc>
                <a:tc>
                  <a:txBody>
                    <a:bodyPr/>
                    <a:lstStyle/>
                    <a:p>
                      <a:pPr algn="l">
                        <a:defRPr sz="1800"/>
                      </a:pPr>
                      <a:r>
                        <a:rPr sz="1100">
                          <a:latin typeface="+mj-lt"/>
                          <a:ea typeface="+mj-ea"/>
                          <a:cs typeface="+mj-cs"/>
                          <a:sym typeface="Courier"/>
                        </a:rPr>
                        <a:t>Portland Trail Blazers</a:t>
                      </a:r>
                    </a:p>
                  </a:txBody>
                  <a:tcPr marL="9525" marR="9525" marT="9525" marB="9525" anchor="b" horzOverflow="overflow"/>
                </a:tc>
                <a:tc>
                  <a:txBody>
                    <a:bodyPr/>
                    <a:lstStyle/>
                    <a:p>
                      <a:pPr algn="l">
                        <a:defRPr sz="1800"/>
                      </a:pPr>
                      <a:r>
                        <a:rPr sz="1100">
                          <a:latin typeface="+mj-lt"/>
                          <a:ea typeface="+mj-ea"/>
                          <a:cs typeface="+mj-cs"/>
                          <a:sym typeface="Courier"/>
                        </a:rPr>
                        <a:t>Los Angeles Lakers</a:t>
                      </a:r>
                    </a:p>
                  </a:txBody>
                  <a:tcPr marL="9525" marR="9525" marT="9525" marB="9525" anchor="b" horzOverflow="overflow"/>
                </a:tc>
                <a:tc>
                  <a:txBody>
                    <a:bodyPr/>
                    <a:lstStyle/>
                    <a:p>
                      <a:pPr algn="l">
                        <a:defRPr sz="1800"/>
                      </a:pPr>
                      <a:r>
                        <a:rPr sz="1100">
                          <a:latin typeface="+mj-lt"/>
                          <a:ea typeface="+mj-ea"/>
                          <a:cs typeface="+mj-cs"/>
                          <a:sym typeface="Courier"/>
                        </a:rPr>
                        <a:t>128 - 119</a:t>
                      </a:r>
                    </a:p>
                  </a:txBody>
                  <a:tcPr marL="9525" marR="9525" marT="9525" marB="9525" anchor="b" horzOverflow="overflow"/>
                </a:tc>
                <a:extLst>
                  <a:ext uri="{0D108BD9-81ED-4DB2-BD59-A6C34878D82A}">
                    <a16:rowId xmlns:a16="http://schemas.microsoft.com/office/drawing/2014/main" val="10012"/>
                  </a:ext>
                </a:extLst>
              </a:tr>
              <a:tr h="295751">
                <a:tc>
                  <a:txBody>
                    <a:bodyPr/>
                    <a:lstStyle/>
                    <a:p>
                      <a:pPr>
                        <a:defRPr sz="1800"/>
                      </a:pPr>
                      <a:r>
                        <a:rPr sz="1100">
                          <a:latin typeface="+mj-lt"/>
                          <a:ea typeface="+mj-ea"/>
                          <a:cs typeface="+mj-cs"/>
                          <a:sym typeface="Courier"/>
                        </a:rPr>
                        <a:t>1</a:t>
                      </a:r>
                    </a:p>
                  </a:txBody>
                  <a:tcPr marL="9525" marR="9525" marT="9525" marB="9525" anchor="b" horzOverflow="overflow"/>
                </a:tc>
                <a:tc>
                  <a:txBody>
                    <a:bodyPr/>
                    <a:lstStyle/>
                    <a:p>
                      <a:pPr algn="l">
                        <a:defRPr sz="1800"/>
                      </a:pPr>
                      <a:r>
                        <a:rPr sz="1100">
                          <a:latin typeface="+mj-lt"/>
                          <a:ea typeface="+mj-ea"/>
                          <a:cs typeface="+mj-cs"/>
                          <a:sym typeface="Courier"/>
                        </a:rPr>
                        <a:t>19/10/2018 19:00</a:t>
                      </a:r>
                    </a:p>
                  </a:txBody>
                  <a:tcPr marL="9525" marR="9525" marT="9525" marB="9525" anchor="b" horzOverflow="overflow"/>
                </a:tc>
                <a:tc>
                  <a:txBody>
                    <a:bodyPr/>
                    <a:lstStyle/>
                    <a:p>
                      <a:pPr algn="l">
                        <a:defRPr sz="1800"/>
                      </a:pPr>
                      <a:r>
                        <a:rPr sz="1100">
                          <a:latin typeface="+mj-lt"/>
                          <a:ea typeface="+mj-ea"/>
                          <a:cs typeface="+mj-cs"/>
                          <a:sym typeface="Courier"/>
                        </a:rPr>
                        <a:t>Orlando Magic</a:t>
                      </a:r>
                    </a:p>
                  </a:txBody>
                  <a:tcPr marL="9525" marR="9525" marT="9525" marB="9525" anchor="b" horzOverflow="overflow"/>
                </a:tc>
                <a:tc>
                  <a:txBody>
                    <a:bodyPr/>
                    <a:lstStyle/>
                    <a:p>
                      <a:pPr algn="l">
                        <a:defRPr sz="1800"/>
                      </a:pPr>
                      <a:r>
                        <a:rPr sz="1100">
                          <a:latin typeface="+mj-lt"/>
                          <a:ea typeface="+mj-ea"/>
                          <a:cs typeface="+mj-cs"/>
                          <a:sym typeface="Courier"/>
                        </a:rPr>
                        <a:t>Charlotte Hornets</a:t>
                      </a:r>
                    </a:p>
                  </a:txBody>
                  <a:tcPr marL="9525" marR="9525" marT="9525" marB="9525" anchor="b" horzOverflow="overflow"/>
                </a:tc>
                <a:tc>
                  <a:txBody>
                    <a:bodyPr/>
                    <a:lstStyle/>
                    <a:p>
                      <a:pPr algn="l">
                        <a:defRPr sz="1800"/>
                      </a:pPr>
                      <a:r>
                        <a:rPr sz="1100">
                          <a:latin typeface="+mj-lt"/>
                          <a:ea typeface="+mj-ea"/>
                          <a:cs typeface="+mj-cs"/>
                          <a:sym typeface="Courier"/>
                        </a:rPr>
                        <a:t>- </a:t>
                      </a:r>
                    </a:p>
                  </a:txBody>
                  <a:tcPr marL="9525" marR="9525" marT="9525" marB="9525" anchor="b" horzOverflow="overflow"/>
                </a:tc>
                <a:extLst>
                  <a:ext uri="{0D108BD9-81ED-4DB2-BD59-A6C34878D82A}">
                    <a16:rowId xmlns:a16="http://schemas.microsoft.com/office/drawing/2014/main" val="10013"/>
                  </a:ext>
                </a:extLst>
              </a:tr>
              <a:tr h="295751">
                <a:tc>
                  <a:txBody>
                    <a:bodyPr/>
                    <a:lstStyle/>
                    <a:p>
                      <a:pPr>
                        <a:defRPr sz="1800"/>
                      </a:pPr>
                      <a:r>
                        <a:rPr sz="1100">
                          <a:latin typeface="+mj-lt"/>
                          <a:ea typeface="+mj-ea"/>
                          <a:cs typeface="+mj-cs"/>
                          <a:sym typeface="Courier"/>
                        </a:rPr>
                        <a:t>1</a:t>
                      </a:r>
                    </a:p>
                  </a:txBody>
                  <a:tcPr marL="9525" marR="9525" marT="9525" marB="9525" anchor="b" horzOverflow="overflow"/>
                </a:tc>
                <a:tc>
                  <a:txBody>
                    <a:bodyPr/>
                    <a:lstStyle/>
                    <a:p>
                      <a:pPr algn="l">
                        <a:defRPr sz="1800"/>
                      </a:pPr>
                      <a:r>
                        <a:rPr sz="1100">
                          <a:latin typeface="+mj-lt"/>
                          <a:ea typeface="+mj-ea"/>
                          <a:cs typeface="+mj-cs"/>
                          <a:sym typeface="Courier"/>
                        </a:rPr>
                        <a:t>19/10/2018 19:30</a:t>
                      </a:r>
                    </a:p>
                  </a:txBody>
                  <a:tcPr marL="9525" marR="9525" marT="9525" marB="9525" anchor="b" horzOverflow="overflow"/>
                </a:tc>
                <a:tc>
                  <a:txBody>
                    <a:bodyPr/>
                    <a:lstStyle/>
                    <a:p>
                      <a:pPr algn="l">
                        <a:defRPr sz="1800"/>
                      </a:pPr>
                      <a:r>
                        <a:rPr sz="1100">
                          <a:latin typeface="+mj-lt"/>
                          <a:ea typeface="+mj-ea"/>
                          <a:cs typeface="+mj-cs"/>
                          <a:sym typeface="Courier"/>
                        </a:rPr>
                        <a:t>Brooklyn Nets</a:t>
                      </a:r>
                    </a:p>
                  </a:txBody>
                  <a:tcPr marL="9525" marR="9525" marT="9525" marB="9525" anchor="b" horzOverflow="overflow"/>
                </a:tc>
                <a:tc>
                  <a:txBody>
                    <a:bodyPr/>
                    <a:lstStyle/>
                    <a:p>
                      <a:pPr algn="l">
                        <a:defRPr sz="1800"/>
                      </a:pPr>
                      <a:r>
                        <a:rPr sz="1100">
                          <a:latin typeface="+mj-lt"/>
                          <a:ea typeface="+mj-ea"/>
                          <a:cs typeface="+mj-cs"/>
                          <a:sym typeface="Courier"/>
                        </a:rPr>
                        <a:t>New York Knicks</a:t>
                      </a:r>
                    </a:p>
                  </a:txBody>
                  <a:tcPr marL="9525" marR="9525" marT="9525" marB="9525" anchor="b" horzOverflow="overflow"/>
                </a:tc>
                <a:tc>
                  <a:txBody>
                    <a:bodyPr/>
                    <a:lstStyle/>
                    <a:p>
                      <a:pPr algn="l">
                        <a:defRPr sz="1800"/>
                      </a:pPr>
                      <a:r>
                        <a:rPr sz="1100">
                          <a:latin typeface="+mj-lt"/>
                          <a:ea typeface="+mj-ea"/>
                          <a:cs typeface="+mj-cs"/>
                          <a:sym typeface="Courier"/>
                        </a:rPr>
                        <a:t>-</a:t>
                      </a:r>
                    </a:p>
                  </a:txBody>
                  <a:tcPr marL="9525" marR="9525" marT="9525" marB="9525" anchor="b" horzOverflow="overflow"/>
                </a:tc>
                <a:extLst>
                  <a:ext uri="{0D108BD9-81ED-4DB2-BD59-A6C34878D82A}">
                    <a16:rowId xmlns:a16="http://schemas.microsoft.com/office/drawing/2014/main" val="10014"/>
                  </a:ext>
                </a:extLst>
              </a:tr>
              <a:tr h="295751">
                <a:tc>
                  <a:txBody>
                    <a:bodyPr/>
                    <a:lstStyle/>
                    <a:p>
                      <a:pPr>
                        <a:defRPr sz="1800"/>
                      </a:pPr>
                      <a:r>
                        <a:rPr sz="1100">
                          <a:latin typeface="+mj-lt"/>
                          <a:ea typeface="+mj-ea"/>
                          <a:cs typeface="+mj-cs"/>
                          <a:sym typeface="Courier"/>
                        </a:rPr>
                        <a:t>1</a:t>
                      </a:r>
                    </a:p>
                  </a:txBody>
                  <a:tcPr marL="9525" marR="9525" marT="9525" marB="9525" anchor="b" horzOverflow="overflow"/>
                </a:tc>
                <a:tc>
                  <a:txBody>
                    <a:bodyPr/>
                    <a:lstStyle/>
                    <a:p>
                      <a:pPr algn="l">
                        <a:defRPr sz="1800"/>
                      </a:pPr>
                      <a:r>
                        <a:rPr sz="1100">
                          <a:latin typeface="+mj-lt"/>
                          <a:ea typeface="+mj-ea"/>
                          <a:cs typeface="+mj-cs"/>
                          <a:sym typeface="Courier"/>
                        </a:rPr>
                        <a:t>19/10/2018 20:00</a:t>
                      </a:r>
                    </a:p>
                  </a:txBody>
                  <a:tcPr marL="9525" marR="9525" marT="9525" marB="9525" anchor="b" horzOverflow="overflow"/>
                </a:tc>
                <a:tc>
                  <a:txBody>
                    <a:bodyPr/>
                    <a:lstStyle/>
                    <a:p>
                      <a:pPr algn="l">
                        <a:defRPr sz="1800"/>
                      </a:pPr>
                      <a:r>
                        <a:rPr sz="1100">
                          <a:latin typeface="+mj-lt"/>
                          <a:ea typeface="+mj-ea"/>
                          <a:cs typeface="+mj-cs"/>
                          <a:sym typeface="Courier"/>
                        </a:rPr>
                        <a:t>Toronto Raptors</a:t>
                      </a:r>
                    </a:p>
                  </a:txBody>
                  <a:tcPr marL="9525" marR="9525" marT="9525" marB="9525" anchor="b" horzOverflow="overflow"/>
                </a:tc>
                <a:tc>
                  <a:txBody>
                    <a:bodyPr/>
                    <a:lstStyle/>
                    <a:p>
                      <a:pPr algn="l">
                        <a:defRPr sz="1800"/>
                      </a:pPr>
                      <a:r>
                        <a:rPr sz="1100">
                          <a:latin typeface="+mj-lt"/>
                          <a:ea typeface="+mj-ea"/>
                          <a:cs typeface="+mj-cs"/>
                          <a:sym typeface="Courier"/>
                        </a:rPr>
                        <a:t>Boston Celtics</a:t>
                      </a:r>
                    </a:p>
                  </a:txBody>
                  <a:tcPr marL="9525" marR="9525" marT="9525" marB="9525" anchor="b" horzOverflow="overflow"/>
                </a:tc>
                <a:tc>
                  <a:txBody>
                    <a:bodyPr/>
                    <a:lstStyle/>
                    <a:p>
                      <a:pPr algn="l">
                        <a:defRPr sz="1800"/>
                      </a:pPr>
                      <a:r>
                        <a:rPr sz="1100">
                          <a:latin typeface="+mj-lt"/>
                          <a:ea typeface="+mj-ea"/>
                          <a:cs typeface="+mj-cs"/>
                          <a:sym typeface="Courier"/>
                        </a:rPr>
                        <a:t>-</a:t>
                      </a:r>
                    </a:p>
                  </a:txBody>
                  <a:tcPr marL="9525" marR="9525" marT="9525" marB="9525" anchor="b" horzOverflow="overflow"/>
                </a:tc>
                <a:extLst>
                  <a:ext uri="{0D108BD9-81ED-4DB2-BD59-A6C34878D82A}">
                    <a16:rowId xmlns:a16="http://schemas.microsoft.com/office/drawing/2014/main" val="10015"/>
                  </a:ext>
                </a:extLst>
              </a:tr>
              <a:tr h="295751">
                <a:tc>
                  <a:txBody>
                    <a:bodyPr/>
                    <a:lstStyle/>
                    <a:p>
                      <a:pPr>
                        <a:defRPr sz="1800"/>
                      </a:pPr>
                      <a:r>
                        <a:rPr sz="1100">
                          <a:latin typeface="+mj-lt"/>
                          <a:ea typeface="+mj-ea"/>
                          <a:cs typeface="+mj-cs"/>
                          <a:sym typeface="Courier"/>
                        </a:rPr>
                        <a:t>…</a:t>
                      </a:r>
                    </a:p>
                  </a:txBody>
                  <a:tcPr marL="9525" marR="9525" marT="9525" marB="9525" anchor="b" horzOverflow="overflow"/>
                </a:tc>
                <a:tc>
                  <a:txBody>
                    <a:bodyPr/>
                    <a:lstStyle/>
                    <a:p>
                      <a:pPr algn="l">
                        <a:defRPr sz="1100">
                          <a:latin typeface="+mj-lt"/>
                          <a:ea typeface="+mj-ea"/>
                          <a:cs typeface="+mj-cs"/>
                          <a:sym typeface="Courier"/>
                        </a:defRPr>
                      </a:pPr>
                      <a:endParaRPr/>
                    </a:p>
                  </a:txBody>
                  <a:tcPr marL="9525" marR="9525" marT="9525" marB="9525" anchor="b" horzOverflow="overflow"/>
                </a:tc>
                <a:tc>
                  <a:txBody>
                    <a:bodyPr/>
                    <a:lstStyle/>
                    <a:p>
                      <a:pPr algn="l">
                        <a:defRPr sz="1100">
                          <a:latin typeface="+mj-lt"/>
                          <a:ea typeface="+mj-ea"/>
                          <a:cs typeface="+mj-cs"/>
                          <a:sym typeface="Courier"/>
                        </a:defRPr>
                      </a:pPr>
                      <a:endParaRPr/>
                    </a:p>
                  </a:txBody>
                  <a:tcPr marL="9525" marR="9525" marT="9525" marB="9525" anchor="b" horzOverflow="overflow"/>
                </a:tc>
                <a:tc>
                  <a:txBody>
                    <a:bodyPr/>
                    <a:lstStyle/>
                    <a:p>
                      <a:pPr algn="l">
                        <a:defRPr sz="1100">
                          <a:latin typeface="+mj-lt"/>
                          <a:ea typeface="+mj-ea"/>
                          <a:cs typeface="+mj-cs"/>
                          <a:sym typeface="Courier"/>
                        </a:defRPr>
                      </a:pPr>
                      <a:endParaRPr/>
                    </a:p>
                  </a:txBody>
                  <a:tcPr marL="9525" marR="9525" marT="9525" marB="9525" anchor="b" horzOverflow="overflow"/>
                </a:tc>
                <a:tc>
                  <a:txBody>
                    <a:bodyPr/>
                    <a:lstStyle/>
                    <a:p>
                      <a:pPr algn="l">
                        <a:defRPr sz="1100">
                          <a:latin typeface="+mj-lt"/>
                          <a:ea typeface="+mj-ea"/>
                          <a:cs typeface="+mj-cs"/>
                          <a:sym typeface="Courier"/>
                        </a:defRPr>
                      </a:pPr>
                      <a:endParaRPr/>
                    </a:p>
                  </a:txBody>
                  <a:tcPr marL="9525" marR="9525" marT="9525" marB="9525" anchor="b" horzOverflow="overflow"/>
                </a:tc>
                <a:extLst>
                  <a:ext uri="{0D108BD9-81ED-4DB2-BD59-A6C34878D82A}">
                    <a16:rowId xmlns:a16="http://schemas.microsoft.com/office/drawing/2014/main" val="10016"/>
                  </a:ext>
                </a:extLst>
              </a:tr>
            </a:tbl>
          </a:graphicData>
        </a:graphic>
      </p:graphicFrame>
      <p:graphicFrame>
        <p:nvGraphicFramePr>
          <p:cNvPr id="369" name="Table 18"/>
          <p:cNvGraphicFramePr/>
          <p:nvPr/>
        </p:nvGraphicFramePr>
        <p:xfrm>
          <a:off x="751160" y="1762125"/>
          <a:ext cx="2970213" cy="5323841"/>
        </p:xfrm>
        <a:graphic>
          <a:graphicData uri="http://schemas.openxmlformats.org/drawingml/2006/table">
            <a:tbl>
              <a:tblPr firstRow="1" bandRow="1">
                <a:tableStyleId>{4C3C2611-4C71-4FC5-86AE-919BDF0F9419}</a:tableStyleId>
              </a:tblPr>
              <a:tblGrid>
                <a:gridCol w="1223963">
                  <a:extLst>
                    <a:ext uri="{9D8B030D-6E8A-4147-A177-3AD203B41FA5}">
                      <a16:colId xmlns:a16="http://schemas.microsoft.com/office/drawing/2014/main" val="20000"/>
                    </a:ext>
                  </a:extLst>
                </a:gridCol>
                <a:gridCol w="1733550">
                  <a:extLst>
                    <a:ext uri="{9D8B030D-6E8A-4147-A177-3AD203B41FA5}">
                      <a16:colId xmlns:a16="http://schemas.microsoft.com/office/drawing/2014/main" val="20001"/>
                    </a:ext>
                  </a:extLst>
                </a:gridCol>
              </a:tblGrid>
              <a:tr h="256540">
                <a:tc>
                  <a:txBody>
                    <a:bodyPr/>
                    <a:lstStyle/>
                    <a:p>
                      <a:pPr algn="l">
                        <a:defRPr sz="1800" b="0">
                          <a:solidFill>
                            <a:srgbClr val="000000"/>
                          </a:solidFill>
                        </a:defRPr>
                      </a:pPr>
                      <a:r>
                        <a:rPr sz="900" b="1">
                          <a:solidFill>
                            <a:srgbClr val="FFFFFF"/>
                          </a:solidFill>
                        </a:rPr>
                        <a:t>Team </a:t>
                      </a:r>
                    </a:p>
                  </a:txBody>
                  <a:tcPr marL="45720" marR="45720" horzOverflow="overflow"/>
                </a:tc>
                <a:tc>
                  <a:txBody>
                    <a:bodyPr/>
                    <a:lstStyle/>
                    <a:p>
                      <a:pPr algn="l">
                        <a:defRPr sz="1800" b="0">
                          <a:solidFill>
                            <a:srgbClr val="000000"/>
                          </a:solidFill>
                        </a:defRPr>
                      </a:pPr>
                      <a:r>
                        <a:rPr sz="900" b="1">
                          <a:solidFill>
                            <a:srgbClr val="FFFFFF"/>
                          </a:solidFill>
                        </a:rPr>
                        <a:t>Conference </a:t>
                      </a:r>
                    </a:p>
                  </a:txBody>
                  <a:tcPr marL="45720" marR="45720" horzOverflow="overflow"/>
                </a:tc>
                <a:extLst>
                  <a:ext uri="{0D108BD9-81ED-4DB2-BD59-A6C34878D82A}">
                    <a16:rowId xmlns:a16="http://schemas.microsoft.com/office/drawing/2014/main" val="10000"/>
                  </a:ext>
                </a:extLst>
              </a:tr>
              <a:tr h="171450">
                <a:tc>
                  <a:txBody>
                    <a:bodyPr/>
                    <a:lstStyle/>
                    <a:p>
                      <a:pPr algn="l">
                        <a:defRPr sz="1800"/>
                      </a:pPr>
                      <a:r>
                        <a:rPr sz="900">
                          <a:latin typeface="+mj-lt"/>
                          <a:ea typeface="+mj-ea"/>
                          <a:cs typeface="+mj-cs"/>
                          <a:sym typeface="Courier"/>
                        </a:rPr>
                        <a:t>Toronto Raptors</a:t>
                      </a:r>
                    </a:p>
                  </a:txBody>
                  <a:tcPr marL="9525" marR="9525" marT="9525" marB="9525" anchor="b" horzOverflow="overflow"/>
                </a:tc>
                <a:tc>
                  <a:txBody>
                    <a:bodyPr/>
                    <a:lstStyle/>
                    <a:p>
                      <a:pPr algn="l">
                        <a:defRPr sz="1800"/>
                      </a:pPr>
                      <a:r>
                        <a:rPr sz="900">
                          <a:latin typeface="+mj-lt"/>
                          <a:ea typeface="+mj-ea"/>
                          <a:cs typeface="+mj-cs"/>
                          <a:sym typeface="Courier"/>
                        </a:rPr>
                        <a:t>east </a:t>
                      </a:r>
                    </a:p>
                  </a:txBody>
                  <a:tcPr marL="9525" marR="9525" marT="9525" marB="9525" anchor="b" horzOverflow="overflow"/>
                </a:tc>
                <a:extLst>
                  <a:ext uri="{0D108BD9-81ED-4DB2-BD59-A6C34878D82A}">
                    <a16:rowId xmlns:a16="http://schemas.microsoft.com/office/drawing/2014/main" val="10001"/>
                  </a:ext>
                </a:extLst>
              </a:tr>
              <a:tr h="159649">
                <a:tc>
                  <a:txBody>
                    <a:bodyPr/>
                    <a:lstStyle/>
                    <a:p>
                      <a:pPr algn="l">
                        <a:defRPr sz="1800"/>
                      </a:pPr>
                      <a:r>
                        <a:rPr sz="900">
                          <a:latin typeface="+mj-lt"/>
                          <a:ea typeface="+mj-ea"/>
                          <a:cs typeface="+mj-cs"/>
                          <a:sym typeface="Courier"/>
                        </a:rPr>
                        <a:t>Philadelphia 76ers</a:t>
                      </a:r>
                    </a:p>
                  </a:txBody>
                  <a:tcPr marL="9525" marR="9525" marT="9525" marB="9525" anchor="b" horzOverflow="overflow"/>
                </a:tc>
                <a:tc>
                  <a:txBody>
                    <a:bodyPr/>
                    <a:lstStyle/>
                    <a:p>
                      <a:pPr algn="l">
                        <a:defRPr sz="1800"/>
                      </a:pPr>
                      <a:r>
                        <a:rPr sz="900">
                          <a:latin typeface="+mj-lt"/>
                          <a:ea typeface="+mj-ea"/>
                          <a:cs typeface="+mj-cs"/>
                          <a:sym typeface="Courier"/>
                        </a:rPr>
                        <a:t>east </a:t>
                      </a:r>
                    </a:p>
                  </a:txBody>
                  <a:tcPr marL="9525" marR="9525" marT="9525" marB="9525" anchor="b" horzOverflow="overflow"/>
                </a:tc>
                <a:extLst>
                  <a:ext uri="{0D108BD9-81ED-4DB2-BD59-A6C34878D82A}">
                    <a16:rowId xmlns:a16="http://schemas.microsoft.com/office/drawing/2014/main" val="10002"/>
                  </a:ext>
                </a:extLst>
              </a:tr>
              <a:tr h="159649">
                <a:tc>
                  <a:txBody>
                    <a:bodyPr/>
                    <a:lstStyle/>
                    <a:p>
                      <a:pPr algn="l">
                        <a:defRPr sz="1800"/>
                      </a:pPr>
                      <a:r>
                        <a:rPr sz="900">
                          <a:latin typeface="+mj-lt"/>
                          <a:ea typeface="+mj-ea"/>
                          <a:cs typeface="+mj-cs"/>
                          <a:sym typeface="Courier"/>
                        </a:rPr>
                        <a:t>Boston Celtics</a:t>
                      </a:r>
                    </a:p>
                  </a:txBody>
                  <a:tcPr marL="9525" marR="9525" marT="9525" marB="9525" anchor="b" horzOverflow="overflow"/>
                </a:tc>
                <a:tc>
                  <a:txBody>
                    <a:bodyPr/>
                    <a:lstStyle/>
                    <a:p>
                      <a:pPr algn="l">
                        <a:defRPr sz="1800"/>
                      </a:pPr>
                      <a:r>
                        <a:rPr sz="900">
                          <a:latin typeface="+mj-lt"/>
                          <a:ea typeface="+mj-ea"/>
                          <a:cs typeface="+mj-cs"/>
                          <a:sym typeface="Courier"/>
                        </a:rPr>
                        <a:t>east </a:t>
                      </a:r>
                    </a:p>
                  </a:txBody>
                  <a:tcPr marL="9525" marR="9525" marT="9525" marB="9525" anchor="b" horzOverflow="overflow"/>
                </a:tc>
                <a:extLst>
                  <a:ext uri="{0D108BD9-81ED-4DB2-BD59-A6C34878D82A}">
                    <a16:rowId xmlns:a16="http://schemas.microsoft.com/office/drawing/2014/main" val="10003"/>
                  </a:ext>
                </a:extLst>
              </a:tr>
              <a:tr h="159649">
                <a:tc>
                  <a:txBody>
                    <a:bodyPr/>
                    <a:lstStyle/>
                    <a:p>
                      <a:pPr algn="l">
                        <a:defRPr sz="1800"/>
                      </a:pPr>
                      <a:r>
                        <a:rPr sz="900">
                          <a:latin typeface="+mj-lt"/>
                          <a:ea typeface="+mj-ea"/>
                          <a:cs typeface="+mj-cs"/>
                          <a:sym typeface="Courier"/>
                        </a:rPr>
                        <a:t>Brooklyn Nets</a:t>
                      </a:r>
                    </a:p>
                  </a:txBody>
                  <a:tcPr marL="9525" marR="9525" marT="9525" marB="9525" anchor="b" horzOverflow="overflow"/>
                </a:tc>
                <a:tc>
                  <a:txBody>
                    <a:bodyPr/>
                    <a:lstStyle/>
                    <a:p>
                      <a:pPr algn="l">
                        <a:defRPr sz="1800"/>
                      </a:pPr>
                      <a:r>
                        <a:rPr sz="900">
                          <a:latin typeface="+mj-lt"/>
                          <a:ea typeface="+mj-ea"/>
                          <a:cs typeface="+mj-cs"/>
                          <a:sym typeface="Courier"/>
                        </a:rPr>
                        <a:t>east </a:t>
                      </a:r>
                    </a:p>
                  </a:txBody>
                  <a:tcPr marL="9525" marR="9525" marT="9525" marB="9525" anchor="b" horzOverflow="overflow"/>
                </a:tc>
                <a:extLst>
                  <a:ext uri="{0D108BD9-81ED-4DB2-BD59-A6C34878D82A}">
                    <a16:rowId xmlns:a16="http://schemas.microsoft.com/office/drawing/2014/main" val="10004"/>
                  </a:ext>
                </a:extLst>
              </a:tr>
              <a:tr h="159649">
                <a:tc>
                  <a:txBody>
                    <a:bodyPr/>
                    <a:lstStyle/>
                    <a:p>
                      <a:pPr algn="l">
                        <a:defRPr sz="1800"/>
                      </a:pPr>
                      <a:r>
                        <a:rPr sz="900">
                          <a:latin typeface="+mj-lt"/>
                          <a:ea typeface="+mj-ea"/>
                          <a:cs typeface="+mj-cs"/>
                          <a:sym typeface="Courier"/>
                        </a:rPr>
                        <a:t>New York Knicks</a:t>
                      </a:r>
                    </a:p>
                  </a:txBody>
                  <a:tcPr marL="9525" marR="9525" marT="9525" marB="9525" anchor="b" horzOverflow="overflow"/>
                </a:tc>
                <a:tc>
                  <a:txBody>
                    <a:bodyPr/>
                    <a:lstStyle/>
                    <a:p>
                      <a:pPr algn="l">
                        <a:defRPr sz="1800"/>
                      </a:pPr>
                      <a:r>
                        <a:rPr sz="900">
                          <a:latin typeface="+mj-lt"/>
                          <a:ea typeface="+mj-ea"/>
                          <a:cs typeface="+mj-cs"/>
                          <a:sym typeface="Courier"/>
                        </a:rPr>
                        <a:t>east </a:t>
                      </a:r>
                    </a:p>
                  </a:txBody>
                  <a:tcPr marL="9525" marR="9525" marT="9525" marB="9525" anchor="b" horzOverflow="overflow"/>
                </a:tc>
                <a:extLst>
                  <a:ext uri="{0D108BD9-81ED-4DB2-BD59-A6C34878D82A}">
                    <a16:rowId xmlns:a16="http://schemas.microsoft.com/office/drawing/2014/main" val="10005"/>
                  </a:ext>
                </a:extLst>
              </a:tr>
              <a:tr h="159649">
                <a:tc>
                  <a:txBody>
                    <a:bodyPr/>
                    <a:lstStyle/>
                    <a:p>
                      <a:pPr algn="l">
                        <a:defRPr sz="1800"/>
                      </a:pPr>
                      <a:r>
                        <a:rPr sz="900">
                          <a:latin typeface="+mj-lt"/>
                          <a:ea typeface="+mj-ea"/>
                          <a:cs typeface="+mj-cs"/>
                          <a:sym typeface="Courier"/>
                        </a:rPr>
                        <a:t>Milwaukee Bucks</a:t>
                      </a:r>
                    </a:p>
                  </a:txBody>
                  <a:tcPr marL="9525" marR="9525" marT="9525" marB="9525" anchor="b" horzOverflow="overflow"/>
                </a:tc>
                <a:tc>
                  <a:txBody>
                    <a:bodyPr/>
                    <a:lstStyle/>
                    <a:p>
                      <a:pPr algn="l">
                        <a:defRPr sz="1800"/>
                      </a:pPr>
                      <a:r>
                        <a:rPr sz="900">
                          <a:latin typeface="+mj-lt"/>
                          <a:ea typeface="+mj-ea"/>
                          <a:cs typeface="+mj-cs"/>
                          <a:sym typeface="Courier"/>
                        </a:rPr>
                        <a:t>east </a:t>
                      </a:r>
                    </a:p>
                  </a:txBody>
                  <a:tcPr marL="9525" marR="9525" marT="9525" marB="9525" anchor="b" horzOverflow="overflow"/>
                </a:tc>
                <a:extLst>
                  <a:ext uri="{0D108BD9-81ED-4DB2-BD59-A6C34878D82A}">
                    <a16:rowId xmlns:a16="http://schemas.microsoft.com/office/drawing/2014/main" val="10006"/>
                  </a:ext>
                </a:extLst>
              </a:tr>
              <a:tr h="159649">
                <a:tc>
                  <a:txBody>
                    <a:bodyPr/>
                    <a:lstStyle/>
                    <a:p>
                      <a:pPr algn="l">
                        <a:defRPr sz="1800"/>
                      </a:pPr>
                      <a:r>
                        <a:rPr sz="900">
                          <a:latin typeface="+mj-lt"/>
                          <a:ea typeface="+mj-ea"/>
                          <a:cs typeface="+mj-cs"/>
                          <a:sym typeface="Courier"/>
                        </a:rPr>
                        <a:t>Indiana Pacers</a:t>
                      </a:r>
                    </a:p>
                  </a:txBody>
                  <a:tcPr marL="9525" marR="9525" marT="9525" marB="9525" anchor="b" horzOverflow="overflow"/>
                </a:tc>
                <a:tc>
                  <a:txBody>
                    <a:bodyPr/>
                    <a:lstStyle/>
                    <a:p>
                      <a:pPr algn="l">
                        <a:defRPr sz="1800"/>
                      </a:pPr>
                      <a:r>
                        <a:rPr sz="900">
                          <a:latin typeface="+mj-lt"/>
                          <a:ea typeface="+mj-ea"/>
                          <a:cs typeface="+mj-cs"/>
                          <a:sym typeface="Courier"/>
                        </a:rPr>
                        <a:t>east </a:t>
                      </a:r>
                    </a:p>
                  </a:txBody>
                  <a:tcPr marL="9525" marR="9525" marT="9525" marB="9525" anchor="b" horzOverflow="overflow"/>
                </a:tc>
                <a:extLst>
                  <a:ext uri="{0D108BD9-81ED-4DB2-BD59-A6C34878D82A}">
                    <a16:rowId xmlns:a16="http://schemas.microsoft.com/office/drawing/2014/main" val="10007"/>
                  </a:ext>
                </a:extLst>
              </a:tr>
              <a:tr h="159649">
                <a:tc>
                  <a:txBody>
                    <a:bodyPr/>
                    <a:lstStyle/>
                    <a:p>
                      <a:pPr algn="l">
                        <a:defRPr sz="1800"/>
                      </a:pPr>
                      <a:r>
                        <a:rPr sz="900">
                          <a:latin typeface="+mj-lt"/>
                          <a:ea typeface="+mj-ea"/>
                          <a:cs typeface="+mj-cs"/>
                          <a:sym typeface="Courier"/>
                        </a:rPr>
                        <a:t>Detroit Pistons</a:t>
                      </a:r>
                    </a:p>
                  </a:txBody>
                  <a:tcPr marL="9525" marR="9525" marT="9525" marB="9525" anchor="b" horzOverflow="overflow"/>
                </a:tc>
                <a:tc>
                  <a:txBody>
                    <a:bodyPr/>
                    <a:lstStyle/>
                    <a:p>
                      <a:pPr algn="l">
                        <a:defRPr sz="1800"/>
                      </a:pPr>
                      <a:r>
                        <a:rPr sz="900">
                          <a:latin typeface="+mj-lt"/>
                          <a:ea typeface="+mj-ea"/>
                          <a:cs typeface="+mj-cs"/>
                          <a:sym typeface="Courier"/>
                        </a:rPr>
                        <a:t>east</a:t>
                      </a:r>
                    </a:p>
                  </a:txBody>
                  <a:tcPr marL="9525" marR="9525" marT="9525" marB="9525" anchor="b" horzOverflow="overflow"/>
                </a:tc>
                <a:extLst>
                  <a:ext uri="{0D108BD9-81ED-4DB2-BD59-A6C34878D82A}">
                    <a16:rowId xmlns:a16="http://schemas.microsoft.com/office/drawing/2014/main" val="10008"/>
                  </a:ext>
                </a:extLst>
              </a:tr>
              <a:tr h="159649">
                <a:tc>
                  <a:txBody>
                    <a:bodyPr/>
                    <a:lstStyle/>
                    <a:p>
                      <a:pPr algn="l">
                        <a:defRPr sz="1800"/>
                      </a:pPr>
                      <a:r>
                        <a:rPr sz="900">
                          <a:latin typeface="+mj-lt"/>
                          <a:ea typeface="+mj-ea"/>
                          <a:cs typeface="+mj-cs"/>
                          <a:sym typeface="Courier"/>
                        </a:rPr>
                        <a:t>Chicago Bulls</a:t>
                      </a:r>
                    </a:p>
                  </a:txBody>
                  <a:tcPr marL="9525" marR="9525" marT="9525" marB="9525" anchor="b" horzOverflow="overflow"/>
                </a:tc>
                <a:tc>
                  <a:txBody>
                    <a:bodyPr/>
                    <a:lstStyle/>
                    <a:p>
                      <a:pPr algn="l">
                        <a:defRPr sz="1800"/>
                      </a:pPr>
                      <a:r>
                        <a:rPr sz="900">
                          <a:latin typeface="+mj-lt"/>
                          <a:ea typeface="+mj-ea"/>
                          <a:cs typeface="+mj-cs"/>
                          <a:sym typeface="Courier"/>
                        </a:rPr>
                        <a:t>east</a:t>
                      </a:r>
                    </a:p>
                  </a:txBody>
                  <a:tcPr marL="9525" marR="9525" marT="9525" marB="9525" anchor="b" horzOverflow="overflow"/>
                </a:tc>
                <a:extLst>
                  <a:ext uri="{0D108BD9-81ED-4DB2-BD59-A6C34878D82A}">
                    <a16:rowId xmlns:a16="http://schemas.microsoft.com/office/drawing/2014/main" val="10009"/>
                  </a:ext>
                </a:extLst>
              </a:tr>
              <a:tr h="159649">
                <a:tc>
                  <a:txBody>
                    <a:bodyPr/>
                    <a:lstStyle/>
                    <a:p>
                      <a:pPr algn="l">
                        <a:defRPr sz="1800"/>
                      </a:pPr>
                      <a:r>
                        <a:rPr sz="900">
                          <a:latin typeface="+mj-lt"/>
                          <a:ea typeface="+mj-ea"/>
                          <a:cs typeface="+mj-cs"/>
                          <a:sym typeface="Courier"/>
                        </a:rPr>
                        <a:t>Cleveland Cavaliers</a:t>
                      </a:r>
                    </a:p>
                  </a:txBody>
                  <a:tcPr marL="9525" marR="9525" marT="9525" marB="9525" anchor="b" horzOverflow="overflow"/>
                </a:tc>
                <a:tc>
                  <a:txBody>
                    <a:bodyPr/>
                    <a:lstStyle/>
                    <a:p>
                      <a:pPr algn="l">
                        <a:defRPr sz="1800"/>
                      </a:pPr>
                      <a:r>
                        <a:rPr sz="900">
                          <a:latin typeface="+mj-lt"/>
                          <a:ea typeface="+mj-ea"/>
                          <a:cs typeface="+mj-cs"/>
                          <a:sym typeface="Courier"/>
                        </a:rPr>
                        <a:t>east</a:t>
                      </a:r>
                    </a:p>
                  </a:txBody>
                  <a:tcPr marL="9525" marR="9525" marT="9525" marB="9525" anchor="b" horzOverflow="overflow"/>
                </a:tc>
                <a:extLst>
                  <a:ext uri="{0D108BD9-81ED-4DB2-BD59-A6C34878D82A}">
                    <a16:rowId xmlns:a16="http://schemas.microsoft.com/office/drawing/2014/main" val="10010"/>
                  </a:ext>
                </a:extLst>
              </a:tr>
              <a:tr h="159649">
                <a:tc>
                  <a:txBody>
                    <a:bodyPr/>
                    <a:lstStyle/>
                    <a:p>
                      <a:pPr algn="l">
                        <a:defRPr sz="1800"/>
                      </a:pPr>
                      <a:r>
                        <a:rPr sz="900">
                          <a:latin typeface="+mj-lt"/>
                          <a:ea typeface="+mj-ea"/>
                          <a:cs typeface="+mj-cs"/>
                          <a:sym typeface="Courier"/>
                        </a:rPr>
                        <a:t>Orlando Magic</a:t>
                      </a:r>
                    </a:p>
                  </a:txBody>
                  <a:tcPr marL="9525" marR="9525" marT="9525" marB="9525" anchor="b" horzOverflow="overflow"/>
                </a:tc>
                <a:tc>
                  <a:txBody>
                    <a:bodyPr/>
                    <a:lstStyle/>
                    <a:p>
                      <a:pPr algn="l">
                        <a:defRPr sz="1800"/>
                      </a:pPr>
                      <a:r>
                        <a:rPr sz="900">
                          <a:latin typeface="+mj-lt"/>
                          <a:ea typeface="+mj-ea"/>
                          <a:cs typeface="+mj-cs"/>
                          <a:sym typeface="Courier"/>
                        </a:rPr>
                        <a:t>east </a:t>
                      </a:r>
                    </a:p>
                  </a:txBody>
                  <a:tcPr marL="9525" marR="9525" marT="9525" marB="9525" anchor="b" horzOverflow="overflow"/>
                </a:tc>
                <a:extLst>
                  <a:ext uri="{0D108BD9-81ED-4DB2-BD59-A6C34878D82A}">
                    <a16:rowId xmlns:a16="http://schemas.microsoft.com/office/drawing/2014/main" val="10011"/>
                  </a:ext>
                </a:extLst>
              </a:tr>
              <a:tr h="159649">
                <a:tc>
                  <a:txBody>
                    <a:bodyPr/>
                    <a:lstStyle/>
                    <a:p>
                      <a:pPr algn="l">
                        <a:defRPr sz="1800"/>
                      </a:pPr>
                      <a:r>
                        <a:rPr sz="900">
                          <a:latin typeface="+mj-lt"/>
                          <a:ea typeface="+mj-ea"/>
                          <a:cs typeface="+mj-cs"/>
                          <a:sym typeface="Courier"/>
                        </a:rPr>
                        <a:t>Charlotte Hornets</a:t>
                      </a:r>
                    </a:p>
                  </a:txBody>
                  <a:tcPr marL="9525" marR="9525" marT="9525" marB="9525" anchor="b" horzOverflow="overflow"/>
                </a:tc>
                <a:tc>
                  <a:txBody>
                    <a:bodyPr/>
                    <a:lstStyle/>
                    <a:p>
                      <a:pPr algn="l">
                        <a:defRPr sz="1800"/>
                      </a:pPr>
                      <a:r>
                        <a:rPr sz="900">
                          <a:latin typeface="+mj-lt"/>
                          <a:ea typeface="+mj-ea"/>
                          <a:cs typeface="+mj-cs"/>
                          <a:sym typeface="Courier"/>
                        </a:rPr>
                        <a:t>east </a:t>
                      </a:r>
                    </a:p>
                  </a:txBody>
                  <a:tcPr marL="9525" marR="9525" marT="9525" marB="9525" anchor="b" horzOverflow="overflow"/>
                </a:tc>
                <a:extLst>
                  <a:ext uri="{0D108BD9-81ED-4DB2-BD59-A6C34878D82A}">
                    <a16:rowId xmlns:a16="http://schemas.microsoft.com/office/drawing/2014/main" val="10012"/>
                  </a:ext>
                </a:extLst>
              </a:tr>
              <a:tr h="159649">
                <a:tc>
                  <a:txBody>
                    <a:bodyPr/>
                    <a:lstStyle/>
                    <a:p>
                      <a:pPr algn="l">
                        <a:defRPr sz="1800"/>
                      </a:pPr>
                      <a:r>
                        <a:rPr sz="900">
                          <a:latin typeface="+mj-lt"/>
                          <a:ea typeface="+mj-ea"/>
                          <a:cs typeface="+mj-cs"/>
                          <a:sym typeface="Courier"/>
                        </a:rPr>
                        <a:t>Miami Heat</a:t>
                      </a:r>
                    </a:p>
                  </a:txBody>
                  <a:tcPr marL="9525" marR="9525" marT="9525" marB="9525" anchor="b" horzOverflow="overflow"/>
                </a:tc>
                <a:tc>
                  <a:txBody>
                    <a:bodyPr/>
                    <a:lstStyle/>
                    <a:p>
                      <a:pPr algn="l">
                        <a:defRPr sz="1800"/>
                      </a:pPr>
                      <a:r>
                        <a:rPr sz="900">
                          <a:latin typeface="+mj-lt"/>
                          <a:ea typeface="+mj-ea"/>
                          <a:cs typeface="+mj-cs"/>
                          <a:sym typeface="Courier"/>
                        </a:rPr>
                        <a:t>east </a:t>
                      </a:r>
                    </a:p>
                  </a:txBody>
                  <a:tcPr marL="9525" marR="9525" marT="9525" marB="9525" anchor="b" horzOverflow="overflow"/>
                </a:tc>
                <a:extLst>
                  <a:ext uri="{0D108BD9-81ED-4DB2-BD59-A6C34878D82A}">
                    <a16:rowId xmlns:a16="http://schemas.microsoft.com/office/drawing/2014/main" val="10013"/>
                  </a:ext>
                </a:extLst>
              </a:tr>
              <a:tr h="159649">
                <a:tc>
                  <a:txBody>
                    <a:bodyPr/>
                    <a:lstStyle/>
                    <a:p>
                      <a:pPr algn="l">
                        <a:defRPr sz="1800"/>
                      </a:pPr>
                      <a:r>
                        <a:rPr sz="900">
                          <a:latin typeface="+mj-lt"/>
                          <a:ea typeface="+mj-ea"/>
                          <a:cs typeface="+mj-cs"/>
                          <a:sym typeface="Courier"/>
                        </a:rPr>
                        <a:t>Washington Wizards</a:t>
                      </a:r>
                    </a:p>
                  </a:txBody>
                  <a:tcPr marL="9525" marR="9525" marT="9525" marB="9525" anchor="b" horzOverflow="overflow"/>
                </a:tc>
                <a:tc>
                  <a:txBody>
                    <a:bodyPr/>
                    <a:lstStyle/>
                    <a:p>
                      <a:pPr algn="l">
                        <a:defRPr sz="1800"/>
                      </a:pPr>
                      <a:r>
                        <a:rPr sz="900">
                          <a:latin typeface="+mj-lt"/>
                          <a:ea typeface="+mj-ea"/>
                          <a:cs typeface="+mj-cs"/>
                          <a:sym typeface="Courier"/>
                        </a:rPr>
                        <a:t>east </a:t>
                      </a:r>
                    </a:p>
                  </a:txBody>
                  <a:tcPr marL="9525" marR="9525" marT="9525" marB="9525" anchor="b" horzOverflow="overflow"/>
                </a:tc>
                <a:extLst>
                  <a:ext uri="{0D108BD9-81ED-4DB2-BD59-A6C34878D82A}">
                    <a16:rowId xmlns:a16="http://schemas.microsoft.com/office/drawing/2014/main" val="10014"/>
                  </a:ext>
                </a:extLst>
              </a:tr>
              <a:tr h="159649">
                <a:tc>
                  <a:txBody>
                    <a:bodyPr/>
                    <a:lstStyle/>
                    <a:p>
                      <a:pPr algn="l">
                        <a:defRPr sz="1800"/>
                      </a:pPr>
                      <a:r>
                        <a:rPr sz="900">
                          <a:latin typeface="+mj-lt"/>
                          <a:ea typeface="+mj-ea"/>
                          <a:cs typeface="+mj-cs"/>
                          <a:sym typeface="Courier"/>
                        </a:rPr>
                        <a:t>Atlanta Hawks</a:t>
                      </a:r>
                    </a:p>
                  </a:txBody>
                  <a:tcPr marL="9525" marR="9525" marT="9525" marB="9525" anchor="b" horzOverflow="overflow"/>
                </a:tc>
                <a:tc>
                  <a:txBody>
                    <a:bodyPr/>
                    <a:lstStyle/>
                    <a:p>
                      <a:pPr algn="l">
                        <a:defRPr sz="1800"/>
                      </a:pPr>
                      <a:r>
                        <a:rPr sz="900">
                          <a:latin typeface="+mj-lt"/>
                          <a:ea typeface="+mj-ea"/>
                          <a:cs typeface="+mj-cs"/>
                          <a:sym typeface="Courier"/>
                        </a:rPr>
                        <a:t>east  </a:t>
                      </a:r>
                    </a:p>
                  </a:txBody>
                  <a:tcPr marL="9525" marR="9525" marT="9525" marB="9525" anchor="b" horzOverflow="overflow"/>
                </a:tc>
                <a:extLst>
                  <a:ext uri="{0D108BD9-81ED-4DB2-BD59-A6C34878D82A}">
                    <a16:rowId xmlns:a16="http://schemas.microsoft.com/office/drawing/2014/main" val="10015"/>
                  </a:ext>
                </a:extLst>
              </a:tr>
              <a:tr h="159649">
                <a:tc>
                  <a:txBody>
                    <a:bodyPr/>
                    <a:lstStyle/>
                    <a:p>
                      <a:pPr algn="l">
                        <a:defRPr sz="1800"/>
                      </a:pPr>
                      <a:r>
                        <a:rPr sz="900">
                          <a:latin typeface="+mj-lt"/>
                          <a:ea typeface="+mj-ea"/>
                          <a:cs typeface="+mj-cs"/>
                          <a:sym typeface="Courier"/>
                        </a:rPr>
                        <a:t>Denver Nuggets</a:t>
                      </a:r>
                    </a:p>
                  </a:txBody>
                  <a:tcPr marL="9525" marR="9525" marT="9525" marB="9525" anchor="b" horzOverflow="overflow"/>
                </a:tc>
                <a:tc>
                  <a:txBody>
                    <a:bodyPr/>
                    <a:lstStyle/>
                    <a:p>
                      <a:pPr algn="l">
                        <a:defRPr sz="1800"/>
                      </a:pPr>
                      <a:r>
                        <a:rPr sz="900">
                          <a:latin typeface="+mj-lt"/>
                          <a:ea typeface="+mj-ea"/>
                          <a:cs typeface="+mj-cs"/>
                          <a:sym typeface="Courier"/>
                        </a:rPr>
                        <a:t>west </a:t>
                      </a:r>
                    </a:p>
                  </a:txBody>
                  <a:tcPr marL="9525" marR="9525" marT="9525" marB="9525" anchor="b" horzOverflow="overflow"/>
                </a:tc>
                <a:extLst>
                  <a:ext uri="{0D108BD9-81ED-4DB2-BD59-A6C34878D82A}">
                    <a16:rowId xmlns:a16="http://schemas.microsoft.com/office/drawing/2014/main" val="10016"/>
                  </a:ext>
                </a:extLst>
              </a:tr>
              <a:tr h="159649">
                <a:tc>
                  <a:txBody>
                    <a:bodyPr/>
                    <a:lstStyle/>
                    <a:p>
                      <a:pPr algn="l">
                        <a:defRPr sz="1800"/>
                      </a:pPr>
                      <a:r>
                        <a:rPr sz="900">
                          <a:latin typeface="+mj-lt"/>
                          <a:ea typeface="+mj-ea"/>
                          <a:cs typeface="+mj-cs"/>
                          <a:sym typeface="Courier"/>
                        </a:rPr>
                        <a:t>Portland Trail Blazers</a:t>
                      </a:r>
                    </a:p>
                  </a:txBody>
                  <a:tcPr marL="9525" marR="9525" marT="9525" marB="9525" anchor="b" horzOverflow="overflow"/>
                </a:tc>
                <a:tc>
                  <a:txBody>
                    <a:bodyPr/>
                    <a:lstStyle/>
                    <a:p>
                      <a:pPr algn="l">
                        <a:defRPr sz="1800"/>
                      </a:pPr>
                      <a:r>
                        <a:rPr sz="900">
                          <a:latin typeface="+mj-lt"/>
                          <a:ea typeface="+mj-ea"/>
                          <a:cs typeface="+mj-cs"/>
                          <a:sym typeface="Courier"/>
                        </a:rPr>
                        <a:t>west</a:t>
                      </a:r>
                    </a:p>
                  </a:txBody>
                  <a:tcPr marL="9525" marR="9525" marT="9525" marB="9525" anchor="b" horzOverflow="overflow"/>
                </a:tc>
                <a:extLst>
                  <a:ext uri="{0D108BD9-81ED-4DB2-BD59-A6C34878D82A}">
                    <a16:rowId xmlns:a16="http://schemas.microsoft.com/office/drawing/2014/main" val="10017"/>
                  </a:ext>
                </a:extLst>
              </a:tr>
              <a:tr h="159649">
                <a:tc>
                  <a:txBody>
                    <a:bodyPr/>
                    <a:lstStyle/>
                    <a:p>
                      <a:pPr algn="l">
                        <a:defRPr sz="1800"/>
                      </a:pPr>
                      <a:r>
                        <a:rPr sz="900">
                          <a:latin typeface="+mj-lt"/>
                          <a:ea typeface="+mj-ea"/>
                          <a:cs typeface="+mj-cs"/>
                          <a:sym typeface="Courier"/>
                        </a:rPr>
                        <a:t>Utah Jazz</a:t>
                      </a:r>
                    </a:p>
                  </a:txBody>
                  <a:tcPr marL="9525" marR="9525" marT="9525" marB="9525" anchor="b" horzOverflow="overflow"/>
                </a:tc>
                <a:tc>
                  <a:txBody>
                    <a:bodyPr/>
                    <a:lstStyle/>
                    <a:p>
                      <a:pPr algn="l">
                        <a:defRPr sz="1800"/>
                      </a:pPr>
                      <a:r>
                        <a:rPr sz="900">
                          <a:latin typeface="+mj-lt"/>
                          <a:ea typeface="+mj-ea"/>
                          <a:cs typeface="+mj-cs"/>
                          <a:sym typeface="Courier"/>
                        </a:rPr>
                        <a:t>west</a:t>
                      </a:r>
                    </a:p>
                  </a:txBody>
                  <a:tcPr marL="9525" marR="9525" marT="9525" marB="9525" anchor="b" horzOverflow="overflow"/>
                </a:tc>
                <a:extLst>
                  <a:ext uri="{0D108BD9-81ED-4DB2-BD59-A6C34878D82A}">
                    <a16:rowId xmlns:a16="http://schemas.microsoft.com/office/drawing/2014/main" val="10018"/>
                  </a:ext>
                </a:extLst>
              </a:tr>
              <a:tr h="285750">
                <a:tc>
                  <a:txBody>
                    <a:bodyPr/>
                    <a:lstStyle/>
                    <a:p>
                      <a:pPr algn="l">
                        <a:defRPr sz="1800"/>
                      </a:pPr>
                      <a:r>
                        <a:rPr sz="900">
                          <a:latin typeface="+mj-lt"/>
                          <a:ea typeface="+mj-ea"/>
                          <a:cs typeface="+mj-cs"/>
                          <a:sym typeface="Courier"/>
                        </a:rPr>
                        <a:t>Oklahoma City Thunder</a:t>
                      </a:r>
                    </a:p>
                  </a:txBody>
                  <a:tcPr marL="9525" marR="9525" marT="9525" marB="9525" anchor="b" horzOverflow="overflow"/>
                </a:tc>
                <a:tc>
                  <a:txBody>
                    <a:bodyPr/>
                    <a:lstStyle/>
                    <a:p>
                      <a:pPr algn="l">
                        <a:defRPr sz="1800"/>
                      </a:pPr>
                      <a:r>
                        <a:rPr sz="900">
                          <a:latin typeface="+mj-lt"/>
                          <a:ea typeface="+mj-ea"/>
                          <a:cs typeface="+mj-cs"/>
                          <a:sym typeface="Courier"/>
                        </a:rPr>
                        <a:t>west</a:t>
                      </a:r>
                    </a:p>
                  </a:txBody>
                  <a:tcPr marL="9525" marR="9525" marT="9525" marB="9525" anchor="b" horzOverflow="overflow"/>
                </a:tc>
                <a:extLst>
                  <a:ext uri="{0D108BD9-81ED-4DB2-BD59-A6C34878D82A}">
                    <a16:rowId xmlns:a16="http://schemas.microsoft.com/office/drawing/2014/main" val="10019"/>
                  </a:ext>
                </a:extLst>
              </a:tr>
              <a:tr h="285750">
                <a:tc>
                  <a:txBody>
                    <a:bodyPr/>
                    <a:lstStyle/>
                    <a:p>
                      <a:pPr algn="l">
                        <a:defRPr sz="1800"/>
                      </a:pPr>
                      <a:r>
                        <a:rPr sz="900">
                          <a:latin typeface="+mj-lt"/>
                          <a:ea typeface="+mj-ea"/>
                          <a:cs typeface="+mj-cs"/>
                          <a:sym typeface="Courier"/>
                        </a:rPr>
                        <a:t>Minnesota Timberwolves</a:t>
                      </a:r>
                    </a:p>
                  </a:txBody>
                  <a:tcPr marL="9525" marR="9525" marT="9525" marB="9525" anchor="b" horzOverflow="overflow"/>
                </a:tc>
                <a:tc>
                  <a:txBody>
                    <a:bodyPr/>
                    <a:lstStyle/>
                    <a:p>
                      <a:pPr algn="l">
                        <a:defRPr sz="1800"/>
                      </a:pPr>
                      <a:r>
                        <a:rPr sz="900">
                          <a:latin typeface="+mj-lt"/>
                          <a:ea typeface="+mj-ea"/>
                          <a:cs typeface="+mj-cs"/>
                          <a:sym typeface="Courier"/>
                        </a:rPr>
                        <a:t>west </a:t>
                      </a:r>
                    </a:p>
                  </a:txBody>
                  <a:tcPr marL="9525" marR="9525" marT="9525" marB="9525" anchor="b" horzOverflow="overflow"/>
                </a:tc>
                <a:extLst>
                  <a:ext uri="{0D108BD9-81ED-4DB2-BD59-A6C34878D82A}">
                    <a16:rowId xmlns:a16="http://schemas.microsoft.com/office/drawing/2014/main" val="10020"/>
                  </a:ext>
                </a:extLst>
              </a:tr>
              <a:tr h="159649">
                <a:tc>
                  <a:txBody>
                    <a:bodyPr/>
                    <a:lstStyle/>
                    <a:p>
                      <a:pPr algn="l">
                        <a:defRPr sz="1800"/>
                      </a:pPr>
                      <a:r>
                        <a:rPr sz="900">
                          <a:latin typeface="+mj-lt"/>
                          <a:ea typeface="+mj-ea"/>
                          <a:cs typeface="+mj-cs"/>
                          <a:sym typeface="Courier"/>
                        </a:rPr>
                        <a:t>Golden State Warriors</a:t>
                      </a:r>
                    </a:p>
                  </a:txBody>
                  <a:tcPr marL="9525" marR="9525" marT="9525" marB="9525" anchor="b" horzOverflow="overflow"/>
                </a:tc>
                <a:tc>
                  <a:txBody>
                    <a:bodyPr/>
                    <a:lstStyle/>
                    <a:p>
                      <a:pPr algn="l">
                        <a:defRPr sz="1800"/>
                      </a:pPr>
                      <a:r>
                        <a:rPr sz="900">
                          <a:latin typeface="+mj-lt"/>
                          <a:ea typeface="+mj-ea"/>
                          <a:cs typeface="+mj-cs"/>
                          <a:sym typeface="Courier"/>
                        </a:rPr>
                        <a:t>west </a:t>
                      </a:r>
                    </a:p>
                  </a:txBody>
                  <a:tcPr marL="9525" marR="9525" marT="9525" marB="9525" anchor="b" horzOverflow="overflow"/>
                </a:tc>
                <a:extLst>
                  <a:ext uri="{0D108BD9-81ED-4DB2-BD59-A6C34878D82A}">
                    <a16:rowId xmlns:a16="http://schemas.microsoft.com/office/drawing/2014/main" val="10021"/>
                  </a:ext>
                </a:extLst>
              </a:tr>
              <a:tr h="159649">
                <a:tc>
                  <a:txBody>
                    <a:bodyPr/>
                    <a:lstStyle/>
                    <a:p>
                      <a:pPr algn="l">
                        <a:defRPr sz="1800"/>
                      </a:pPr>
                      <a:r>
                        <a:rPr sz="900">
                          <a:latin typeface="+mj-lt"/>
                          <a:ea typeface="+mj-ea"/>
                          <a:cs typeface="+mj-cs"/>
                          <a:sym typeface="Courier"/>
                        </a:rPr>
                        <a:t>LA Clippers</a:t>
                      </a:r>
                    </a:p>
                  </a:txBody>
                  <a:tcPr marL="9525" marR="9525" marT="9525" marB="9525" anchor="b" horzOverflow="overflow"/>
                </a:tc>
                <a:tc>
                  <a:txBody>
                    <a:bodyPr/>
                    <a:lstStyle/>
                    <a:p>
                      <a:pPr algn="l">
                        <a:defRPr sz="1800"/>
                      </a:pPr>
                      <a:r>
                        <a:rPr sz="900">
                          <a:latin typeface="+mj-lt"/>
                          <a:ea typeface="+mj-ea"/>
                          <a:cs typeface="+mj-cs"/>
                          <a:sym typeface="Courier"/>
                        </a:rPr>
                        <a:t>west </a:t>
                      </a:r>
                    </a:p>
                  </a:txBody>
                  <a:tcPr marL="9525" marR="9525" marT="9525" marB="9525" anchor="b" horzOverflow="overflow"/>
                </a:tc>
                <a:extLst>
                  <a:ext uri="{0D108BD9-81ED-4DB2-BD59-A6C34878D82A}">
                    <a16:rowId xmlns:a16="http://schemas.microsoft.com/office/drawing/2014/main" val="10022"/>
                  </a:ext>
                </a:extLst>
              </a:tr>
              <a:tr h="159649">
                <a:tc>
                  <a:txBody>
                    <a:bodyPr/>
                    <a:lstStyle/>
                    <a:p>
                      <a:pPr algn="l">
                        <a:defRPr sz="1800"/>
                      </a:pPr>
                      <a:r>
                        <a:rPr sz="900">
                          <a:latin typeface="+mj-lt"/>
                          <a:ea typeface="+mj-ea"/>
                          <a:cs typeface="+mj-cs"/>
                          <a:sym typeface="Courier"/>
                        </a:rPr>
                        <a:t>Sacramento Kings</a:t>
                      </a:r>
                    </a:p>
                  </a:txBody>
                  <a:tcPr marL="9525" marR="9525" marT="9525" marB="9525" anchor="b" horzOverflow="overflow"/>
                </a:tc>
                <a:tc>
                  <a:txBody>
                    <a:bodyPr/>
                    <a:lstStyle/>
                    <a:p>
                      <a:pPr algn="l">
                        <a:defRPr sz="1800"/>
                      </a:pPr>
                      <a:r>
                        <a:rPr sz="900">
                          <a:latin typeface="+mj-lt"/>
                          <a:ea typeface="+mj-ea"/>
                          <a:cs typeface="+mj-cs"/>
                          <a:sym typeface="Courier"/>
                        </a:rPr>
                        <a:t>west </a:t>
                      </a:r>
                    </a:p>
                  </a:txBody>
                  <a:tcPr marL="9525" marR="9525" marT="9525" marB="9525" anchor="b" horzOverflow="overflow"/>
                </a:tc>
                <a:extLst>
                  <a:ext uri="{0D108BD9-81ED-4DB2-BD59-A6C34878D82A}">
                    <a16:rowId xmlns:a16="http://schemas.microsoft.com/office/drawing/2014/main" val="10023"/>
                  </a:ext>
                </a:extLst>
              </a:tr>
              <a:tr h="159649">
                <a:tc>
                  <a:txBody>
                    <a:bodyPr/>
                    <a:lstStyle/>
                    <a:p>
                      <a:pPr algn="l">
                        <a:defRPr sz="1800"/>
                      </a:pPr>
                      <a:r>
                        <a:rPr sz="900">
                          <a:latin typeface="+mj-lt"/>
                          <a:ea typeface="+mj-ea"/>
                          <a:cs typeface="+mj-cs"/>
                          <a:sym typeface="Courier"/>
                        </a:rPr>
                        <a:t>Los Angeles Lakers</a:t>
                      </a:r>
                    </a:p>
                  </a:txBody>
                  <a:tcPr marL="9525" marR="9525" marT="9525" marB="9525" anchor="b" horzOverflow="overflow"/>
                </a:tc>
                <a:tc>
                  <a:txBody>
                    <a:bodyPr/>
                    <a:lstStyle/>
                    <a:p>
                      <a:pPr algn="l">
                        <a:defRPr sz="1800"/>
                      </a:pPr>
                      <a:r>
                        <a:rPr sz="900">
                          <a:latin typeface="+mj-lt"/>
                          <a:ea typeface="+mj-ea"/>
                          <a:cs typeface="+mj-cs"/>
                          <a:sym typeface="Courier"/>
                        </a:rPr>
                        <a:t>west</a:t>
                      </a:r>
                    </a:p>
                  </a:txBody>
                  <a:tcPr marL="9525" marR="9525" marT="9525" marB="9525" anchor="b" horzOverflow="overflow"/>
                </a:tc>
                <a:extLst>
                  <a:ext uri="{0D108BD9-81ED-4DB2-BD59-A6C34878D82A}">
                    <a16:rowId xmlns:a16="http://schemas.microsoft.com/office/drawing/2014/main" val="10024"/>
                  </a:ext>
                </a:extLst>
              </a:tr>
              <a:tr h="159649">
                <a:tc>
                  <a:txBody>
                    <a:bodyPr/>
                    <a:lstStyle/>
                    <a:p>
                      <a:pPr algn="l">
                        <a:defRPr sz="1800"/>
                      </a:pPr>
                      <a:r>
                        <a:rPr sz="900">
                          <a:latin typeface="+mj-lt"/>
                          <a:ea typeface="+mj-ea"/>
                          <a:cs typeface="+mj-cs"/>
                          <a:sym typeface="Courier"/>
                        </a:rPr>
                        <a:t>Phoenix Suns</a:t>
                      </a:r>
                    </a:p>
                  </a:txBody>
                  <a:tcPr marL="9525" marR="9525" marT="9525" marB="9525" anchor="b" horzOverflow="overflow"/>
                </a:tc>
                <a:tc>
                  <a:txBody>
                    <a:bodyPr/>
                    <a:lstStyle/>
                    <a:p>
                      <a:pPr algn="l">
                        <a:defRPr sz="1800"/>
                      </a:pPr>
                      <a:r>
                        <a:rPr sz="900">
                          <a:latin typeface="+mj-lt"/>
                          <a:ea typeface="+mj-ea"/>
                          <a:cs typeface="+mj-cs"/>
                          <a:sym typeface="Courier"/>
                        </a:rPr>
                        <a:t>west </a:t>
                      </a:r>
                    </a:p>
                  </a:txBody>
                  <a:tcPr marL="9525" marR="9525" marT="9525" marB="9525" anchor="b" horzOverflow="overflow"/>
                </a:tc>
                <a:extLst>
                  <a:ext uri="{0D108BD9-81ED-4DB2-BD59-A6C34878D82A}">
                    <a16:rowId xmlns:a16="http://schemas.microsoft.com/office/drawing/2014/main" val="10025"/>
                  </a:ext>
                </a:extLst>
              </a:tr>
              <a:tr h="159649">
                <a:tc>
                  <a:txBody>
                    <a:bodyPr/>
                    <a:lstStyle/>
                    <a:p>
                      <a:pPr algn="l">
                        <a:defRPr sz="1800"/>
                      </a:pPr>
                      <a:r>
                        <a:rPr sz="900">
                          <a:latin typeface="+mj-lt"/>
                          <a:ea typeface="+mj-ea"/>
                          <a:cs typeface="+mj-cs"/>
                          <a:sym typeface="Courier"/>
                        </a:rPr>
                        <a:t>Houston Rockets</a:t>
                      </a:r>
                    </a:p>
                  </a:txBody>
                  <a:tcPr marL="9525" marR="9525" marT="9525" marB="9525" anchor="b" horzOverflow="overflow"/>
                </a:tc>
                <a:tc>
                  <a:txBody>
                    <a:bodyPr/>
                    <a:lstStyle/>
                    <a:p>
                      <a:pPr algn="l">
                        <a:defRPr sz="1800"/>
                      </a:pPr>
                      <a:r>
                        <a:rPr sz="900">
                          <a:latin typeface="+mj-lt"/>
                          <a:ea typeface="+mj-ea"/>
                          <a:cs typeface="+mj-cs"/>
                          <a:sym typeface="Courier"/>
                        </a:rPr>
                        <a:t>west </a:t>
                      </a:r>
                    </a:p>
                  </a:txBody>
                  <a:tcPr marL="9525" marR="9525" marT="9525" marB="9525" anchor="b" horzOverflow="overflow"/>
                </a:tc>
                <a:extLst>
                  <a:ext uri="{0D108BD9-81ED-4DB2-BD59-A6C34878D82A}">
                    <a16:rowId xmlns:a16="http://schemas.microsoft.com/office/drawing/2014/main" val="10026"/>
                  </a:ext>
                </a:extLst>
              </a:tr>
              <a:tr h="159649">
                <a:tc>
                  <a:txBody>
                    <a:bodyPr/>
                    <a:lstStyle/>
                    <a:p>
                      <a:pPr algn="l">
                        <a:defRPr sz="1800"/>
                      </a:pPr>
                      <a:r>
                        <a:rPr sz="900">
                          <a:latin typeface="+mj-lt"/>
                          <a:ea typeface="+mj-ea"/>
                          <a:cs typeface="+mj-cs"/>
                          <a:sym typeface="Courier"/>
                        </a:rPr>
                        <a:t>San Antonio Spurs</a:t>
                      </a:r>
                    </a:p>
                  </a:txBody>
                  <a:tcPr marL="9525" marR="9525" marT="9525" marB="9525" anchor="b" horzOverflow="overflow"/>
                </a:tc>
                <a:tc>
                  <a:txBody>
                    <a:bodyPr/>
                    <a:lstStyle/>
                    <a:p>
                      <a:pPr algn="l">
                        <a:defRPr sz="1800"/>
                      </a:pPr>
                      <a:r>
                        <a:rPr sz="900">
                          <a:latin typeface="+mj-lt"/>
                          <a:ea typeface="+mj-ea"/>
                          <a:cs typeface="+mj-cs"/>
                          <a:sym typeface="Courier"/>
                        </a:rPr>
                        <a:t>west </a:t>
                      </a:r>
                    </a:p>
                  </a:txBody>
                  <a:tcPr marL="9525" marR="9525" marT="9525" marB="9525" anchor="b" horzOverflow="overflow"/>
                </a:tc>
                <a:extLst>
                  <a:ext uri="{0D108BD9-81ED-4DB2-BD59-A6C34878D82A}">
                    <a16:rowId xmlns:a16="http://schemas.microsoft.com/office/drawing/2014/main" val="10027"/>
                  </a:ext>
                </a:extLst>
              </a:tr>
              <a:tr h="159649">
                <a:tc>
                  <a:txBody>
                    <a:bodyPr/>
                    <a:lstStyle/>
                    <a:p>
                      <a:pPr algn="l">
                        <a:defRPr sz="1800"/>
                      </a:pPr>
                      <a:r>
                        <a:rPr sz="900">
                          <a:latin typeface="+mj-lt"/>
                          <a:ea typeface="+mj-ea"/>
                          <a:cs typeface="+mj-cs"/>
                          <a:sym typeface="Courier"/>
                        </a:rPr>
                        <a:t>Memphis Grizzlies</a:t>
                      </a:r>
                    </a:p>
                  </a:txBody>
                  <a:tcPr marL="9525" marR="9525" marT="9525" marB="9525" anchor="b" horzOverflow="overflow"/>
                </a:tc>
                <a:tc>
                  <a:txBody>
                    <a:bodyPr/>
                    <a:lstStyle/>
                    <a:p>
                      <a:pPr algn="l">
                        <a:defRPr sz="1800"/>
                      </a:pPr>
                      <a:r>
                        <a:rPr sz="900">
                          <a:latin typeface="+mj-lt"/>
                          <a:ea typeface="+mj-ea"/>
                          <a:cs typeface="+mj-cs"/>
                          <a:sym typeface="Courier"/>
                        </a:rPr>
                        <a:t>west </a:t>
                      </a:r>
                    </a:p>
                  </a:txBody>
                  <a:tcPr marL="9525" marR="9525" marT="9525" marB="9525" anchor="b" horzOverflow="overflow"/>
                </a:tc>
                <a:extLst>
                  <a:ext uri="{0D108BD9-81ED-4DB2-BD59-A6C34878D82A}">
                    <a16:rowId xmlns:a16="http://schemas.microsoft.com/office/drawing/2014/main" val="10028"/>
                  </a:ext>
                </a:extLst>
              </a:tr>
              <a:tr h="159649">
                <a:tc>
                  <a:txBody>
                    <a:bodyPr/>
                    <a:lstStyle/>
                    <a:p>
                      <a:pPr algn="l">
                        <a:defRPr sz="1800"/>
                      </a:pPr>
                      <a:r>
                        <a:rPr sz="900">
                          <a:latin typeface="+mj-lt"/>
                          <a:ea typeface="+mj-ea"/>
                          <a:cs typeface="+mj-cs"/>
                          <a:sym typeface="Courier"/>
                        </a:rPr>
                        <a:t>New Orleans Pelicans</a:t>
                      </a:r>
                    </a:p>
                  </a:txBody>
                  <a:tcPr marL="9525" marR="9525" marT="9525" marB="9525" anchor="b" horzOverflow="overflow"/>
                </a:tc>
                <a:tc>
                  <a:txBody>
                    <a:bodyPr/>
                    <a:lstStyle/>
                    <a:p>
                      <a:pPr algn="l">
                        <a:defRPr sz="1800"/>
                      </a:pPr>
                      <a:r>
                        <a:rPr sz="900">
                          <a:latin typeface="+mj-lt"/>
                          <a:ea typeface="+mj-ea"/>
                          <a:cs typeface="+mj-cs"/>
                          <a:sym typeface="Courier"/>
                        </a:rPr>
                        <a:t>west </a:t>
                      </a:r>
                    </a:p>
                  </a:txBody>
                  <a:tcPr marL="9525" marR="9525" marT="9525" marB="9525" anchor="b" horzOverflow="overflow"/>
                </a:tc>
                <a:extLst>
                  <a:ext uri="{0D108BD9-81ED-4DB2-BD59-A6C34878D82A}">
                    <a16:rowId xmlns:a16="http://schemas.microsoft.com/office/drawing/2014/main" val="10029"/>
                  </a:ext>
                </a:extLst>
              </a:tr>
              <a:tr h="159649">
                <a:tc>
                  <a:txBody>
                    <a:bodyPr/>
                    <a:lstStyle/>
                    <a:p>
                      <a:pPr algn="l">
                        <a:defRPr sz="1800"/>
                      </a:pPr>
                      <a:r>
                        <a:rPr sz="900">
                          <a:latin typeface="+mj-lt"/>
                          <a:ea typeface="+mj-ea"/>
                          <a:cs typeface="+mj-cs"/>
                          <a:sym typeface="Courier"/>
                        </a:rPr>
                        <a:t>Dallas Mavericks</a:t>
                      </a:r>
                    </a:p>
                  </a:txBody>
                  <a:tcPr marL="9525" marR="9525" marT="9525" marB="9525" anchor="b" horzOverflow="overflow"/>
                </a:tc>
                <a:tc>
                  <a:txBody>
                    <a:bodyPr/>
                    <a:lstStyle/>
                    <a:p>
                      <a:pPr algn="l">
                        <a:defRPr sz="1800"/>
                      </a:pPr>
                      <a:r>
                        <a:rPr sz="900">
                          <a:latin typeface="+mj-lt"/>
                          <a:ea typeface="+mj-ea"/>
                          <a:cs typeface="+mj-cs"/>
                          <a:sym typeface="Courier"/>
                        </a:rPr>
                        <a:t>west </a:t>
                      </a:r>
                    </a:p>
                  </a:txBody>
                  <a:tcPr marL="9525" marR="9525" marT="9525" marB="9525" anchor="b" horzOverflow="overflow"/>
                </a:tc>
                <a:extLst>
                  <a:ext uri="{0D108BD9-81ED-4DB2-BD59-A6C34878D82A}">
                    <a16:rowId xmlns:a16="http://schemas.microsoft.com/office/drawing/2014/main" val="10030"/>
                  </a:ext>
                </a:extLst>
              </a:tr>
            </a:tbl>
          </a:graphicData>
        </a:graphic>
      </p:graphicFrame>
      <p:sp>
        <p:nvSpPr>
          <p:cNvPr id="370" name="TextBox 19"/>
          <p:cNvSpPr txBox="1"/>
          <p:nvPr/>
        </p:nvSpPr>
        <p:spPr>
          <a:xfrm>
            <a:off x="7305675" y="1351002"/>
            <a:ext cx="158115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Games file</a:t>
            </a:r>
          </a:p>
        </p:txBody>
      </p:sp>
      <p:sp>
        <p:nvSpPr>
          <p:cNvPr id="371" name="TextBox 23"/>
          <p:cNvSpPr txBox="1"/>
          <p:nvPr/>
        </p:nvSpPr>
        <p:spPr>
          <a:xfrm>
            <a:off x="990600" y="1351002"/>
            <a:ext cx="158115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Teams file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itle 1"/>
          <p:cNvSpPr txBox="1">
            <a:spLocks noGrp="1"/>
          </p:cNvSpPr>
          <p:nvPr>
            <p:ph type="title"/>
          </p:nvPr>
        </p:nvSpPr>
        <p:spPr>
          <a:xfrm>
            <a:off x="3184229" y="413445"/>
            <a:ext cx="6877120" cy="640081"/>
          </a:xfrm>
          <a:prstGeom prst="rect">
            <a:avLst/>
          </a:prstGeom>
        </p:spPr>
        <p:txBody>
          <a:bodyPr/>
          <a:lstStyle/>
          <a:p>
            <a:r>
              <a:t>   Usage example of elimination.hs   </a:t>
            </a:r>
          </a:p>
        </p:txBody>
      </p:sp>
      <p:sp>
        <p:nvSpPr>
          <p:cNvPr id="376" name="TextBox 4"/>
          <p:cNvSpPr txBox="1"/>
          <p:nvPr/>
        </p:nvSpPr>
        <p:spPr>
          <a:xfrm>
            <a:off x="619125" y="1600200"/>
            <a:ext cx="11001375" cy="5057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1) Download</a:t>
            </a:r>
            <a:r>
              <a:rPr b="1"/>
              <a:t> </a:t>
            </a:r>
            <a:r>
              <a:t>the games of season 2019-2020 locally : </a:t>
            </a:r>
          </a:p>
          <a:p>
            <a:pPr>
              <a:defRPr b="1">
                <a:solidFill>
                  <a:schemeClr val="accent3"/>
                </a:solidFill>
              </a:defRPr>
            </a:pPr>
            <a:endParaRPr/>
          </a:p>
          <a:p>
            <a:pPr>
              <a:defRPr b="1">
                <a:latin typeface="Comic Sans MS"/>
                <a:ea typeface="Comic Sans MS"/>
                <a:cs typeface="Comic Sans MS"/>
                <a:sym typeface="Comic Sans MS"/>
              </a:defRPr>
            </a:pPr>
            <a:r>
              <a:t>downloadGamesfromWeb</a:t>
            </a:r>
            <a:r>
              <a:rPr b="0"/>
              <a:t>  "https://fixturedownload.com/download/nba-2019-EasternStandardTime.csv" "test/nba-2019-EasternStandardTime.csv“</a:t>
            </a:r>
          </a:p>
          <a:p>
            <a:pPr>
              <a:defRPr>
                <a:latin typeface="Comic Sans MS"/>
                <a:ea typeface="Comic Sans MS"/>
                <a:cs typeface="Comic Sans MS"/>
                <a:sym typeface="Comic Sans MS"/>
              </a:defRPr>
            </a:pPr>
            <a:endParaRPr b="0"/>
          </a:p>
          <a:p>
            <a:pPr>
              <a:defRPr>
                <a:latin typeface="Comic Sans MS"/>
                <a:ea typeface="Comic Sans MS"/>
                <a:cs typeface="Comic Sans MS"/>
                <a:sym typeface="Comic Sans MS"/>
              </a:defRPr>
            </a:pPr>
            <a:r>
              <a:t>2) Get the list of eliminated teams for season 2019-2020 at the time the season was suspended :</a:t>
            </a:r>
          </a:p>
          <a:p>
            <a:pPr>
              <a:defRPr>
                <a:latin typeface="Comic Sans MS"/>
                <a:ea typeface="Comic Sans MS"/>
                <a:cs typeface="Comic Sans MS"/>
                <a:sym typeface="Comic Sans MS"/>
              </a:defRPr>
            </a:pPr>
            <a:r>
              <a:t> </a:t>
            </a:r>
            <a:endParaRPr>
              <a:solidFill>
                <a:srgbClr val="C55A11"/>
              </a:solidFill>
            </a:endParaRPr>
          </a:p>
          <a:p>
            <a:pPr>
              <a:defRPr b="1">
                <a:latin typeface="Comic Sans MS"/>
                <a:ea typeface="Comic Sans MS"/>
                <a:cs typeface="Comic Sans MS"/>
                <a:sym typeface="Comic Sans MS"/>
              </a:defRPr>
            </a:pPr>
            <a:r>
              <a:t>eliminationMaxFlowFromFile</a:t>
            </a:r>
            <a:r>
              <a:rPr b="0"/>
              <a:t>  "test/teamsnba.csv"  "test/nba-2019-EasternStandardTime.csv“</a:t>
            </a:r>
          </a:p>
          <a:p>
            <a:pPr>
              <a:defRPr>
                <a:latin typeface="Comic Sans MS"/>
                <a:ea typeface="Comic Sans MS"/>
                <a:cs typeface="Comic Sans MS"/>
                <a:sym typeface="Comic Sans MS"/>
              </a:defRPr>
            </a:pPr>
            <a:endParaRPr b="0"/>
          </a:p>
          <a:p>
            <a:pPr>
              <a:defRPr>
                <a:latin typeface="Comic Sans MS"/>
                <a:ea typeface="Comic Sans MS"/>
                <a:cs typeface="Comic Sans MS"/>
                <a:sym typeface="Comic Sans MS"/>
              </a:defRPr>
            </a:pPr>
            <a:r>
              <a:t>And the eliminated teams are :</a:t>
            </a:r>
          </a:p>
          <a:p>
            <a:pPr>
              <a:defRPr>
                <a:latin typeface="Comic Sans MS"/>
                <a:ea typeface="Comic Sans MS"/>
                <a:cs typeface="Comic Sans MS"/>
                <a:sym typeface="Comic Sans MS"/>
              </a:defRPr>
            </a:pPr>
            <a:endParaRPr/>
          </a:p>
          <a:p>
            <a:pPr>
              <a:defRPr>
                <a:solidFill>
                  <a:srgbClr val="FF0000"/>
                </a:solidFill>
                <a:latin typeface="Comic Sans MS"/>
                <a:ea typeface="Comic Sans MS"/>
                <a:cs typeface="Comic Sans MS"/>
                <a:sym typeface="Comic Sans MS"/>
              </a:defRPr>
            </a:pPr>
            <a:r>
              <a:t>["Brooklyn Nets","New York Knicks","Detroit Pistons","Chicago Bulls","Cleveland Cavaliers","Orlando Magic","Charlotte Hornets","Washington Wizards","Atlanta Hawks","Portland Trail Blazers","Minnesota Timberwolves","Golden State Warriors","Sacramento Kings","Phoenix Suns","San Antonio Spurs","New Orleans Pelicans"]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itle 1"/>
          <p:cNvSpPr txBox="1">
            <a:spLocks noGrp="1"/>
          </p:cNvSpPr>
          <p:nvPr>
            <p:ph type="title"/>
          </p:nvPr>
        </p:nvSpPr>
        <p:spPr>
          <a:xfrm>
            <a:off x="3184229" y="413445"/>
            <a:ext cx="6877120" cy="640081"/>
          </a:xfrm>
          <a:prstGeom prst="rect">
            <a:avLst/>
          </a:prstGeom>
        </p:spPr>
        <p:txBody>
          <a:bodyPr/>
          <a:lstStyle/>
          <a:p>
            <a:r>
              <a:rPr dirty="0"/>
              <a:t>   </a:t>
            </a:r>
            <a:r>
              <a:rPr lang="en-US" dirty="0"/>
              <a:t>What I was struggling with </a:t>
            </a:r>
            <a:r>
              <a:rPr dirty="0"/>
              <a:t>    </a:t>
            </a:r>
          </a:p>
        </p:txBody>
      </p:sp>
      <p:sp>
        <p:nvSpPr>
          <p:cNvPr id="381" name="TextBox 4"/>
          <p:cNvSpPr txBox="1"/>
          <p:nvPr/>
        </p:nvSpPr>
        <p:spPr>
          <a:xfrm>
            <a:off x="595312" y="1422646"/>
            <a:ext cx="11001375"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lang="en-US" dirty="0"/>
              <a:t>2  Teams in 2 different conferences can play each other but can’t eliminate each other. That caused me many hours of debugging until I figure out that if say NY (east)  is tested for elimination, then LA (west)   could win infinite amount of points without eliminating NY. That was reflected in the maxflow graph I had to build.</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itle 1"/>
          <p:cNvSpPr txBox="1">
            <a:spLocks noGrp="1"/>
          </p:cNvSpPr>
          <p:nvPr>
            <p:ph type="title"/>
          </p:nvPr>
        </p:nvSpPr>
        <p:spPr>
          <a:xfrm>
            <a:off x="3184229" y="413445"/>
            <a:ext cx="6877120" cy="640081"/>
          </a:xfrm>
          <a:prstGeom prst="rect">
            <a:avLst/>
          </a:prstGeom>
        </p:spPr>
        <p:txBody>
          <a:bodyPr/>
          <a:lstStyle/>
          <a:p>
            <a:r>
              <a:rPr dirty="0"/>
              <a:t>   </a:t>
            </a:r>
            <a:r>
              <a:rPr lang="en-US" dirty="0"/>
              <a:t>Advice for others  </a:t>
            </a:r>
            <a:r>
              <a:rPr dirty="0"/>
              <a:t>    </a:t>
            </a:r>
          </a:p>
        </p:txBody>
      </p:sp>
      <p:sp>
        <p:nvSpPr>
          <p:cNvPr id="381" name="TextBox 4"/>
          <p:cNvSpPr txBox="1"/>
          <p:nvPr/>
        </p:nvSpPr>
        <p:spPr>
          <a:xfrm>
            <a:off x="595312" y="1422646"/>
            <a:ext cx="11001375"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lang="en-US" dirty="0"/>
              <a:t>First make sure that infrastructure is working (stack, Travis) </a:t>
            </a:r>
            <a:endParaRPr dirty="0"/>
          </a:p>
        </p:txBody>
      </p:sp>
    </p:spTree>
    <p:extLst>
      <p:ext uri="{BB962C8B-B14F-4D97-AF65-F5344CB8AC3E}">
        <p14:creationId xmlns:p14="http://schemas.microsoft.com/office/powerpoint/2010/main" val="81341963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itle 1"/>
          <p:cNvSpPr txBox="1">
            <a:spLocks noGrp="1"/>
          </p:cNvSpPr>
          <p:nvPr>
            <p:ph type="title"/>
          </p:nvPr>
        </p:nvSpPr>
        <p:spPr>
          <a:xfrm>
            <a:off x="3184229" y="413445"/>
            <a:ext cx="6877120" cy="640081"/>
          </a:xfrm>
          <a:prstGeom prst="rect">
            <a:avLst/>
          </a:prstGeom>
        </p:spPr>
        <p:txBody>
          <a:bodyPr/>
          <a:lstStyle/>
          <a:p>
            <a:r>
              <a:t>   Possible Future Improvements    </a:t>
            </a:r>
          </a:p>
        </p:txBody>
      </p:sp>
      <p:sp>
        <p:nvSpPr>
          <p:cNvPr id="381" name="TextBox 4"/>
          <p:cNvSpPr txBox="1"/>
          <p:nvPr/>
        </p:nvSpPr>
        <p:spPr>
          <a:xfrm>
            <a:off x="619125" y="1600200"/>
            <a:ext cx="11001375"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Testing is the big issue on a large-scale problem so solving the problem as a set of linear constraints with simplex could be a pragmatic way to test the maxflow solution </a:t>
            </a:r>
          </a:p>
        </p:txBody>
      </p:sp>
    </p:spTree>
    <p:extLst>
      <p:ext uri="{BB962C8B-B14F-4D97-AF65-F5344CB8AC3E}">
        <p14:creationId xmlns:p14="http://schemas.microsoft.com/office/powerpoint/2010/main" val="61889360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7"/>
          <p:cNvSpPr txBox="1">
            <a:spLocks noGrp="1"/>
          </p:cNvSpPr>
          <p:nvPr>
            <p:ph type="title"/>
          </p:nvPr>
        </p:nvSpPr>
        <p:spPr>
          <a:xfrm>
            <a:off x="541609" y="192947"/>
            <a:ext cx="10296968" cy="895189"/>
          </a:xfrm>
          <a:prstGeom prst="rect">
            <a:avLst/>
          </a:prstGeom>
        </p:spPr>
        <p:txBody>
          <a:bodyPr>
            <a:normAutofit fontScale="90000"/>
          </a:bodyPr>
          <a:lstStyle>
            <a:lvl1pPr defTabSz="868680">
              <a:defRPr sz="2660"/>
            </a:lvl1pPr>
          </a:lstStyle>
          <a:p>
            <a:r>
              <a:t>Elimination problem: How can you tell in the middle of a season which team could not finish first ?</a:t>
            </a:r>
          </a:p>
        </p:txBody>
      </p:sp>
      <p:graphicFrame>
        <p:nvGraphicFramePr>
          <p:cNvPr id="57" name="Table 3"/>
          <p:cNvGraphicFramePr/>
          <p:nvPr/>
        </p:nvGraphicFramePr>
        <p:xfrm>
          <a:off x="541610" y="2432088"/>
          <a:ext cx="8128001" cy="1709801"/>
        </p:xfrm>
        <a:graphic>
          <a:graphicData uri="http://schemas.openxmlformats.org/drawingml/2006/table">
            <a:tbl>
              <a:tblPr firstRow="1" bandRow="1">
                <a:tableStyleId>{4C3C2611-4C71-4FC5-86AE-919BDF0F9419}</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226440">
                <a:tc>
                  <a:txBody>
                    <a:bodyPr/>
                    <a:lstStyle/>
                    <a:p>
                      <a:pPr algn="l">
                        <a:defRPr sz="1800" b="0">
                          <a:solidFill>
                            <a:srgbClr val="000000"/>
                          </a:solidFill>
                        </a:defRPr>
                      </a:pPr>
                      <a:r>
                        <a:rPr b="1">
                          <a:solidFill>
                            <a:srgbClr val="FFFFFF"/>
                          </a:solidFill>
                        </a:rPr>
                        <a:t>Team </a:t>
                      </a:r>
                    </a:p>
                  </a:txBody>
                  <a:tcPr marL="45720" marR="45720" horzOverflow="overflow"/>
                </a:tc>
                <a:tc>
                  <a:txBody>
                    <a:bodyPr/>
                    <a:lstStyle/>
                    <a:p>
                      <a:pPr algn="l">
                        <a:defRPr sz="1800" b="0">
                          <a:solidFill>
                            <a:srgbClr val="000000"/>
                          </a:solidFill>
                        </a:defRPr>
                      </a:pPr>
                      <a:r>
                        <a:rPr b="1">
                          <a:solidFill>
                            <a:srgbClr val="FFFFFF"/>
                          </a:solidFill>
                        </a:rPr>
                        <a:t>Wins </a:t>
                      </a:r>
                    </a:p>
                  </a:txBody>
                  <a:tcPr marL="45720" marR="45720" horzOverflow="overflow"/>
                </a:tc>
                <a:tc>
                  <a:txBody>
                    <a:bodyPr/>
                    <a:lstStyle/>
                    <a:p>
                      <a:pPr algn="l">
                        <a:defRPr sz="1800" b="0">
                          <a:solidFill>
                            <a:srgbClr val="000000"/>
                          </a:solidFill>
                        </a:defRPr>
                      </a:pPr>
                      <a:r>
                        <a:rPr b="1">
                          <a:solidFill>
                            <a:srgbClr val="FFFFFF"/>
                          </a:solidFill>
                        </a:rPr>
                        <a:t>Losses </a:t>
                      </a:r>
                    </a:p>
                  </a:txBody>
                  <a:tcPr marL="45720" marR="45720" horzOverflow="overflow"/>
                </a:tc>
                <a:tc>
                  <a:txBody>
                    <a:bodyPr/>
                    <a:lstStyle/>
                    <a:p>
                      <a:pPr algn="l">
                        <a:defRPr sz="1800" b="0">
                          <a:solidFill>
                            <a:srgbClr val="000000"/>
                          </a:solidFill>
                        </a:defRPr>
                      </a:pPr>
                      <a:r>
                        <a:rPr b="1">
                          <a:solidFill>
                            <a:srgbClr val="FFFFFF"/>
                          </a:solidFill>
                        </a:rPr>
                        <a:t>Left </a:t>
                      </a:r>
                    </a:p>
                  </a:txBody>
                  <a:tcPr marL="45720" marR="45720" horzOverflow="overflow"/>
                </a:tc>
                <a:tc>
                  <a:txBody>
                    <a:bodyPr/>
                    <a:lstStyle/>
                    <a:p>
                      <a:pPr algn="l">
                        <a:defRPr sz="1800" b="0">
                          <a:solidFill>
                            <a:srgbClr val="000000"/>
                          </a:solidFill>
                        </a:defRPr>
                      </a:pPr>
                      <a:r>
                        <a:rPr b="1">
                          <a:solidFill>
                            <a:srgbClr val="FFFFFF"/>
                          </a:solidFill>
                        </a:rPr>
                        <a:t>team1</a:t>
                      </a:r>
                    </a:p>
                  </a:txBody>
                  <a:tcPr marL="45720" marR="45720" horzOverflow="overflow"/>
                </a:tc>
                <a:tc>
                  <a:txBody>
                    <a:bodyPr/>
                    <a:lstStyle/>
                    <a:p>
                      <a:pPr algn="l">
                        <a:defRPr sz="1800" b="0">
                          <a:solidFill>
                            <a:srgbClr val="000000"/>
                          </a:solidFill>
                        </a:defRPr>
                      </a:pPr>
                      <a:r>
                        <a:rPr b="1">
                          <a:solidFill>
                            <a:srgbClr val="FFFFFF"/>
                          </a:solidFill>
                        </a:rPr>
                        <a:t>team2</a:t>
                      </a:r>
                    </a:p>
                  </a:txBody>
                  <a:tcPr marL="45720" marR="45720" horzOverflow="overflow"/>
                </a:tc>
                <a:tc>
                  <a:txBody>
                    <a:bodyPr/>
                    <a:lstStyle/>
                    <a:p>
                      <a:pPr algn="l">
                        <a:defRPr sz="1800" b="0">
                          <a:solidFill>
                            <a:srgbClr val="000000"/>
                          </a:solidFill>
                        </a:defRPr>
                      </a:pPr>
                      <a:r>
                        <a:rPr b="1">
                          <a:solidFill>
                            <a:srgbClr val="FFFFFF"/>
                          </a:solidFill>
                        </a:rPr>
                        <a:t>team3</a:t>
                      </a:r>
                    </a:p>
                  </a:txBody>
                  <a:tcPr marL="45720" marR="45720" horzOverflow="overflow"/>
                </a:tc>
                <a:tc>
                  <a:txBody>
                    <a:bodyPr/>
                    <a:lstStyle/>
                    <a:p>
                      <a:pPr algn="l">
                        <a:defRPr sz="1800" b="0">
                          <a:solidFill>
                            <a:srgbClr val="000000"/>
                          </a:solidFill>
                        </a:defRPr>
                      </a:pPr>
                      <a:r>
                        <a:rPr b="1">
                          <a:solidFill>
                            <a:srgbClr val="FFFFFF"/>
                          </a:solidFill>
                        </a:rPr>
                        <a:t>team4</a:t>
                      </a: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t>team1</a:t>
                      </a:r>
                    </a:p>
                  </a:txBody>
                  <a:tcPr marL="45720" marR="45720" horzOverflow="overflow"/>
                </a:tc>
                <a:tc>
                  <a:txBody>
                    <a:bodyPr/>
                    <a:lstStyle/>
                    <a:p>
                      <a:pPr algn="l">
                        <a:defRPr sz="1800"/>
                      </a:pPr>
                      <a:r>
                        <a:t>83</a:t>
                      </a:r>
                    </a:p>
                  </a:txBody>
                  <a:tcPr marL="45720" marR="45720" horzOverflow="overflow"/>
                </a:tc>
                <a:tc>
                  <a:txBody>
                    <a:bodyPr/>
                    <a:lstStyle/>
                    <a:p>
                      <a:pPr algn="l">
                        <a:defRPr sz="1800"/>
                      </a:pPr>
                      <a:r>
                        <a:t>71</a:t>
                      </a:r>
                    </a:p>
                  </a:txBody>
                  <a:tcPr marL="45720" marR="45720" horzOverflow="overflow"/>
                </a:tc>
                <a:tc>
                  <a:txBody>
                    <a:bodyPr/>
                    <a:lstStyle/>
                    <a:p>
                      <a:pPr algn="l">
                        <a:defRPr sz="1800"/>
                      </a:pPr>
                      <a:r>
                        <a:t>8</a:t>
                      </a:r>
                    </a:p>
                  </a:txBody>
                  <a:tcPr marL="45720" marR="45720" horzOverflow="overflow"/>
                </a:tc>
                <a:tc>
                  <a:txBody>
                    <a:bodyPr/>
                    <a:lstStyle/>
                    <a:p>
                      <a:pPr algn="l">
                        <a:defRPr sz="1800"/>
                      </a:pPr>
                      <a:r>
                        <a:t>-</a:t>
                      </a:r>
                    </a:p>
                  </a:txBody>
                  <a:tcPr marL="45720" marR="45720" horzOverflow="overflow"/>
                </a:tc>
                <a:tc>
                  <a:txBody>
                    <a:bodyPr/>
                    <a:lstStyle/>
                    <a:p>
                      <a:pPr algn="l">
                        <a:defRPr sz="1800"/>
                      </a:pPr>
                      <a:r>
                        <a:t>1</a:t>
                      </a:r>
                    </a:p>
                  </a:txBody>
                  <a:tcPr marL="45720" marR="45720" horzOverflow="overflow"/>
                </a:tc>
                <a:tc>
                  <a:txBody>
                    <a:bodyPr/>
                    <a:lstStyle/>
                    <a:p>
                      <a:pPr algn="l">
                        <a:defRPr sz="1800"/>
                      </a:pPr>
                      <a:r>
                        <a:t>6</a:t>
                      </a:r>
                    </a:p>
                  </a:txBody>
                  <a:tcPr marL="45720" marR="45720" horzOverflow="overflow"/>
                </a:tc>
                <a:tc>
                  <a:txBody>
                    <a:bodyPr/>
                    <a:lstStyle/>
                    <a:p>
                      <a:pPr algn="l">
                        <a:defRPr sz="1800"/>
                      </a:pPr>
                      <a:r>
                        <a:t>1</a:t>
                      </a:r>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t>team2</a:t>
                      </a:r>
                    </a:p>
                  </a:txBody>
                  <a:tcPr marL="45720" marR="45720" horzOverflow="overflow"/>
                </a:tc>
                <a:tc>
                  <a:txBody>
                    <a:bodyPr/>
                    <a:lstStyle/>
                    <a:p>
                      <a:pPr algn="l">
                        <a:defRPr sz="1800"/>
                      </a:pPr>
                      <a:r>
                        <a:t>80</a:t>
                      </a:r>
                    </a:p>
                  </a:txBody>
                  <a:tcPr marL="45720" marR="45720" horzOverflow="overflow"/>
                </a:tc>
                <a:tc>
                  <a:txBody>
                    <a:bodyPr/>
                    <a:lstStyle/>
                    <a:p>
                      <a:pPr algn="l">
                        <a:defRPr sz="1800"/>
                      </a:pPr>
                      <a:r>
                        <a:t>79</a:t>
                      </a:r>
                    </a:p>
                  </a:txBody>
                  <a:tcPr marL="45720" marR="45720" horzOverflow="overflow"/>
                </a:tc>
                <a:tc>
                  <a:txBody>
                    <a:bodyPr/>
                    <a:lstStyle/>
                    <a:p>
                      <a:pPr algn="l">
                        <a:defRPr sz="1800"/>
                      </a:pPr>
                      <a:r>
                        <a:t>3</a:t>
                      </a:r>
                    </a:p>
                  </a:txBody>
                  <a:tcPr marL="45720" marR="45720" horzOverflow="overflow"/>
                </a:tc>
                <a:tc>
                  <a:txBody>
                    <a:bodyPr/>
                    <a:lstStyle/>
                    <a:p>
                      <a:pPr algn="l">
                        <a:defRPr sz="1800"/>
                      </a:pPr>
                      <a:r>
                        <a:t>1</a:t>
                      </a:r>
                    </a:p>
                  </a:txBody>
                  <a:tcPr marL="45720" marR="45720" horzOverflow="overflow"/>
                </a:tc>
                <a:tc>
                  <a:txBody>
                    <a:bodyPr/>
                    <a:lstStyle/>
                    <a:p>
                      <a:pPr algn="l">
                        <a:defRPr sz="1800"/>
                      </a:pPr>
                      <a:r>
                        <a:t>-</a:t>
                      </a:r>
                    </a:p>
                  </a:txBody>
                  <a:tcPr marL="45720" marR="45720" horzOverflow="overflow"/>
                </a:tc>
                <a:tc>
                  <a:txBody>
                    <a:bodyPr/>
                    <a:lstStyle/>
                    <a:p>
                      <a:pPr algn="l">
                        <a:defRPr sz="1800"/>
                      </a:pPr>
                      <a:r>
                        <a:t>0</a:t>
                      </a:r>
                    </a:p>
                  </a:txBody>
                  <a:tcPr marL="45720" marR="45720" horzOverflow="overflow"/>
                </a:tc>
                <a:tc>
                  <a:txBody>
                    <a:bodyPr/>
                    <a:lstStyle/>
                    <a:p>
                      <a:pPr algn="l">
                        <a:defRPr sz="1800"/>
                      </a:pPr>
                      <a:r>
                        <a:t>2</a:t>
                      </a:r>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t>team3</a:t>
                      </a:r>
                    </a:p>
                  </a:txBody>
                  <a:tcPr marL="45720" marR="45720" horzOverflow="overflow"/>
                </a:tc>
                <a:tc>
                  <a:txBody>
                    <a:bodyPr/>
                    <a:lstStyle/>
                    <a:p>
                      <a:pPr algn="l">
                        <a:defRPr sz="1800"/>
                      </a:pPr>
                      <a:r>
                        <a:t>78</a:t>
                      </a:r>
                    </a:p>
                  </a:txBody>
                  <a:tcPr marL="45720" marR="45720" horzOverflow="overflow"/>
                </a:tc>
                <a:tc>
                  <a:txBody>
                    <a:bodyPr/>
                    <a:lstStyle/>
                    <a:p>
                      <a:pPr algn="l">
                        <a:defRPr sz="1800"/>
                      </a:pPr>
                      <a:r>
                        <a:t>78</a:t>
                      </a:r>
                    </a:p>
                  </a:txBody>
                  <a:tcPr marL="45720" marR="45720" horzOverflow="overflow"/>
                </a:tc>
                <a:tc>
                  <a:txBody>
                    <a:bodyPr/>
                    <a:lstStyle/>
                    <a:p>
                      <a:pPr algn="l">
                        <a:defRPr sz="1800"/>
                      </a:pPr>
                      <a:r>
                        <a:t>6</a:t>
                      </a:r>
                    </a:p>
                  </a:txBody>
                  <a:tcPr marL="45720" marR="45720" horzOverflow="overflow"/>
                </a:tc>
                <a:tc>
                  <a:txBody>
                    <a:bodyPr/>
                    <a:lstStyle/>
                    <a:p>
                      <a:pPr algn="l">
                        <a:defRPr sz="1800"/>
                      </a:pPr>
                      <a:r>
                        <a:t>6</a:t>
                      </a:r>
                    </a:p>
                  </a:txBody>
                  <a:tcPr marL="45720" marR="45720" horzOverflow="overflow"/>
                </a:tc>
                <a:tc>
                  <a:txBody>
                    <a:bodyPr/>
                    <a:lstStyle/>
                    <a:p>
                      <a:pPr algn="l">
                        <a:defRPr sz="1800"/>
                      </a:pPr>
                      <a:r>
                        <a:t>0</a:t>
                      </a:r>
                    </a:p>
                  </a:txBody>
                  <a:tcPr marL="45720" marR="45720" horzOverflow="overflow"/>
                </a:tc>
                <a:tc>
                  <a:txBody>
                    <a:bodyPr/>
                    <a:lstStyle/>
                    <a:p>
                      <a:pPr algn="l">
                        <a:defRPr sz="1800"/>
                      </a:pPr>
                      <a:r>
                        <a:t>-</a:t>
                      </a:r>
                    </a:p>
                  </a:txBody>
                  <a:tcPr marL="45720" marR="45720" horzOverflow="overflow"/>
                </a:tc>
                <a:tc>
                  <a:txBody>
                    <a:bodyPr/>
                    <a:lstStyle/>
                    <a:p>
                      <a:pPr algn="l">
                        <a:defRPr sz="1800"/>
                      </a:pPr>
                      <a:r>
                        <a:t>0</a:t>
                      </a:r>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t>team4</a:t>
                      </a:r>
                    </a:p>
                  </a:txBody>
                  <a:tcPr marL="45720" marR="45720" horzOverflow="overflow"/>
                </a:tc>
                <a:tc>
                  <a:txBody>
                    <a:bodyPr/>
                    <a:lstStyle/>
                    <a:p>
                      <a:pPr algn="l">
                        <a:defRPr sz="1800"/>
                      </a:pPr>
                      <a:r>
                        <a:t>77</a:t>
                      </a:r>
                    </a:p>
                  </a:txBody>
                  <a:tcPr marL="45720" marR="45720" horzOverflow="overflow"/>
                </a:tc>
                <a:tc>
                  <a:txBody>
                    <a:bodyPr/>
                    <a:lstStyle/>
                    <a:p>
                      <a:pPr algn="l">
                        <a:defRPr sz="1800"/>
                      </a:pPr>
                      <a:r>
                        <a:t>82</a:t>
                      </a:r>
                    </a:p>
                  </a:txBody>
                  <a:tcPr marL="45720" marR="45720" horzOverflow="overflow"/>
                </a:tc>
                <a:tc>
                  <a:txBody>
                    <a:bodyPr/>
                    <a:lstStyle/>
                    <a:p>
                      <a:pPr algn="l">
                        <a:defRPr sz="1800"/>
                      </a:pPr>
                      <a:r>
                        <a:t>3</a:t>
                      </a:r>
                    </a:p>
                  </a:txBody>
                  <a:tcPr marL="45720" marR="45720" horzOverflow="overflow"/>
                </a:tc>
                <a:tc>
                  <a:txBody>
                    <a:bodyPr/>
                    <a:lstStyle/>
                    <a:p>
                      <a:pPr algn="l">
                        <a:defRPr sz="1800"/>
                      </a:pPr>
                      <a:r>
                        <a:t>1</a:t>
                      </a:r>
                    </a:p>
                  </a:txBody>
                  <a:tcPr marL="45720" marR="45720" horzOverflow="overflow"/>
                </a:tc>
                <a:tc>
                  <a:txBody>
                    <a:bodyPr/>
                    <a:lstStyle/>
                    <a:p>
                      <a:pPr algn="l">
                        <a:defRPr sz="1800"/>
                      </a:pPr>
                      <a:r>
                        <a:t>2</a:t>
                      </a:r>
                    </a:p>
                  </a:txBody>
                  <a:tcPr marL="45720" marR="45720" horzOverflow="overflow"/>
                </a:tc>
                <a:tc>
                  <a:txBody>
                    <a:bodyPr/>
                    <a:lstStyle/>
                    <a:p>
                      <a:pPr algn="l">
                        <a:defRPr sz="1800"/>
                      </a:pPr>
                      <a:r>
                        <a:t>0</a:t>
                      </a:r>
                    </a:p>
                  </a:txBody>
                  <a:tcPr marL="45720" marR="45720" horzOverflow="overflow"/>
                </a:tc>
                <a:tc>
                  <a:txBody>
                    <a:bodyPr/>
                    <a:lstStyle/>
                    <a:p>
                      <a:pPr algn="l">
                        <a:defRPr sz="1800"/>
                      </a:pPr>
                      <a:r>
                        <a:t>-</a:t>
                      </a:r>
                    </a:p>
                  </a:txBody>
                  <a:tcPr marL="45720" marR="45720" horzOverflow="overflow"/>
                </a:tc>
                <a:extLst>
                  <a:ext uri="{0D108BD9-81ED-4DB2-BD59-A6C34878D82A}">
                    <a16:rowId xmlns:a16="http://schemas.microsoft.com/office/drawing/2014/main" val="10004"/>
                  </a:ext>
                </a:extLst>
              </a:tr>
            </a:tbl>
          </a:graphicData>
        </a:graphic>
      </p:graphicFrame>
      <p:sp>
        <p:nvSpPr>
          <p:cNvPr id="58" name="TextBox 5"/>
          <p:cNvSpPr txBox="1"/>
          <p:nvPr/>
        </p:nvSpPr>
        <p:spPr>
          <a:xfrm>
            <a:off x="5690093" y="2083892"/>
            <a:ext cx="1736521" cy="281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Games to play </a:t>
            </a:r>
          </a:p>
        </p:txBody>
      </p:sp>
      <p:sp>
        <p:nvSpPr>
          <p:cNvPr id="59" name="TextBox 8"/>
          <p:cNvSpPr txBox="1"/>
          <p:nvPr/>
        </p:nvSpPr>
        <p:spPr>
          <a:xfrm>
            <a:off x="2854613" y="1567308"/>
            <a:ext cx="4099860"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Simple case: Is team 4 eliminated  ?</a:t>
            </a:r>
          </a:p>
        </p:txBody>
      </p:sp>
      <p:sp>
        <p:nvSpPr>
          <p:cNvPr id="60" name="TextBox 9"/>
          <p:cNvSpPr txBox="1"/>
          <p:nvPr/>
        </p:nvSpPr>
        <p:spPr>
          <a:xfrm>
            <a:off x="645950" y="5025006"/>
            <a:ext cx="11132193"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Answer: </a:t>
            </a:r>
            <a:r>
              <a:rPr b="1"/>
              <a:t>Yes</a:t>
            </a:r>
            <a:r>
              <a:t>. Even if team 4 win all its remaining game it will have only 80 points, far behind team 1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7"/>
          <p:cNvSpPr txBox="1">
            <a:spLocks noGrp="1"/>
          </p:cNvSpPr>
          <p:nvPr>
            <p:ph type="title"/>
          </p:nvPr>
        </p:nvSpPr>
        <p:spPr>
          <a:xfrm>
            <a:off x="541609" y="192947"/>
            <a:ext cx="10296968" cy="895189"/>
          </a:xfrm>
          <a:prstGeom prst="rect">
            <a:avLst/>
          </a:prstGeom>
        </p:spPr>
        <p:txBody>
          <a:bodyPr/>
          <a:lstStyle/>
          <a:p>
            <a:r>
              <a:t>                          Elimination problem: Cont.</a:t>
            </a:r>
          </a:p>
        </p:txBody>
      </p:sp>
      <p:graphicFrame>
        <p:nvGraphicFramePr>
          <p:cNvPr id="65" name="Table 3"/>
          <p:cNvGraphicFramePr/>
          <p:nvPr/>
        </p:nvGraphicFramePr>
        <p:xfrm>
          <a:off x="541610" y="2432088"/>
          <a:ext cx="7945756" cy="1746718"/>
        </p:xfrm>
        <a:graphic>
          <a:graphicData uri="http://schemas.openxmlformats.org/drawingml/2006/table">
            <a:tbl>
              <a:tblPr firstRow="1" bandRow="1">
                <a:tableStyleId>{4C3C2611-4C71-4FC5-86AE-919BDF0F9419}</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630555">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172515">
                <a:tc>
                  <a:txBody>
                    <a:bodyPr/>
                    <a:lstStyle/>
                    <a:p>
                      <a:pPr algn="l">
                        <a:defRPr sz="1800" b="0">
                          <a:solidFill>
                            <a:srgbClr val="000000"/>
                          </a:solidFill>
                        </a:defRPr>
                      </a:pPr>
                      <a:r>
                        <a:rPr sz="1000" b="1">
                          <a:solidFill>
                            <a:srgbClr val="FFFFFF"/>
                          </a:solidFill>
                        </a:rPr>
                        <a:t>Team </a:t>
                      </a:r>
                    </a:p>
                  </a:txBody>
                  <a:tcPr marL="45720" marR="45720" horzOverflow="overflow"/>
                </a:tc>
                <a:tc>
                  <a:txBody>
                    <a:bodyPr/>
                    <a:lstStyle/>
                    <a:p>
                      <a:pPr algn="l">
                        <a:defRPr sz="1800" b="0">
                          <a:solidFill>
                            <a:srgbClr val="000000"/>
                          </a:solidFill>
                        </a:defRPr>
                      </a:pPr>
                      <a:r>
                        <a:rPr sz="1000" b="1">
                          <a:solidFill>
                            <a:srgbClr val="FFFFFF"/>
                          </a:solidFill>
                        </a:rPr>
                        <a:t>Wins </a:t>
                      </a:r>
                    </a:p>
                  </a:txBody>
                  <a:tcPr marL="45720" marR="45720" horzOverflow="overflow"/>
                </a:tc>
                <a:tc>
                  <a:txBody>
                    <a:bodyPr/>
                    <a:lstStyle/>
                    <a:p>
                      <a:pPr algn="l">
                        <a:defRPr sz="1800" b="0">
                          <a:solidFill>
                            <a:srgbClr val="000000"/>
                          </a:solidFill>
                        </a:defRPr>
                      </a:pPr>
                      <a:r>
                        <a:rPr sz="1000" b="1">
                          <a:solidFill>
                            <a:srgbClr val="FFFFFF"/>
                          </a:solidFill>
                        </a:rPr>
                        <a:t>Losses </a:t>
                      </a:r>
                    </a:p>
                  </a:txBody>
                  <a:tcPr marL="45720" marR="45720" horzOverflow="overflow"/>
                </a:tc>
                <a:tc>
                  <a:txBody>
                    <a:bodyPr/>
                    <a:lstStyle/>
                    <a:p>
                      <a:pPr algn="l">
                        <a:defRPr sz="1800" b="0">
                          <a:solidFill>
                            <a:srgbClr val="000000"/>
                          </a:solidFill>
                        </a:defRPr>
                      </a:pPr>
                      <a:r>
                        <a:rPr sz="1000" b="1">
                          <a:solidFill>
                            <a:srgbClr val="FFFFFF"/>
                          </a:solidFill>
                        </a:rPr>
                        <a:t>Left </a:t>
                      </a:r>
                    </a:p>
                  </a:txBody>
                  <a:tcPr marL="45720" marR="45720" horzOverflow="overflow"/>
                </a:tc>
                <a:tc>
                  <a:txBody>
                    <a:bodyPr/>
                    <a:lstStyle/>
                    <a:p>
                      <a:pPr algn="l">
                        <a:defRPr sz="1800" b="0">
                          <a:solidFill>
                            <a:srgbClr val="000000"/>
                          </a:solidFill>
                        </a:defRPr>
                      </a:pPr>
                      <a:r>
                        <a:rPr sz="1000" b="1">
                          <a:solidFill>
                            <a:srgbClr val="FFFFFF"/>
                          </a:solidFill>
                        </a:rPr>
                        <a:t>team1</a:t>
                      </a:r>
                    </a:p>
                  </a:txBody>
                  <a:tcPr marL="45720" marR="45720" horzOverflow="overflow"/>
                </a:tc>
                <a:tc>
                  <a:txBody>
                    <a:bodyPr/>
                    <a:lstStyle/>
                    <a:p>
                      <a:pPr algn="l">
                        <a:defRPr sz="1800" b="0">
                          <a:solidFill>
                            <a:srgbClr val="000000"/>
                          </a:solidFill>
                        </a:defRPr>
                      </a:pPr>
                      <a:r>
                        <a:rPr sz="1000" b="1">
                          <a:solidFill>
                            <a:srgbClr val="FFFFFF"/>
                          </a:solidFill>
                        </a:rPr>
                        <a:t>team2</a:t>
                      </a:r>
                    </a:p>
                  </a:txBody>
                  <a:tcPr marL="45720" marR="45720" horzOverflow="overflow"/>
                </a:tc>
                <a:tc>
                  <a:txBody>
                    <a:bodyPr/>
                    <a:lstStyle/>
                    <a:p>
                      <a:pPr algn="l">
                        <a:defRPr sz="1800" b="0">
                          <a:solidFill>
                            <a:srgbClr val="000000"/>
                          </a:solidFill>
                        </a:defRPr>
                      </a:pPr>
                      <a:r>
                        <a:rPr sz="1000" b="1">
                          <a:solidFill>
                            <a:srgbClr val="FFFFFF"/>
                          </a:solidFill>
                        </a:rPr>
                        <a:t>team3</a:t>
                      </a:r>
                    </a:p>
                  </a:txBody>
                  <a:tcPr marL="45720" marR="45720" horzOverflow="overflow"/>
                </a:tc>
                <a:tc>
                  <a:txBody>
                    <a:bodyPr/>
                    <a:lstStyle/>
                    <a:p>
                      <a:pPr algn="l">
                        <a:defRPr sz="1800" b="0">
                          <a:solidFill>
                            <a:srgbClr val="000000"/>
                          </a:solidFill>
                        </a:defRPr>
                      </a:pPr>
                      <a:r>
                        <a:rPr sz="1000" b="1">
                          <a:solidFill>
                            <a:srgbClr val="FFFFFF"/>
                          </a:solidFill>
                        </a:rPr>
                        <a:t>team4</a:t>
                      </a:r>
                    </a:p>
                  </a:txBody>
                  <a:tcPr marL="45720" marR="45720" horzOverflow="overflow"/>
                </a:tc>
                <a:tc>
                  <a:txBody>
                    <a:bodyPr/>
                    <a:lstStyle/>
                    <a:p>
                      <a:pPr algn="l">
                        <a:defRPr sz="1800" b="0">
                          <a:solidFill>
                            <a:srgbClr val="000000"/>
                          </a:solidFill>
                        </a:defRPr>
                      </a:pPr>
                      <a:r>
                        <a:rPr sz="1000" b="1">
                          <a:solidFill>
                            <a:srgbClr val="FFFFFF"/>
                          </a:solidFill>
                        </a:rPr>
                        <a:t>team5</a:t>
                      </a:r>
                    </a:p>
                  </a:txBody>
                  <a:tcPr marL="45720" marR="45720" horzOverflow="overflow"/>
                </a:tc>
                <a:tc>
                  <a:txBody>
                    <a:bodyPr/>
                    <a:lstStyle/>
                    <a:p>
                      <a:pPr algn="l">
                        <a:defRPr sz="1800" b="0">
                          <a:solidFill>
                            <a:srgbClr val="000000"/>
                          </a:solidFill>
                        </a:defRPr>
                      </a:pPr>
                      <a:r>
                        <a:rPr sz="1000" b="1">
                          <a:solidFill>
                            <a:srgbClr val="FFFFFF"/>
                          </a:solidFill>
                        </a:rPr>
                        <a:t>team6</a:t>
                      </a:r>
                    </a:p>
                  </a:txBody>
                  <a:tcPr marL="45720" marR="45720" horzOverflow="overflow"/>
                </a:tc>
                <a:extLst>
                  <a:ext uri="{0D108BD9-81ED-4DB2-BD59-A6C34878D82A}">
                    <a16:rowId xmlns:a16="http://schemas.microsoft.com/office/drawing/2014/main" val="10000"/>
                  </a:ext>
                </a:extLst>
              </a:tr>
              <a:tr h="262367">
                <a:tc>
                  <a:txBody>
                    <a:bodyPr/>
                    <a:lstStyle/>
                    <a:p>
                      <a:pPr algn="l">
                        <a:defRPr sz="1800"/>
                      </a:pPr>
                      <a:r>
                        <a:rPr sz="1000"/>
                        <a:t>team1</a:t>
                      </a:r>
                    </a:p>
                  </a:txBody>
                  <a:tcPr marL="45720" marR="45720" horzOverflow="overflow"/>
                </a:tc>
                <a:tc>
                  <a:txBody>
                    <a:bodyPr/>
                    <a:lstStyle/>
                    <a:p>
                      <a:pPr algn="l">
                        <a:defRPr sz="1800"/>
                      </a:pPr>
                      <a:r>
                        <a:rPr sz="1000"/>
                        <a:t>75</a:t>
                      </a:r>
                    </a:p>
                  </a:txBody>
                  <a:tcPr marL="45720" marR="45720" horzOverflow="overflow"/>
                </a:tc>
                <a:tc>
                  <a:txBody>
                    <a:bodyPr/>
                    <a:lstStyle/>
                    <a:p>
                      <a:pPr algn="l">
                        <a:defRPr sz="1800"/>
                      </a:pPr>
                      <a:r>
                        <a:rPr sz="1000"/>
                        <a:t>59</a:t>
                      </a:r>
                    </a:p>
                  </a:txBody>
                  <a:tcPr marL="45720" marR="45720" horzOverflow="overflow"/>
                </a:tc>
                <a:tc>
                  <a:txBody>
                    <a:bodyPr/>
                    <a:lstStyle/>
                    <a:p>
                      <a:pPr algn="l">
                        <a:defRPr sz="1800"/>
                      </a:pPr>
                      <a:r>
                        <a:rPr sz="1000"/>
                        <a:t>21</a:t>
                      </a:r>
                    </a:p>
                  </a:txBody>
                  <a:tcPr marL="45720" marR="45720" horzOverflow="overflow"/>
                </a:tc>
                <a:tc>
                  <a:txBody>
                    <a:bodyPr/>
                    <a:lstStyle/>
                    <a:p>
                      <a:pPr algn="l">
                        <a:defRPr sz="1800"/>
                      </a:pPr>
                      <a:r>
                        <a:rPr sz="1000"/>
                        <a:t>-</a:t>
                      </a:r>
                    </a:p>
                  </a:txBody>
                  <a:tcPr marL="45720" marR="45720" horzOverflow="overflow"/>
                </a:tc>
                <a:tc>
                  <a:txBody>
                    <a:bodyPr/>
                    <a:lstStyle/>
                    <a:p>
                      <a:pPr algn="l">
                        <a:defRPr sz="1800"/>
                      </a:pPr>
                      <a:r>
                        <a:rPr sz="1000"/>
                        <a:t>3</a:t>
                      </a:r>
                    </a:p>
                  </a:txBody>
                  <a:tcPr marL="45720" marR="45720" horzOverflow="overflow"/>
                </a:tc>
                <a:tc>
                  <a:txBody>
                    <a:bodyPr/>
                    <a:lstStyle/>
                    <a:p>
                      <a:pPr algn="l">
                        <a:defRPr sz="1800"/>
                      </a:pPr>
                      <a:r>
                        <a:rPr sz="1000"/>
                        <a:t>8</a:t>
                      </a:r>
                    </a:p>
                  </a:txBody>
                  <a:tcPr marL="45720" marR="45720" horzOverflow="overflow"/>
                </a:tc>
                <a:tc>
                  <a:txBody>
                    <a:bodyPr/>
                    <a:lstStyle/>
                    <a:p>
                      <a:pPr algn="l">
                        <a:defRPr sz="1800"/>
                      </a:pPr>
                      <a:r>
                        <a:rPr sz="1000"/>
                        <a:t>7</a:t>
                      </a:r>
                    </a:p>
                  </a:txBody>
                  <a:tcPr marL="45720" marR="45720" horzOverflow="overflow"/>
                </a:tc>
                <a:tc>
                  <a:txBody>
                    <a:bodyPr/>
                    <a:lstStyle/>
                    <a:p>
                      <a:pPr algn="l">
                        <a:defRPr sz="1800"/>
                      </a:pPr>
                      <a:r>
                        <a:rPr sz="1000"/>
                        <a:t>3</a:t>
                      </a:r>
                    </a:p>
                  </a:txBody>
                  <a:tcPr marL="45720" marR="45720" horzOverflow="overflow"/>
                </a:tc>
                <a:tc>
                  <a:txBody>
                    <a:bodyPr/>
                    <a:lstStyle/>
                    <a:p>
                      <a:pPr algn="l">
                        <a:defRPr sz="1800"/>
                      </a:pPr>
                      <a:r>
                        <a:rPr sz="1000"/>
                        <a:t>-</a:t>
                      </a:r>
                    </a:p>
                  </a:txBody>
                  <a:tcPr marL="45720" marR="45720" horzOverflow="overflow"/>
                </a:tc>
                <a:extLst>
                  <a:ext uri="{0D108BD9-81ED-4DB2-BD59-A6C34878D82A}">
                    <a16:rowId xmlns:a16="http://schemas.microsoft.com/office/drawing/2014/main" val="10001"/>
                  </a:ext>
                </a:extLst>
              </a:tr>
              <a:tr h="262367">
                <a:tc>
                  <a:txBody>
                    <a:bodyPr/>
                    <a:lstStyle/>
                    <a:p>
                      <a:pPr algn="l">
                        <a:defRPr sz="1800"/>
                      </a:pPr>
                      <a:r>
                        <a:rPr sz="1000"/>
                        <a:t>team2</a:t>
                      </a:r>
                    </a:p>
                  </a:txBody>
                  <a:tcPr marL="45720" marR="45720" horzOverflow="overflow"/>
                </a:tc>
                <a:tc>
                  <a:txBody>
                    <a:bodyPr/>
                    <a:lstStyle/>
                    <a:p>
                      <a:pPr algn="l">
                        <a:defRPr sz="1800"/>
                      </a:pPr>
                      <a:r>
                        <a:rPr sz="1000"/>
                        <a:t>71</a:t>
                      </a:r>
                    </a:p>
                  </a:txBody>
                  <a:tcPr marL="45720" marR="45720" horzOverflow="overflow"/>
                </a:tc>
                <a:tc>
                  <a:txBody>
                    <a:bodyPr/>
                    <a:lstStyle/>
                    <a:p>
                      <a:pPr algn="l">
                        <a:defRPr sz="1800"/>
                      </a:pPr>
                      <a:r>
                        <a:rPr sz="1000"/>
                        <a:t>63</a:t>
                      </a:r>
                    </a:p>
                  </a:txBody>
                  <a:tcPr marL="45720" marR="45720" horzOverflow="overflow"/>
                </a:tc>
                <a:tc>
                  <a:txBody>
                    <a:bodyPr/>
                    <a:lstStyle/>
                    <a:p>
                      <a:pPr algn="l">
                        <a:defRPr sz="1800"/>
                      </a:pPr>
                      <a:r>
                        <a:rPr sz="1000"/>
                        <a:t>14</a:t>
                      </a:r>
                    </a:p>
                  </a:txBody>
                  <a:tcPr marL="45720" marR="45720" horzOverflow="overflow"/>
                </a:tc>
                <a:tc>
                  <a:txBody>
                    <a:bodyPr/>
                    <a:lstStyle/>
                    <a:p>
                      <a:pPr algn="l">
                        <a:defRPr sz="1800"/>
                      </a:pPr>
                      <a:r>
                        <a:rPr sz="1000"/>
                        <a:t>3</a:t>
                      </a:r>
                    </a:p>
                  </a:txBody>
                  <a:tcPr marL="45720" marR="45720" horzOverflow="overflow"/>
                </a:tc>
                <a:tc>
                  <a:txBody>
                    <a:bodyPr/>
                    <a:lstStyle/>
                    <a:p>
                      <a:pPr algn="l">
                        <a:defRPr sz="1800"/>
                      </a:pPr>
                      <a:r>
                        <a:rPr sz="1000"/>
                        <a:t>-</a:t>
                      </a:r>
                    </a:p>
                  </a:txBody>
                  <a:tcPr marL="45720" marR="45720" horzOverflow="overflow"/>
                </a:tc>
                <a:tc>
                  <a:txBody>
                    <a:bodyPr/>
                    <a:lstStyle/>
                    <a:p>
                      <a:pPr algn="l">
                        <a:defRPr sz="1800"/>
                      </a:pPr>
                      <a:r>
                        <a:rPr sz="1000"/>
                        <a:t>2</a:t>
                      </a:r>
                    </a:p>
                  </a:txBody>
                  <a:tcPr marL="45720" marR="45720" horzOverflow="overflow"/>
                </a:tc>
                <a:tc>
                  <a:txBody>
                    <a:bodyPr/>
                    <a:lstStyle/>
                    <a:p>
                      <a:pPr algn="l">
                        <a:defRPr sz="1800"/>
                      </a:pPr>
                      <a:r>
                        <a:rPr sz="1000"/>
                        <a:t>7</a:t>
                      </a:r>
                    </a:p>
                  </a:txBody>
                  <a:tcPr marL="45720" marR="45720" horzOverflow="overflow"/>
                </a:tc>
                <a:tc>
                  <a:txBody>
                    <a:bodyPr/>
                    <a:lstStyle/>
                    <a:p>
                      <a:pPr algn="l">
                        <a:defRPr sz="1800"/>
                      </a:pPr>
                      <a:r>
                        <a:rPr sz="1000"/>
                        <a:t>4</a:t>
                      </a:r>
                    </a:p>
                  </a:txBody>
                  <a:tcPr marL="45720" marR="45720" horzOverflow="overflow"/>
                </a:tc>
                <a:tc>
                  <a:txBody>
                    <a:bodyPr/>
                    <a:lstStyle/>
                    <a:p>
                      <a:pPr algn="l">
                        <a:defRPr sz="1800"/>
                      </a:pPr>
                      <a:r>
                        <a:rPr sz="1000"/>
                        <a:t>-</a:t>
                      </a:r>
                    </a:p>
                  </a:txBody>
                  <a:tcPr marL="45720" marR="45720" horzOverflow="overflow"/>
                </a:tc>
                <a:extLst>
                  <a:ext uri="{0D108BD9-81ED-4DB2-BD59-A6C34878D82A}">
                    <a16:rowId xmlns:a16="http://schemas.microsoft.com/office/drawing/2014/main" val="10002"/>
                  </a:ext>
                </a:extLst>
              </a:tr>
              <a:tr h="262367">
                <a:tc>
                  <a:txBody>
                    <a:bodyPr/>
                    <a:lstStyle/>
                    <a:p>
                      <a:pPr algn="l">
                        <a:defRPr sz="1800"/>
                      </a:pPr>
                      <a:r>
                        <a:rPr sz="1000"/>
                        <a:t>team3</a:t>
                      </a:r>
                    </a:p>
                  </a:txBody>
                  <a:tcPr marL="45720" marR="45720" horzOverflow="overflow"/>
                </a:tc>
                <a:tc>
                  <a:txBody>
                    <a:bodyPr/>
                    <a:lstStyle/>
                    <a:p>
                      <a:pPr algn="l">
                        <a:defRPr sz="1800"/>
                      </a:pPr>
                      <a:r>
                        <a:rPr sz="1000"/>
                        <a:t>69</a:t>
                      </a:r>
                    </a:p>
                  </a:txBody>
                  <a:tcPr marL="45720" marR="45720" horzOverflow="overflow"/>
                </a:tc>
                <a:tc>
                  <a:txBody>
                    <a:bodyPr/>
                    <a:lstStyle/>
                    <a:p>
                      <a:pPr algn="l">
                        <a:defRPr sz="1800"/>
                      </a:pPr>
                      <a:r>
                        <a:rPr sz="1000"/>
                        <a:t>66</a:t>
                      </a:r>
                    </a:p>
                  </a:txBody>
                  <a:tcPr marL="45720" marR="45720" horzOverflow="overflow"/>
                </a:tc>
                <a:tc>
                  <a:txBody>
                    <a:bodyPr/>
                    <a:lstStyle/>
                    <a:p>
                      <a:pPr algn="l">
                        <a:defRPr sz="1800"/>
                      </a:pPr>
                      <a:r>
                        <a:rPr sz="1000"/>
                        <a:t>10</a:t>
                      </a:r>
                    </a:p>
                  </a:txBody>
                  <a:tcPr marL="45720" marR="45720" horzOverflow="overflow"/>
                </a:tc>
                <a:tc>
                  <a:txBody>
                    <a:bodyPr/>
                    <a:lstStyle/>
                    <a:p>
                      <a:pPr algn="l">
                        <a:defRPr sz="1800"/>
                      </a:pPr>
                      <a:r>
                        <a:rPr sz="1000"/>
                        <a:t>8</a:t>
                      </a:r>
                    </a:p>
                  </a:txBody>
                  <a:tcPr marL="45720" marR="45720" horzOverflow="overflow"/>
                </a:tc>
                <a:tc>
                  <a:txBody>
                    <a:bodyPr/>
                    <a:lstStyle/>
                    <a:p>
                      <a:pPr algn="l">
                        <a:defRPr sz="1800"/>
                      </a:pPr>
                      <a:r>
                        <a:rPr sz="1000"/>
                        <a:t>2</a:t>
                      </a:r>
                    </a:p>
                  </a:txBody>
                  <a:tcPr marL="45720" marR="45720" horzOverflow="overflow"/>
                </a:tc>
                <a:tc>
                  <a:txBody>
                    <a:bodyPr/>
                    <a:lstStyle/>
                    <a:p>
                      <a:pPr algn="l">
                        <a:defRPr sz="1800"/>
                      </a:pPr>
                      <a:r>
                        <a:rPr sz="1000"/>
                        <a:t>-</a:t>
                      </a:r>
                    </a:p>
                  </a:txBody>
                  <a:tcPr marL="45720" marR="45720" horzOverflow="overflow"/>
                </a:tc>
                <a:tc>
                  <a:txBody>
                    <a:bodyPr/>
                    <a:lstStyle/>
                    <a:p>
                      <a:pPr algn="l">
                        <a:defRPr sz="1800"/>
                      </a:pPr>
                      <a:r>
                        <a:rPr sz="1000"/>
                        <a:t>-</a:t>
                      </a:r>
                    </a:p>
                  </a:txBody>
                  <a:tcPr marL="45720" marR="45720" horzOverflow="overflow"/>
                </a:tc>
                <a:tc>
                  <a:txBody>
                    <a:bodyPr/>
                    <a:lstStyle/>
                    <a:p>
                      <a:pPr algn="l">
                        <a:defRPr sz="1800"/>
                      </a:pPr>
                      <a:r>
                        <a:rPr sz="1000"/>
                        <a:t>-</a:t>
                      </a:r>
                    </a:p>
                  </a:txBody>
                  <a:tcPr marL="45720" marR="45720" horzOverflow="overflow"/>
                </a:tc>
                <a:tc>
                  <a:txBody>
                    <a:bodyPr/>
                    <a:lstStyle/>
                    <a:p>
                      <a:pPr algn="l">
                        <a:defRPr sz="1800"/>
                      </a:pPr>
                      <a:r>
                        <a:rPr sz="1000"/>
                        <a:t>-</a:t>
                      </a:r>
                    </a:p>
                  </a:txBody>
                  <a:tcPr marL="45720" marR="45720" horzOverflow="overflow"/>
                </a:tc>
                <a:extLst>
                  <a:ext uri="{0D108BD9-81ED-4DB2-BD59-A6C34878D82A}">
                    <a16:rowId xmlns:a16="http://schemas.microsoft.com/office/drawing/2014/main" val="10003"/>
                  </a:ext>
                </a:extLst>
              </a:tr>
              <a:tr h="262367">
                <a:tc>
                  <a:txBody>
                    <a:bodyPr/>
                    <a:lstStyle/>
                    <a:p>
                      <a:pPr algn="l">
                        <a:defRPr sz="1800"/>
                      </a:pPr>
                      <a:r>
                        <a:rPr sz="1000"/>
                        <a:t>team4</a:t>
                      </a:r>
                    </a:p>
                  </a:txBody>
                  <a:tcPr marL="45720" marR="45720" horzOverflow="overflow"/>
                </a:tc>
                <a:tc>
                  <a:txBody>
                    <a:bodyPr/>
                    <a:lstStyle/>
                    <a:p>
                      <a:pPr algn="l">
                        <a:defRPr sz="1800"/>
                      </a:pPr>
                      <a:r>
                        <a:rPr sz="1000"/>
                        <a:t>63</a:t>
                      </a:r>
                    </a:p>
                  </a:txBody>
                  <a:tcPr marL="45720" marR="45720" horzOverflow="overflow"/>
                </a:tc>
                <a:tc>
                  <a:txBody>
                    <a:bodyPr/>
                    <a:lstStyle/>
                    <a:p>
                      <a:pPr algn="l">
                        <a:defRPr sz="1800"/>
                      </a:pPr>
                      <a:r>
                        <a:rPr sz="1000"/>
                        <a:t>72</a:t>
                      </a:r>
                    </a:p>
                  </a:txBody>
                  <a:tcPr marL="45720" marR="45720" horzOverflow="overflow"/>
                </a:tc>
                <a:tc>
                  <a:txBody>
                    <a:bodyPr/>
                    <a:lstStyle/>
                    <a:p>
                      <a:pPr algn="l">
                        <a:defRPr sz="1800"/>
                      </a:pPr>
                      <a:r>
                        <a:rPr sz="1000"/>
                        <a:t>14</a:t>
                      </a:r>
                    </a:p>
                  </a:txBody>
                  <a:tcPr marL="45720" marR="45720" horzOverflow="overflow"/>
                </a:tc>
                <a:tc>
                  <a:txBody>
                    <a:bodyPr/>
                    <a:lstStyle/>
                    <a:p>
                      <a:pPr algn="l">
                        <a:defRPr sz="1800"/>
                      </a:pPr>
                      <a:r>
                        <a:rPr sz="1000"/>
                        <a:t>7</a:t>
                      </a:r>
                    </a:p>
                  </a:txBody>
                  <a:tcPr marL="45720" marR="45720" horzOverflow="overflow"/>
                </a:tc>
                <a:tc>
                  <a:txBody>
                    <a:bodyPr/>
                    <a:lstStyle/>
                    <a:p>
                      <a:pPr algn="l">
                        <a:defRPr sz="1800"/>
                      </a:pPr>
                      <a:r>
                        <a:rPr sz="1000"/>
                        <a:t>7</a:t>
                      </a:r>
                    </a:p>
                  </a:txBody>
                  <a:tcPr marL="45720" marR="45720" horzOverflow="overflow"/>
                </a:tc>
                <a:tc>
                  <a:txBody>
                    <a:bodyPr/>
                    <a:lstStyle/>
                    <a:p>
                      <a:pPr algn="l">
                        <a:defRPr sz="1800"/>
                      </a:pPr>
                      <a:r>
                        <a:rPr sz="1000"/>
                        <a:t>-</a:t>
                      </a:r>
                    </a:p>
                  </a:txBody>
                  <a:tcPr marL="45720" marR="45720" horzOverflow="overflow"/>
                </a:tc>
                <a:tc>
                  <a:txBody>
                    <a:bodyPr/>
                    <a:lstStyle/>
                    <a:p>
                      <a:pPr algn="l">
                        <a:defRPr sz="1800"/>
                      </a:pPr>
                      <a:r>
                        <a:rPr sz="1000"/>
                        <a:t>-</a:t>
                      </a:r>
                    </a:p>
                  </a:txBody>
                  <a:tcPr marL="45720" marR="45720" horzOverflow="overflow"/>
                </a:tc>
                <a:tc>
                  <a:txBody>
                    <a:bodyPr/>
                    <a:lstStyle/>
                    <a:p>
                      <a:pPr algn="l">
                        <a:defRPr sz="1800"/>
                      </a:pPr>
                      <a:r>
                        <a:rPr sz="1000"/>
                        <a:t>-</a:t>
                      </a:r>
                    </a:p>
                  </a:txBody>
                  <a:tcPr marL="45720" marR="45720" horzOverflow="overflow"/>
                </a:tc>
                <a:tc>
                  <a:txBody>
                    <a:bodyPr/>
                    <a:lstStyle/>
                    <a:p>
                      <a:pPr algn="l">
                        <a:defRPr sz="1800"/>
                      </a:pPr>
                      <a:r>
                        <a:rPr sz="1000"/>
                        <a:t>-</a:t>
                      </a:r>
                    </a:p>
                  </a:txBody>
                  <a:tcPr marL="45720" marR="45720" horzOverflow="overflow"/>
                </a:tc>
                <a:extLst>
                  <a:ext uri="{0D108BD9-81ED-4DB2-BD59-A6C34878D82A}">
                    <a16:rowId xmlns:a16="http://schemas.microsoft.com/office/drawing/2014/main" val="10004"/>
                  </a:ext>
                </a:extLst>
              </a:tr>
              <a:tr h="262367">
                <a:tc>
                  <a:txBody>
                    <a:bodyPr/>
                    <a:lstStyle/>
                    <a:p>
                      <a:pPr algn="l">
                        <a:defRPr sz="1800"/>
                      </a:pPr>
                      <a:r>
                        <a:rPr sz="1000"/>
                        <a:t>team5</a:t>
                      </a:r>
                    </a:p>
                  </a:txBody>
                  <a:tcPr marL="45720" marR="45720" horzOverflow="overflow"/>
                </a:tc>
                <a:tc>
                  <a:txBody>
                    <a:bodyPr/>
                    <a:lstStyle/>
                    <a:p>
                      <a:pPr algn="l">
                        <a:defRPr sz="1800"/>
                      </a:pPr>
                      <a:r>
                        <a:rPr sz="1000"/>
                        <a:t>49</a:t>
                      </a:r>
                    </a:p>
                  </a:txBody>
                  <a:tcPr marL="45720" marR="45720" horzOverflow="overflow"/>
                </a:tc>
                <a:tc>
                  <a:txBody>
                    <a:bodyPr/>
                    <a:lstStyle/>
                    <a:p>
                      <a:pPr algn="l">
                        <a:defRPr sz="1800"/>
                      </a:pPr>
                      <a:r>
                        <a:rPr sz="1000"/>
                        <a:t>86</a:t>
                      </a:r>
                    </a:p>
                  </a:txBody>
                  <a:tcPr marL="45720" marR="45720" horzOverflow="overflow"/>
                </a:tc>
                <a:tc>
                  <a:txBody>
                    <a:bodyPr/>
                    <a:lstStyle/>
                    <a:p>
                      <a:pPr algn="l">
                        <a:defRPr sz="1800"/>
                      </a:pPr>
                      <a:r>
                        <a:rPr sz="1000"/>
                        <a:t>27</a:t>
                      </a:r>
                    </a:p>
                  </a:txBody>
                  <a:tcPr marL="45720" marR="45720" horzOverflow="overflow"/>
                </a:tc>
                <a:tc>
                  <a:txBody>
                    <a:bodyPr/>
                    <a:lstStyle/>
                    <a:p>
                      <a:pPr algn="l">
                        <a:defRPr sz="1800"/>
                      </a:pPr>
                      <a:r>
                        <a:rPr sz="1000"/>
                        <a:t>3</a:t>
                      </a:r>
                    </a:p>
                  </a:txBody>
                  <a:tcPr marL="45720" marR="45720" horzOverflow="overflow"/>
                </a:tc>
                <a:tc>
                  <a:txBody>
                    <a:bodyPr/>
                    <a:lstStyle/>
                    <a:p>
                      <a:pPr algn="l">
                        <a:defRPr sz="1800"/>
                      </a:pPr>
                      <a:r>
                        <a:rPr sz="1000"/>
                        <a:t>4</a:t>
                      </a:r>
                    </a:p>
                  </a:txBody>
                  <a:tcPr marL="45720" marR="45720" horzOverflow="overflow"/>
                </a:tc>
                <a:tc>
                  <a:txBody>
                    <a:bodyPr/>
                    <a:lstStyle/>
                    <a:p>
                      <a:pPr algn="l">
                        <a:defRPr sz="1800"/>
                      </a:pPr>
                      <a:r>
                        <a:rPr sz="1000"/>
                        <a:t>-</a:t>
                      </a:r>
                    </a:p>
                  </a:txBody>
                  <a:tcPr marL="45720" marR="45720" horzOverflow="overflow"/>
                </a:tc>
                <a:tc>
                  <a:txBody>
                    <a:bodyPr/>
                    <a:lstStyle/>
                    <a:p>
                      <a:pPr algn="l">
                        <a:defRPr sz="1800"/>
                      </a:pPr>
                      <a:r>
                        <a:rPr sz="1000"/>
                        <a:t>-</a:t>
                      </a:r>
                    </a:p>
                  </a:txBody>
                  <a:tcPr marL="45720" marR="45720" horzOverflow="overflow"/>
                </a:tc>
                <a:tc>
                  <a:txBody>
                    <a:bodyPr/>
                    <a:lstStyle/>
                    <a:p>
                      <a:pPr algn="l">
                        <a:defRPr sz="1800"/>
                      </a:pPr>
                      <a:r>
                        <a:rPr sz="1000"/>
                        <a:t>-</a:t>
                      </a:r>
                    </a:p>
                  </a:txBody>
                  <a:tcPr marL="45720" marR="45720" horzOverflow="overflow"/>
                </a:tc>
                <a:tc>
                  <a:txBody>
                    <a:bodyPr/>
                    <a:lstStyle/>
                    <a:p>
                      <a:pPr algn="l">
                        <a:defRPr sz="1800"/>
                      </a:pPr>
                      <a:r>
                        <a:rPr sz="1000"/>
                        <a:t>10</a:t>
                      </a:r>
                    </a:p>
                  </a:txBody>
                  <a:tcPr marL="45720" marR="45720" horzOverflow="overflow"/>
                </a:tc>
                <a:extLst>
                  <a:ext uri="{0D108BD9-81ED-4DB2-BD59-A6C34878D82A}">
                    <a16:rowId xmlns:a16="http://schemas.microsoft.com/office/drawing/2014/main" val="10005"/>
                  </a:ext>
                </a:extLst>
              </a:tr>
              <a:tr h="262367">
                <a:tc>
                  <a:txBody>
                    <a:bodyPr/>
                    <a:lstStyle/>
                    <a:p>
                      <a:pPr algn="l">
                        <a:defRPr sz="1800"/>
                      </a:pPr>
                      <a:r>
                        <a:rPr sz="1000"/>
                        <a:t>team6</a:t>
                      </a:r>
                    </a:p>
                  </a:txBody>
                  <a:tcPr marL="45720" marR="45720" horzOverflow="overflow"/>
                </a:tc>
                <a:tc>
                  <a:txBody>
                    <a:bodyPr/>
                    <a:lstStyle/>
                    <a:p>
                      <a:pPr algn="l">
                        <a:defRPr sz="1800"/>
                      </a:pPr>
                      <a:r>
                        <a:rPr sz="1000"/>
                        <a:t>10</a:t>
                      </a:r>
                    </a:p>
                  </a:txBody>
                  <a:tcPr marL="45720" marR="45720" horzOverflow="overflow"/>
                </a:tc>
                <a:tc>
                  <a:txBody>
                    <a:bodyPr/>
                    <a:lstStyle/>
                    <a:p>
                      <a:pPr algn="l">
                        <a:defRPr sz="1800"/>
                      </a:pPr>
                      <a:r>
                        <a:rPr sz="1000"/>
                        <a:t>134</a:t>
                      </a:r>
                    </a:p>
                  </a:txBody>
                  <a:tcPr marL="45720" marR="45720" horzOverflow="overflow"/>
                </a:tc>
                <a:tc>
                  <a:txBody>
                    <a:bodyPr/>
                    <a:lstStyle/>
                    <a:p>
                      <a:pPr algn="l">
                        <a:defRPr sz="1800"/>
                      </a:pPr>
                      <a:r>
                        <a:rPr sz="1000"/>
                        <a:t>10</a:t>
                      </a:r>
                    </a:p>
                  </a:txBody>
                  <a:tcPr marL="45720" marR="45720" horzOverflow="overflow"/>
                </a:tc>
                <a:tc>
                  <a:txBody>
                    <a:bodyPr/>
                    <a:lstStyle/>
                    <a:p>
                      <a:pPr algn="l">
                        <a:defRPr sz="1800"/>
                      </a:pPr>
                      <a:r>
                        <a:rPr sz="1000"/>
                        <a:t>-</a:t>
                      </a:r>
                    </a:p>
                  </a:txBody>
                  <a:tcPr marL="45720" marR="45720" horzOverflow="overflow"/>
                </a:tc>
                <a:tc>
                  <a:txBody>
                    <a:bodyPr/>
                    <a:lstStyle/>
                    <a:p>
                      <a:pPr algn="l">
                        <a:defRPr sz="1800"/>
                      </a:pPr>
                      <a:r>
                        <a:rPr sz="1000"/>
                        <a:t>-</a:t>
                      </a:r>
                    </a:p>
                  </a:txBody>
                  <a:tcPr marL="45720" marR="45720" horzOverflow="overflow"/>
                </a:tc>
                <a:tc>
                  <a:txBody>
                    <a:bodyPr/>
                    <a:lstStyle/>
                    <a:p>
                      <a:pPr algn="l">
                        <a:defRPr sz="1800"/>
                      </a:pPr>
                      <a:r>
                        <a:rPr sz="1000"/>
                        <a:t>-</a:t>
                      </a:r>
                    </a:p>
                  </a:txBody>
                  <a:tcPr marL="45720" marR="45720" horzOverflow="overflow"/>
                </a:tc>
                <a:tc>
                  <a:txBody>
                    <a:bodyPr/>
                    <a:lstStyle/>
                    <a:p>
                      <a:pPr algn="l">
                        <a:defRPr sz="1800"/>
                      </a:pPr>
                      <a:r>
                        <a:rPr sz="1000"/>
                        <a:t>-</a:t>
                      </a:r>
                    </a:p>
                  </a:txBody>
                  <a:tcPr marL="45720" marR="45720" horzOverflow="overflow"/>
                </a:tc>
                <a:tc>
                  <a:txBody>
                    <a:bodyPr/>
                    <a:lstStyle/>
                    <a:p>
                      <a:pPr algn="l">
                        <a:defRPr sz="1800"/>
                      </a:pPr>
                      <a:r>
                        <a:rPr sz="1000"/>
                        <a:t>10</a:t>
                      </a:r>
                    </a:p>
                  </a:txBody>
                  <a:tcPr marL="45720" marR="45720" horzOverflow="overflow"/>
                </a:tc>
                <a:tc>
                  <a:txBody>
                    <a:bodyPr/>
                    <a:lstStyle/>
                    <a:p>
                      <a:pPr algn="l">
                        <a:defRPr sz="1800"/>
                      </a:pPr>
                      <a:r>
                        <a:rPr sz="1000"/>
                        <a:t>-</a:t>
                      </a:r>
                    </a:p>
                  </a:txBody>
                  <a:tcPr marL="45720" marR="45720" horzOverflow="overflow"/>
                </a:tc>
                <a:extLst>
                  <a:ext uri="{0D108BD9-81ED-4DB2-BD59-A6C34878D82A}">
                    <a16:rowId xmlns:a16="http://schemas.microsoft.com/office/drawing/2014/main" val="10006"/>
                  </a:ext>
                </a:extLst>
              </a:tr>
            </a:tbl>
          </a:graphicData>
        </a:graphic>
      </p:graphicFrame>
      <p:sp>
        <p:nvSpPr>
          <p:cNvPr id="66" name="TextBox 5"/>
          <p:cNvSpPr txBox="1"/>
          <p:nvPr/>
        </p:nvSpPr>
        <p:spPr>
          <a:xfrm>
            <a:off x="5690093" y="2083892"/>
            <a:ext cx="1736521" cy="281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Games to play </a:t>
            </a:r>
          </a:p>
        </p:txBody>
      </p:sp>
      <p:sp>
        <p:nvSpPr>
          <p:cNvPr id="67" name="TextBox 8"/>
          <p:cNvSpPr txBox="1"/>
          <p:nvPr/>
        </p:nvSpPr>
        <p:spPr>
          <a:xfrm>
            <a:off x="1898269" y="1503625"/>
            <a:ext cx="567699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Not so simple case: Is team 5 eliminated  ?</a:t>
            </a:r>
          </a:p>
        </p:txBody>
      </p:sp>
      <p:sp>
        <p:nvSpPr>
          <p:cNvPr id="68" name="TextBox 9"/>
          <p:cNvSpPr txBox="1"/>
          <p:nvPr/>
        </p:nvSpPr>
        <p:spPr>
          <a:xfrm>
            <a:off x="340441" y="5582020"/>
            <a:ext cx="11132193"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Answer: </a:t>
            </a:r>
            <a:r>
              <a:rPr b="1"/>
              <a:t>Yes(!!)  </a:t>
            </a:r>
            <a:r>
              <a:t>Even if it wins all its 27 games have 76 points, other teams will be awarded points as well </a:t>
            </a:r>
          </a:p>
          <a:p>
            <a:r>
              <a:t>and there is no scenario in which it will finish first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7"/>
          <p:cNvSpPr txBox="1">
            <a:spLocks noGrp="1"/>
          </p:cNvSpPr>
          <p:nvPr>
            <p:ph type="title"/>
          </p:nvPr>
        </p:nvSpPr>
        <p:spPr>
          <a:xfrm>
            <a:off x="541609" y="192947"/>
            <a:ext cx="10296968" cy="895189"/>
          </a:xfrm>
          <a:prstGeom prst="rect">
            <a:avLst/>
          </a:prstGeom>
        </p:spPr>
        <p:txBody>
          <a:bodyPr/>
          <a:lstStyle/>
          <a:p>
            <a:r>
              <a:t>                          Elimination problem: Cont.</a:t>
            </a:r>
          </a:p>
        </p:txBody>
      </p:sp>
      <p:sp>
        <p:nvSpPr>
          <p:cNvPr id="73" name="TextBox 8"/>
          <p:cNvSpPr txBox="1"/>
          <p:nvPr/>
        </p:nvSpPr>
        <p:spPr>
          <a:xfrm>
            <a:off x="906010" y="1478458"/>
            <a:ext cx="8498049" cy="2326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Can we try to solve the previous problem using brute force namely trying all possible outcomes of the remaining games ?</a:t>
            </a:r>
          </a:p>
          <a:p>
            <a:endParaRPr/>
          </a:p>
          <a:p>
            <a:r>
              <a:t>We can but the run time will be exponential with the number of games. In the previous example we will have to evaluate </a:t>
            </a:r>
            <a:r>
              <a:rPr b="1"/>
              <a:t>2^(27) </a:t>
            </a:r>
            <a:r>
              <a:t>= </a:t>
            </a:r>
            <a:r>
              <a:rPr b="1"/>
              <a:t>134 217 728 </a:t>
            </a:r>
            <a:r>
              <a:t>possibilities…. Not so practical.  </a:t>
            </a:r>
          </a:p>
          <a:p>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
          <p:cNvSpPr txBox="1">
            <a:spLocks noGrp="1"/>
          </p:cNvSpPr>
          <p:nvPr>
            <p:ph type="title"/>
          </p:nvPr>
        </p:nvSpPr>
        <p:spPr>
          <a:xfrm>
            <a:off x="541609" y="192947"/>
            <a:ext cx="10296968" cy="895189"/>
          </a:xfrm>
          <a:prstGeom prst="rect">
            <a:avLst/>
          </a:prstGeom>
        </p:spPr>
        <p:txBody>
          <a:bodyPr/>
          <a:lstStyle/>
          <a:p>
            <a:r>
              <a:t>                          The network flow solution </a:t>
            </a:r>
          </a:p>
        </p:txBody>
      </p:sp>
      <p:sp>
        <p:nvSpPr>
          <p:cNvPr id="78" name="TextBox 8"/>
          <p:cNvSpPr txBox="1"/>
          <p:nvPr/>
        </p:nvSpPr>
        <p:spPr>
          <a:xfrm>
            <a:off x="906010" y="1478458"/>
            <a:ext cx="8498049"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What is a network flow ? </a:t>
            </a:r>
          </a:p>
        </p:txBody>
      </p:sp>
      <p:pic>
        <p:nvPicPr>
          <p:cNvPr id="79" name="Picture 1" descr="Picture 1"/>
          <p:cNvPicPr>
            <a:picLocks noChangeAspect="1"/>
          </p:cNvPicPr>
          <p:nvPr/>
        </p:nvPicPr>
        <p:blipFill>
          <a:blip r:embed="rId3"/>
          <a:stretch>
            <a:fillRect/>
          </a:stretch>
        </p:blipFill>
        <p:spPr>
          <a:xfrm>
            <a:off x="2712175" y="3871869"/>
            <a:ext cx="3848015" cy="1758019"/>
          </a:xfrm>
          <a:prstGeom prst="rect">
            <a:avLst/>
          </a:prstGeom>
          <a:ln w="12700">
            <a:miter lim="400000"/>
          </a:ln>
        </p:spPr>
      </p:pic>
      <p:sp>
        <p:nvSpPr>
          <p:cNvPr id="80" name="TextBox 2"/>
          <p:cNvSpPr txBox="1"/>
          <p:nvPr/>
        </p:nvSpPr>
        <p:spPr>
          <a:xfrm>
            <a:off x="906010" y="2013256"/>
            <a:ext cx="10377184" cy="2326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It is a directed, weighted graph, with 2 special nodes the source “s” and the sink “t”. The weights on the edges are called capacity. We would like to flow the maximum input flow into s so that :</a:t>
            </a:r>
          </a:p>
          <a:p>
            <a:endParaRPr/>
          </a:p>
          <a:p>
            <a:pPr marL="285750" indent="-285750">
              <a:buSzPct val="100000"/>
              <a:buFont typeface="Arial"/>
              <a:buChar char="•"/>
            </a:pPr>
            <a:r>
              <a:t>The total amount of incoming flow to each node is the total among flowing out from the node </a:t>
            </a:r>
          </a:p>
          <a:p>
            <a:pPr marL="285750" indent="-285750">
              <a:buSzPct val="100000"/>
              <a:buFont typeface="Arial"/>
              <a:buChar char="•"/>
            </a:pPr>
            <a:r>
              <a:t>The total flow on each edge is less or equal to the capacity of the edge. </a:t>
            </a:r>
          </a:p>
          <a:p>
            <a:r>
              <a:t>    </a:t>
            </a:r>
          </a:p>
        </p:txBody>
      </p:sp>
      <p:sp>
        <p:nvSpPr>
          <p:cNvPr id="81" name="Straight Arrow Connector 4"/>
          <p:cNvSpPr/>
          <p:nvPr/>
        </p:nvSpPr>
        <p:spPr>
          <a:xfrm>
            <a:off x="1593908" y="4672667"/>
            <a:ext cx="1526797" cy="1"/>
          </a:xfrm>
          <a:prstGeom prst="line">
            <a:avLst/>
          </a:prstGeom>
          <a:ln w="6350">
            <a:solidFill>
              <a:schemeClr val="accent1"/>
            </a:solidFill>
            <a:miter/>
            <a:tailEnd type="triangle"/>
          </a:ln>
        </p:spPr>
        <p:txBody>
          <a:bodyPr lIns="45719" rIns="45719"/>
          <a:lstStyle/>
          <a:p>
            <a:endParaRPr/>
          </a:p>
        </p:txBody>
      </p:sp>
      <p:sp>
        <p:nvSpPr>
          <p:cNvPr id="82" name="TextBox 5"/>
          <p:cNvSpPr txBox="1"/>
          <p:nvPr/>
        </p:nvSpPr>
        <p:spPr>
          <a:xfrm>
            <a:off x="1887522" y="4303336"/>
            <a:ext cx="1233182"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Input flow</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7"/>
          <p:cNvSpPr txBox="1">
            <a:spLocks noGrp="1"/>
          </p:cNvSpPr>
          <p:nvPr>
            <p:ph type="title"/>
          </p:nvPr>
        </p:nvSpPr>
        <p:spPr>
          <a:xfrm>
            <a:off x="-1066801" y="-126514"/>
            <a:ext cx="11125201" cy="895189"/>
          </a:xfrm>
          <a:prstGeom prst="rect">
            <a:avLst/>
          </a:prstGeom>
        </p:spPr>
        <p:txBody>
          <a:bodyPr/>
          <a:lstStyle>
            <a:lvl1pPr>
              <a:defRPr sz="2400"/>
            </a:lvl1pPr>
          </a:lstStyle>
          <a:p>
            <a:r>
              <a:t>                         Example : Using Maximum flow for testing if team 5 is eliminated   </a:t>
            </a:r>
          </a:p>
        </p:txBody>
      </p:sp>
      <p:grpSp>
        <p:nvGrpSpPr>
          <p:cNvPr id="89" name="Flowchart: Connector 10"/>
          <p:cNvGrpSpPr/>
          <p:nvPr/>
        </p:nvGrpSpPr>
        <p:grpSpPr>
          <a:xfrm>
            <a:off x="2070896" y="2724154"/>
            <a:ext cx="797567" cy="417297"/>
            <a:chOff x="0" y="0"/>
            <a:chExt cx="797565" cy="417295"/>
          </a:xfrm>
        </p:grpSpPr>
        <p:sp>
          <p:nvSpPr>
            <p:cNvPr id="87" name="Oval"/>
            <p:cNvSpPr/>
            <p:nvPr/>
          </p:nvSpPr>
          <p:spPr>
            <a:xfrm>
              <a:off x="0" y="0"/>
              <a:ext cx="797566" cy="417296"/>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8" name="1-2"/>
            <p:cNvSpPr txBox="1"/>
            <p:nvPr/>
          </p:nvSpPr>
          <p:spPr>
            <a:xfrm>
              <a:off x="116800" y="67677"/>
              <a:ext cx="563966" cy="281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defRPr>
              </a:lvl1pPr>
            </a:lstStyle>
            <a:p>
              <a:r>
                <a:t>1-2</a:t>
              </a:r>
            </a:p>
          </p:txBody>
        </p:sp>
      </p:grpSp>
      <p:grpSp>
        <p:nvGrpSpPr>
          <p:cNvPr id="92" name="Flowchart: Connector 11"/>
          <p:cNvGrpSpPr/>
          <p:nvPr/>
        </p:nvGrpSpPr>
        <p:grpSpPr>
          <a:xfrm>
            <a:off x="2043669" y="3349890"/>
            <a:ext cx="797567" cy="346903"/>
            <a:chOff x="0" y="0"/>
            <a:chExt cx="797565" cy="346902"/>
          </a:xfrm>
        </p:grpSpPr>
        <p:sp>
          <p:nvSpPr>
            <p:cNvPr id="90"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91" name="1-3"/>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defRPr>
              </a:lvl1pPr>
            </a:lstStyle>
            <a:p>
              <a:r>
                <a:t>1-3</a:t>
              </a:r>
            </a:p>
          </p:txBody>
        </p:sp>
      </p:grpSp>
      <p:grpSp>
        <p:nvGrpSpPr>
          <p:cNvPr id="95" name="Flowchart: Connector 12"/>
          <p:cNvGrpSpPr/>
          <p:nvPr/>
        </p:nvGrpSpPr>
        <p:grpSpPr>
          <a:xfrm>
            <a:off x="2088508" y="3933192"/>
            <a:ext cx="797567" cy="346903"/>
            <a:chOff x="0" y="0"/>
            <a:chExt cx="797565" cy="346902"/>
          </a:xfrm>
        </p:grpSpPr>
        <p:sp>
          <p:nvSpPr>
            <p:cNvPr id="93"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94" name="1-4"/>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defRPr>
              </a:lvl1pPr>
            </a:lstStyle>
            <a:p>
              <a:r>
                <a:t>1-4</a:t>
              </a:r>
            </a:p>
          </p:txBody>
        </p:sp>
      </p:grpSp>
      <p:grpSp>
        <p:nvGrpSpPr>
          <p:cNvPr id="98" name="Flowchart: Connector 15"/>
          <p:cNvGrpSpPr/>
          <p:nvPr/>
        </p:nvGrpSpPr>
        <p:grpSpPr>
          <a:xfrm>
            <a:off x="2133905" y="4470336"/>
            <a:ext cx="797567" cy="346903"/>
            <a:chOff x="0" y="0"/>
            <a:chExt cx="797565" cy="346902"/>
          </a:xfrm>
        </p:grpSpPr>
        <p:sp>
          <p:nvSpPr>
            <p:cNvPr id="96"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97" name="2-3"/>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defRPr>
              </a:lvl1pPr>
            </a:lstStyle>
            <a:p>
              <a:r>
                <a:t>2-3</a:t>
              </a:r>
            </a:p>
          </p:txBody>
        </p:sp>
      </p:grpSp>
      <p:grpSp>
        <p:nvGrpSpPr>
          <p:cNvPr id="101" name="Flowchart: Connector 16"/>
          <p:cNvGrpSpPr/>
          <p:nvPr/>
        </p:nvGrpSpPr>
        <p:grpSpPr>
          <a:xfrm>
            <a:off x="2070896" y="5132685"/>
            <a:ext cx="797567" cy="346903"/>
            <a:chOff x="0" y="0"/>
            <a:chExt cx="797565" cy="346902"/>
          </a:xfrm>
        </p:grpSpPr>
        <p:sp>
          <p:nvSpPr>
            <p:cNvPr id="99"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00" name="2-4"/>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defRPr>
              </a:lvl1pPr>
            </a:lstStyle>
            <a:p>
              <a:r>
                <a:t>2-4</a:t>
              </a:r>
            </a:p>
          </p:txBody>
        </p:sp>
      </p:grpSp>
      <p:grpSp>
        <p:nvGrpSpPr>
          <p:cNvPr id="104" name="Flowchart: Connector 18"/>
          <p:cNvGrpSpPr/>
          <p:nvPr/>
        </p:nvGrpSpPr>
        <p:grpSpPr>
          <a:xfrm>
            <a:off x="4051439" y="3664313"/>
            <a:ext cx="358637" cy="370841"/>
            <a:chOff x="0" y="0"/>
            <a:chExt cx="358636" cy="370840"/>
          </a:xfrm>
        </p:grpSpPr>
        <p:sp>
          <p:nvSpPr>
            <p:cNvPr id="102"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03" name="1"/>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a:solidFill>
                    <a:srgbClr val="FFFFFF"/>
                  </a:solidFill>
                </a:defRPr>
              </a:lvl1pPr>
            </a:lstStyle>
            <a:p>
              <a:r>
                <a:t>1</a:t>
              </a:r>
            </a:p>
          </p:txBody>
        </p:sp>
      </p:grpSp>
      <p:grpSp>
        <p:nvGrpSpPr>
          <p:cNvPr id="107" name="Flowchart: Connector 20"/>
          <p:cNvGrpSpPr/>
          <p:nvPr/>
        </p:nvGrpSpPr>
        <p:grpSpPr>
          <a:xfrm>
            <a:off x="4051439" y="4216002"/>
            <a:ext cx="358637" cy="370841"/>
            <a:chOff x="0" y="0"/>
            <a:chExt cx="358636" cy="370840"/>
          </a:xfrm>
        </p:grpSpPr>
        <p:sp>
          <p:nvSpPr>
            <p:cNvPr id="105"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06" name="2"/>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a:solidFill>
                    <a:srgbClr val="FFFFFF"/>
                  </a:solidFill>
                </a:defRPr>
              </a:lvl1pPr>
            </a:lstStyle>
            <a:p>
              <a:r>
                <a:t>2</a:t>
              </a:r>
            </a:p>
          </p:txBody>
        </p:sp>
      </p:grpSp>
      <p:grpSp>
        <p:nvGrpSpPr>
          <p:cNvPr id="110" name="Flowchart: Connector 21"/>
          <p:cNvGrpSpPr/>
          <p:nvPr/>
        </p:nvGrpSpPr>
        <p:grpSpPr>
          <a:xfrm>
            <a:off x="4051439" y="4854145"/>
            <a:ext cx="358637" cy="370841"/>
            <a:chOff x="0" y="0"/>
            <a:chExt cx="358636" cy="370840"/>
          </a:xfrm>
        </p:grpSpPr>
        <p:sp>
          <p:nvSpPr>
            <p:cNvPr id="108"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09" name="3"/>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a:solidFill>
                    <a:srgbClr val="FFFFFF"/>
                  </a:solidFill>
                </a:defRPr>
              </a:lvl1pPr>
            </a:lstStyle>
            <a:p>
              <a:r>
                <a:t>3</a:t>
              </a:r>
            </a:p>
          </p:txBody>
        </p:sp>
      </p:grpSp>
      <p:grpSp>
        <p:nvGrpSpPr>
          <p:cNvPr id="113" name="Flowchart: Connector 22"/>
          <p:cNvGrpSpPr/>
          <p:nvPr/>
        </p:nvGrpSpPr>
        <p:grpSpPr>
          <a:xfrm>
            <a:off x="4051439" y="5372099"/>
            <a:ext cx="358637" cy="370841"/>
            <a:chOff x="0" y="0"/>
            <a:chExt cx="358636" cy="370840"/>
          </a:xfrm>
        </p:grpSpPr>
        <p:sp>
          <p:nvSpPr>
            <p:cNvPr id="111"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12" name="4"/>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a:solidFill>
                    <a:srgbClr val="FFFFFF"/>
                  </a:solidFill>
                </a:defRPr>
              </a:lvl1pPr>
            </a:lstStyle>
            <a:p>
              <a:r>
                <a:t>4</a:t>
              </a:r>
            </a:p>
          </p:txBody>
        </p:sp>
      </p:grpSp>
      <p:grpSp>
        <p:nvGrpSpPr>
          <p:cNvPr id="116" name="Flowchart: Connector 23"/>
          <p:cNvGrpSpPr/>
          <p:nvPr/>
        </p:nvGrpSpPr>
        <p:grpSpPr>
          <a:xfrm>
            <a:off x="5620277" y="4537462"/>
            <a:ext cx="358635" cy="370841"/>
            <a:chOff x="0" y="0"/>
            <a:chExt cx="358633" cy="370840"/>
          </a:xfrm>
        </p:grpSpPr>
        <p:sp>
          <p:nvSpPr>
            <p:cNvPr id="114" name="Circle"/>
            <p:cNvSpPr/>
            <p:nvPr/>
          </p:nvSpPr>
          <p:spPr>
            <a:xfrm>
              <a:off x="0" y="9251"/>
              <a:ext cx="358634"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15" name="t"/>
            <p:cNvSpPr txBox="1"/>
            <p:nvPr/>
          </p:nvSpPr>
          <p:spPr>
            <a:xfrm>
              <a:off x="52520" y="0"/>
              <a:ext cx="25359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a:solidFill>
                    <a:srgbClr val="FFFFFF"/>
                  </a:solidFill>
                </a:defRPr>
              </a:lvl1pPr>
            </a:lstStyle>
            <a:p>
              <a:r>
                <a:t>t</a:t>
              </a:r>
            </a:p>
          </p:txBody>
        </p:sp>
      </p:grpSp>
      <p:grpSp>
        <p:nvGrpSpPr>
          <p:cNvPr id="119" name="Flowchart: Connector 24"/>
          <p:cNvGrpSpPr/>
          <p:nvPr/>
        </p:nvGrpSpPr>
        <p:grpSpPr>
          <a:xfrm>
            <a:off x="541610" y="4537463"/>
            <a:ext cx="358637" cy="370841"/>
            <a:chOff x="0" y="0"/>
            <a:chExt cx="358636" cy="370840"/>
          </a:xfrm>
        </p:grpSpPr>
        <p:sp>
          <p:nvSpPr>
            <p:cNvPr id="117" name="Circle"/>
            <p:cNvSpPr/>
            <p:nvPr/>
          </p:nvSpPr>
          <p:spPr>
            <a:xfrm>
              <a:off x="0" y="7606"/>
              <a:ext cx="358637" cy="35562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18" name="s"/>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a:solidFill>
                    <a:srgbClr val="FFFFFF"/>
                  </a:solidFill>
                </a:defRPr>
              </a:lvl1pPr>
            </a:lstStyle>
            <a:p>
              <a:r>
                <a:t>s</a:t>
              </a:r>
            </a:p>
          </p:txBody>
        </p:sp>
      </p:grpSp>
      <p:sp>
        <p:nvSpPr>
          <p:cNvPr id="120" name="Straight Arrow Connector 26"/>
          <p:cNvSpPr/>
          <p:nvPr/>
        </p:nvSpPr>
        <p:spPr>
          <a:xfrm flipV="1">
            <a:off x="788533" y="3001603"/>
            <a:ext cx="1312747" cy="1534463"/>
          </a:xfrm>
          <a:prstGeom prst="line">
            <a:avLst/>
          </a:prstGeom>
          <a:ln w="6350">
            <a:solidFill>
              <a:schemeClr val="accent1"/>
            </a:solidFill>
            <a:miter/>
            <a:tailEnd type="triangle"/>
          </a:ln>
        </p:spPr>
        <p:txBody>
          <a:bodyPr lIns="45719" rIns="45719"/>
          <a:lstStyle/>
          <a:p>
            <a:endParaRPr/>
          </a:p>
        </p:txBody>
      </p:sp>
      <p:sp>
        <p:nvSpPr>
          <p:cNvPr id="152" name="Straight Arrow Connector 28"/>
          <p:cNvSpPr/>
          <p:nvPr/>
        </p:nvSpPr>
        <p:spPr>
          <a:xfrm>
            <a:off x="872993" y="3674687"/>
            <a:ext cx="1352256" cy="9422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122" name="Straight Arrow Connector 30"/>
          <p:cNvSpPr/>
          <p:nvPr/>
        </p:nvSpPr>
        <p:spPr>
          <a:xfrm flipV="1">
            <a:off x="824513" y="4106643"/>
            <a:ext cx="1263997" cy="587967"/>
          </a:xfrm>
          <a:prstGeom prst="line">
            <a:avLst/>
          </a:prstGeom>
          <a:ln w="6350">
            <a:solidFill>
              <a:schemeClr val="accent1"/>
            </a:solidFill>
            <a:miter/>
            <a:tailEnd type="triangle"/>
          </a:ln>
        </p:spPr>
        <p:txBody>
          <a:bodyPr lIns="45719" rIns="45719"/>
          <a:lstStyle/>
          <a:p>
            <a:endParaRPr/>
          </a:p>
        </p:txBody>
      </p:sp>
      <p:sp>
        <p:nvSpPr>
          <p:cNvPr id="153" name="Straight Arrow Connector 35"/>
          <p:cNvSpPr/>
          <p:nvPr/>
        </p:nvSpPr>
        <p:spPr>
          <a:xfrm>
            <a:off x="906559" y="4661391"/>
            <a:ext cx="1222885" cy="533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154" name="Straight Arrow Connector 37"/>
          <p:cNvSpPr/>
          <p:nvPr/>
        </p:nvSpPr>
        <p:spPr>
          <a:xfrm>
            <a:off x="897028" y="4781617"/>
            <a:ext cx="1248045" cy="4162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155" name="Straight Arrow Connector 41"/>
          <p:cNvSpPr/>
          <p:nvPr/>
        </p:nvSpPr>
        <p:spPr>
          <a:xfrm>
            <a:off x="2759361" y="3083629"/>
            <a:ext cx="1307325" cy="680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156" name="Straight Arrow Connector 43"/>
          <p:cNvSpPr/>
          <p:nvPr/>
        </p:nvSpPr>
        <p:spPr>
          <a:xfrm>
            <a:off x="2687465" y="3114421"/>
            <a:ext cx="1401699" cy="11689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157" name="Straight Arrow Connector 45"/>
          <p:cNvSpPr/>
          <p:nvPr/>
        </p:nvSpPr>
        <p:spPr>
          <a:xfrm>
            <a:off x="2817577" y="3591807"/>
            <a:ext cx="1230622" cy="2246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158" name="Straight Arrow Connector 47"/>
          <p:cNvSpPr/>
          <p:nvPr/>
        </p:nvSpPr>
        <p:spPr>
          <a:xfrm>
            <a:off x="2630252" y="3682569"/>
            <a:ext cx="1459899" cy="12377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159" name="Straight Arrow Connector 49"/>
          <p:cNvSpPr/>
          <p:nvPr/>
        </p:nvSpPr>
        <p:spPr>
          <a:xfrm>
            <a:off x="2872265" y="3876788"/>
            <a:ext cx="1174889" cy="1731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160" name="Straight Arrow Connector 51"/>
          <p:cNvSpPr/>
          <p:nvPr/>
        </p:nvSpPr>
        <p:spPr>
          <a:xfrm>
            <a:off x="2677830" y="4265206"/>
            <a:ext cx="1411209" cy="117437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161" name="Straight Arrow Connector 57"/>
          <p:cNvSpPr/>
          <p:nvPr/>
        </p:nvSpPr>
        <p:spPr>
          <a:xfrm>
            <a:off x="2918851" y="4427646"/>
            <a:ext cx="1128177" cy="16102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162" name="Straight Arrow Connector 59"/>
          <p:cNvSpPr/>
          <p:nvPr/>
        </p:nvSpPr>
        <p:spPr>
          <a:xfrm>
            <a:off x="2891964" y="4727525"/>
            <a:ext cx="1158127" cy="2699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163" name="Straight Arrow Connector 61"/>
          <p:cNvSpPr/>
          <p:nvPr/>
        </p:nvSpPr>
        <p:spPr>
          <a:xfrm>
            <a:off x="2855815" y="5361254"/>
            <a:ext cx="1191191" cy="170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164" name="Straight Arrow Connector 63"/>
          <p:cNvSpPr/>
          <p:nvPr/>
        </p:nvSpPr>
        <p:spPr>
          <a:xfrm>
            <a:off x="2743963" y="4485922"/>
            <a:ext cx="1322312" cy="6793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135" name="Arrow: Right 70"/>
          <p:cNvSpPr/>
          <p:nvPr/>
        </p:nvSpPr>
        <p:spPr>
          <a:xfrm>
            <a:off x="238125" y="4653307"/>
            <a:ext cx="303485" cy="177815"/>
          </a:xfrm>
          <a:prstGeom prst="rightArrow">
            <a:avLst>
              <a:gd name="adj1" fmla="val 50000"/>
              <a:gd name="adj2" fmla="val 50000"/>
            </a:avLst>
          </a:prstGeom>
          <a:solidFill>
            <a:schemeClr val="accent1"/>
          </a:solidFill>
          <a:ln w="12700">
            <a:solidFill>
              <a:srgbClr val="42719B"/>
            </a:solidFill>
            <a:miter/>
          </a:ln>
        </p:spPr>
        <p:txBody>
          <a:bodyPr lIns="45719" rIns="45719" anchor="ctr"/>
          <a:lstStyle/>
          <a:p>
            <a:pPr algn="ctr">
              <a:defRPr>
                <a:solidFill>
                  <a:srgbClr val="FFFFFF"/>
                </a:solidFill>
              </a:defRPr>
            </a:pPr>
            <a:endParaRPr/>
          </a:p>
        </p:txBody>
      </p:sp>
      <p:sp>
        <p:nvSpPr>
          <p:cNvPr id="136" name="TextBox 77"/>
          <p:cNvSpPr txBox="1"/>
          <p:nvPr/>
        </p:nvSpPr>
        <p:spPr>
          <a:xfrm rot="2593822">
            <a:off x="1267273" y="3411637"/>
            <a:ext cx="33415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3</a:t>
            </a:r>
          </a:p>
        </p:txBody>
      </p:sp>
      <p:sp>
        <p:nvSpPr>
          <p:cNvPr id="137" name="TextBox 78"/>
          <p:cNvSpPr txBox="1"/>
          <p:nvPr/>
        </p:nvSpPr>
        <p:spPr>
          <a:xfrm rot="2593822">
            <a:off x="1524577" y="3664878"/>
            <a:ext cx="33415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8</a:t>
            </a:r>
          </a:p>
        </p:txBody>
      </p:sp>
      <p:sp>
        <p:nvSpPr>
          <p:cNvPr id="138" name="TextBox 79"/>
          <p:cNvSpPr txBox="1"/>
          <p:nvPr/>
        </p:nvSpPr>
        <p:spPr>
          <a:xfrm rot="2593822">
            <a:off x="1613513" y="4001278"/>
            <a:ext cx="33415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7</a:t>
            </a:r>
          </a:p>
        </p:txBody>
      </p:sp>
      <p:sp>
        <p:nvSpPr>
          <p:cNvPr id="139" name="TextBox 80"/>
          <p:cNvSpPr txBox="1"/>
          <p:nvPr/>
        </p:nvSpPr>
        <p:spPr>
          <a:xfrm rot="4843529">
            <a:off x="1629598" y="4401065"/>
            <a:ext cx="33415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2</a:t>
            </a:r>
          </a:p>
        </p:txBody>
      </p:sp>
      <p:sp>
        <p:nvSpPr>
          <p:cNvPr id="140" name="TextBox 81"/>
          <p:cNvSpPr txBox="1"/>
          <p:nvPr/>
        </p:nvSpPr>
        <p:spPr>
          <a:xfrm rot="4831878">
            <a:off x="1591207" y="4841620"/>
            <a:ext cx="33415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7</a:t>
            </a:r>
          </a:p>
        </p:txBody>
      </p:sp>
      <p:sp>
        <p:nvSpPr>
          <p:cNvPr id="165" name="Straight Arrow Connector 83"/>
          <p:cNvSpPr/>
          <p:nvPr/>
        </p:nvSpPr>
        <p:spPr>
          <a:xfrm>
            <a:off x="4392363" y="3939676"/>
            <a:ext cx="1245663" cy="6932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166" name="Straight Arrow Connector 85"/>
          <p:cNvSpPr/>
          <p:nvPr/>
        </p:nvSpPr>
        <p:spPr>
          <a:xfrm>
            <a:off x="4412628" y="4438688"/>
            <a:ext cx="1205198" cy="2469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167" name="Straight Arrow Connector 87"/>
          <p:cNvSpPr/>
          <p:nvPr/>
        </p:nvSpPr>
        <p:spPr>
          <a:xfrm>
            <a:off x="4412773" y="4759590"/>
            <a:ext cx="1204973" cy="2432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168" name="Straight Arrow Connector 89"/>
          <p:cNvSpPr/>
          <p:nvPr/>
        </p:nvSpPr>
        <p:spPr>
          <a:xfrm>
            <a:off x="4394151" y="4809716"/>
            <a:ext cx="1242226" cy="66087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145" name="TextBox 90"/>
          <p:cNvSpPr txBox="1"/>
          <p:nvPr/>
        </p:nvSpPr>
        <p:spPr>
          <a:xfrm rot="1924843">
            <a:off x="5048687" y="3902650"/>
            <a:ext cx="35863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1</a:t>
            </a:r>
          </a:p>
        </p:txBody>
      </p:sp>
      <p:sp>
        <p:nvSpPr>
          <p:cNvPr id="146" name="TextBox 91"/>
          <p:cNvSpPr txBox="1"/>
          <p:nvPr/>
        </p:nvSpPr>
        <p:spPr>
          <a:xfrm rot="863679">
            <a:off x="4707705" y="4180124"/>
            <a:ext cx="35863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5</a:t>
            </a:r>
          </a:p>
        </p:txBody>
      </p:sp>
      <p:sp>
        <p:nvSpPr>
          <p:cNvPr id="147" name="TextBox 92"/>
          <p:cNvSpPr txBox="1"/>
          <p:nvPr/>
        </p:nvSpPr>
        <p:spPr>
          <a:xfrm rot="20751035">
            <a:off x="4668346" y="4646432"/>
            <a:ext cx="35863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7</a:t>
            </a:r>
          </a:p>
        </p:txBody>
      </p:sp>
      <p:sp>
        <p:nvSpPr>
          <p:cNvPr id="148" name="TextBox 93"/>
          <p:cNvSpPr txBox="1"/>
          <p:nvPr/>
        </p:nvSpPr>
        <p:spPr>
          <a:xfrm rot="20751035">
            <a:off x="4764680" y="4998051"/>
            <a:ext cx="51407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13</a:t>
            </a:r>
          </a:p>
        </p:txBody>
      </p:sp>
      <p:sp>
        <p:nvSpPr>
          <p:cNvPr id="149" name="TextBox 94"/>
          <p:cNvSpPr txBox="1"/>
          <p:nvPr/>
        </p:nvSpPr>
        <p:spPr>
          <a:xfrm>
            <a:off x="6152155" y="2600200"/>
            <a:ext cx="5962507" cy="341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71450" indent="-171450">
              <a:buSzPct val="100000"/>
              <a:buFont typeface="Arial"/>
              <a:buChar char="•"/>
              <a:defRPr sz="1600"/>
            </a:pPr>
            <a:endParaRPr/>
          </a:p>
          <a:p>
            <a:pPr marL="171450" indent="-171450">
              <a:buSzPct val="100000"/>
              <a:buFont typeface="Arial"/>
              <a:buChar char="•"/>
              <a:defRPr sz="1600"/>
            </a:pPr>
            <a:r>
              <a:t>The games of team 5 are removed – we assume it wins all of them </a:t>
            </a:r>
          </a:p>
          <a:p>
            <a:pPr marL="171450" indent="-171450">
              <a:buSzPct val="100000"/>
              <a:buFont typeface="Arial"/>
              <a:buChar char="•"/>
              <a:defRPr sz="1600"/>
            </a:pPr>
            <a:endParaRPr/>
          </a:p>
          <a:p>
            <a:pPr marL="171450" indent="-171450">
              <a:buSzPct val="100000"/>
              <a:buFont typeface="Arial"/>
              <a:buChar char="•"/>
              <a:defRPr sz="1600"/>
            </a:pPr>
            <a:r>
              <a:t>From the source, have outgoing edges with capacity as the number of games between any pair of the teams </a:t>
            </a:r>
          </a:p>
          <a:p>
            <a:pPr>
              <a:defRPr sz="1600"/>
            </a:pPr>
            <a:endParaRPr/>
          </a:p>
          <a:p>
            <a:pPr marL="171450" indent="-171450">
              <a:buSzPct val="100000"/>
              <a:buFont typeface="Arial"/>
              <a:buChar char="•"/>
              <a:defRPr sz="1600"/>
            </a:pPr>
            <a:r>
              <a:t>From game nodes have outgoing edges with infinite capacity to the involved teams</a:t>
            </a:r>
          </a:p>
          <a:p>
            <a:pPr marL="171450" indent="-171450">
              <a:buSzPct val="100000"/>
              <a:buFont typeface="Arial"/>
              <a:buChar char="•"/>
              <a:defRPr sz="1600"/>
            </a:pPr>
            <a:endParaRPr/>
          </a:p>
          <a:p>
            <a:pPr marL="171450" indent="-171450">
              <a:buSzPct val="100000"/>
              <a:buFont typeface="Arial"/>
              <a:buChar char="•"/>
              <a:defRPr sz="1600"/>
            </a:pPr>
            <a:r>
              <a:t>From each team node have an outgoing edge with the maximum number points the team can win without eliminating team 5</a:t>
            </a:r>
          </a:p>
          <a:p>
            <a:pPr>
              <a:defRPr sz="1200"/>
            </a:pPr>
            <a:r>
              <a:t>  </a:t>
            </a:r>
          </a:p>
        </p:txBody>
      </p:sp>
      <p:sp>
        <p:nvSpPr>
          <p:cNvPr id="150" name="TextBox 99"/>
          <p:cNvSpPr txBox="1"/>
          <p:nvPr/>
        </p:nvSpPr>
        <p:spPr>
          <a:xfrm>
            <a:off x="143228" y="5874839"/>
            <a:ext cx="8533691"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Can we feed into S a flow of  27 (the number of remaining games ) ? If YES then team 5 is NOT eliminated and if NO then it is eliminated! In other words, team 5 is eliminated if the max flow of the network is less than 27 </a:t>
            </a:r>
          </a:p>
        </p:txBody>
      </p:sp>
      <p:graphicFrame>
        <p:nvGraphicFramePr>
          <p:cNvPr id="151" name="Table 3"/>
          <p:cNvGraphicFramePr/>
          <p:nvPr/>
        </p:nvGraphicFramePr>
        <p:xfrm>
          <a:off x="610440" y="1225293"/>
          <a:ext cx="7945756" cy="1355110"/>
        </p:xfrm>
        <a:graphic>
          <a:graphicData uri="http://schemas.openxmlformats.org/drawingml/2006/table">
            <a:tbl>
              <a:tblPr firstRow="1" bandRow="1">
                <a:tableStyleId>{4C3C2611-4C71-4FC5-86AE-919BDF0F9419}</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630555">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193587">
                <a:tc>
                  <a:txBody>
                    <a:bodyPr/>
                    <a:lstStyle/>
                    <a:p>
                      <a:pPr algn="l">
                        <a:defRPr sz="1800" b="0">
                          <a:solidFill>
                            <a:srgbClr val="000000"/>
                          </a:solidFill>
                        </a:defRPr>
                      </a:pPr>
                      <a:r>
                        <a:rPr sz="800" b="1">
                          <a:solidFill>
                            <a:srgbClr val="FFFFFF"/>
                          </a:solidFill>
                        </a:rPr>
                        <a:t>Team </a:t>
                      </a:r>
                    </a:p>
                  </a:txBody>
                  <a:tcPr marL="45720" marR="45720" horzOverflow="overflow"/>
                </a:tc>
                <a:tc>
                  <a:txBody>
                    <a:bodyPr/>
                    <a:lstStyle/>
                    <a:p>
                      <a:pPr algn="l">
                        <a:defRPr sz="1800" b="0">
                          <a:solidFill>
                            <a:srgbClr val="000000"/>
                          </a:solidFill>
                        </a:defRPr>
                      </a:pPr>
                      <a:r>
                        <a:rPr sz="800" b="1">
                          <a:solidFill>
                            <a:srgbClr val="FFFFFF"/>
                          </a:solidFill>
                        </a:rPr>
                        <a:t>Wins </a:t>
                      </a:r>
                    </a:p>
                  </a:txBody>
                  <a:tcPr marL="45720" marR="45720" horzOverflow="overflow"/>
                </a:tc>
                <a:tc>
                  <a:txBody>
                    <a:bodyPr/>
                    <a:lstStyle/>
                    <a:p>
                      <a:pPr algn="l">
                        <a:defRPr sz="1800" b="0">
                          <a:solidFill>
                            <a:srgbClr val="000000"/>
                          </a:solidFill>
                        </a:defRPr>
                      </a:pPr>
                      <a:r>
                        <a:rPr sz="800" b="1">
                          <a:solidFill>
                            <a:srgbClr val="FFFFFF"/>
                          </a:solidFill>
                        </a:rPr>
                        <a:t>Losses </a:t>
                      </a:r>
                    </a:p>
                  </a:txBody>
                  <a:tcPr marL="45720" marR="45720" horzOverflow="overflow"/>
                </a:tc>
                <a:tc>
                  <a:txBody>
                    <a:bodyPr/>
                    <a:lstStyle/>
                    <a:p>
                      <a:pPr algn="l">
                        <a:defRPr sz="1800" b="0">
                          <a:solidFill>
                            <a:srgbClr val="000000"/>
                          </a:solidFill>
                        </a:defRPr>
                      </a:pPr>
                      <a:r>
                        <a:rPr sz="800" b="1">
                          <a:solidFill>
                            <a:srgbClr val="FFFFFF"/>
                          </a:solidFill>
                        </a:rPr>
                        <a:t>Left </a:t>
                      </a:r>
                    </a:p>
                  </a:txBody>
                  <a:tcPr marL="45720" marR="45720" horzOverflow="overflow"/>
                </a:tc>
                <a:tc>
                  <a:txBody>
                    <a:bodyPr/>
                    <a:lstStyle/>
                    <a:p>
                      <a:pPr algn="l">
                        <a:defRPr sz="1800" b="0">
                          <a:solidFill>
                            <a:srgbClr val="000000"/>
                          </a:solidFill>
                        </a:defRPr>
                      </a:pPr>
                      <a:r>
                        <a:rPr sz="800" b="1">
                          <a:solidFill>
                            <a:srgbClr val="FFFFFF"/>
                          </a:solidFill>
                        </a:rPr>
                        <a:t>team1</a:t>
                      </a:r>
                    </a:p>
                  </a:txBody>
                  <a:tcPr marL="45720" marR="45720" horzOverflow="overflow"/>
                </a:tc>
                <a:tc>
                  <a:txBody>
                    <a:bodyPr/>
                    <a:lstStyle/>
                    <a:p>
                      <a:pPr algn="l">
                        <a:defRPr sz="1800" b="0">
                          <a:solidFill>
                            <a:srgbClr val="000000"/>
                          </a:solidFill>
                        </a:defRPr>
                      </a:pPr>
                      <a:r>
                        <a:rPr sz="800" b="1">
                          <a:solidFill>
                            <a:srgbClr val="FFFFFF"/>
                          </a:solidFill>
                        </a:rPr>
                        <a:t>team2</a:t>
                      </a:r>
                    </a:p>
                  </a:txBody>
                  <a:tcPr marL="45720" marR="45720" horzOverflow="overflow"/>
                </a:tc>
                <a:tc>
                  <a:txBody>
                    <a:bodyPr/>
                    <a:lstStyle/>
                    <a:p>
                      <a:pPr algn="l">
                        <a:defRPr sz="1800" b="0">
                          <a:solidFill>
                            <a:srgbClr val="000000"/>
                          </a:solidFill>
                        </a:defRPr>
                      </a:pPr>
                      <a:r>
                        <a:rPr sz="800" b="1">
                          <a:solidFill>
                            <a:srgbClr val="FFFFFF"/>
                          </a:solidFill>
                        </a:rPr>
                        <a:t>team3</a:t>
                      </a:r>
                    </a:p>
                  </a:txBody>
                  <a:tcPr marL="45720" marR="45720" horzOverflow="overflow"/>
                </a:tc>
                <a:tc>
                  <a:txBody>
                    <a:bodyPr/>
                    <a:lstStyle/>
                    <a:p>
                      <a:pPr algn="l">
                        <a:defRPr sz="1800" b="0">
                          <a:solidFill>
                            <a:srgbClr val="000000"/>
                          </a:solidFill>
                        </a:defRPr>
                      </a:pPr>
                      <a:r>
                        <a:rPr sz="800" b="1">
                          <a:solidFill>
                            <a:srgbClr val="FFFFFF"/>
                          </a:solidFill>
                        </a:rPr>
                        <a:t>team4</a:t>
                      </a:r>
                    </a:p>
                  </a:txBody>
                  <a:tcPr marL="45720" marR="45720" horzOverflow="overflow"/>
                </a:tc>
                <a:tc>
                  <a:txBody>
                    <a:bodyPr/>
                    <a:lstStyle/>
                    <a:p>
                      <a:pPr algn="l">
                        <a:defRPr sz="1800" b="0">
                          <a:solidFill>
                            <a:srgbClr val="000000"/>
                          </a:solidFill>
                        </a:defRPr>
                      </a:pPr>
                      <a:r>
                        <a:rPr sz="800" b="1">
                          <a:solidFill>
                            <a:srgbClr val="FFFFFF"/>
                          </a:solidFill>
                        </a:rPr>
                        <a:t>team5</a:t>
                      </a:r>
                    </a:p>
                  </a:txBody>
                  <a:tcPr marL="45720" marR="45720" horzOverflow="overflow"/>
                </a:tc>
                <a:tc>
                  <a:txBody>
                    <a:bodyPr/>
                    <a:lstStyle/>
                    <a:p>
                      <a:pPr algn="l">
                        <a:defRPr sz="1800" b="0">
                          <a:solidFill>
                            <a:srgbClr val="000000"/>
                          </a:solidFill>
                        </a:defRPr>
                      </a:pPr>
                      <a:r>
                        <a:rPr sz="800" b="1">
                          <a:solidFill>
                            <a:srgbClr val="FFFFFF"/>
                          </a:solidFill>
                        </a:rPr>
                        <a:t>team6</a:t>
                      </a:r>
                    </a:p>
                  </a:txBody>
                  <a:tcPr marL="45720" marR="45720" horzOverflow="overflow"/>
                </a:tc>
                <a:extLst>
                  <a:ext uri="{0D108BD9-81ED-4DB2-BD59-A6C34878D82A}">
                    <a16:rowId xmlns:a16="http://schemas.microsoft.com/office/drawing/2014/main" val="10000"/>
                  </a:ext>
                </a:extLst>
              </a:tr>
              <a:tr h="193587">
                <a:tc>
                  <a:txBody>
                    <a:bodyPr/>
                    <a:lstStyle/>
                    <a:p>
                      <a:pPr algn="l">
                        <a:defRPr sz="1800"/>
                      </a:pPr>
                      <a:r>
                        <a:rPr sz="800"/>
                        <a:t>team1</a:t>
                      </a:r>
                    </a:p>
                  </a:txBody>
                  <a:tcPr marL="45720" marR="45720" horzOverflow="overflow"/>
                </a:tc>
                <a:tc>
                  <a:txBody>
                    <a:bodyPr/>
                    <a:lstStyle/>
                    <a:p>
                      <a:pPr algn="l">
                        <a:defRPr sz="1800"/>
                      </a:pPr>
                      <a:r>
                        <a:rPr sz="800"/>
                        <a:t>75</a:t>
                      </a:r>
                    </a:p>
                  </a:txBody>
                  <a:tcPr marL="45720" marR="45720" horzOverflow="overflow"/>
                </a:tc>
                <a:tc>
                  <a:txBody>
                    <a:bodyPr/>
                    <a:lstStyle/>
                    <a:p>
                      <a:pPr algn="l">
                        <a:defRPr sz="1800"/>
                      </a:pPr>
                      <a:r>
                        <a:rPr sz="800"/>
                        <a:t>59</a:t>
                      </a:r>
                    </a:p>
                  </a:txBody>
                  <a:tcPr marL="45720" marR="45720" horzOverflow="overflow"/>
                </a:tc>
                <a:tc>
                  <a:txBody>
                    <a:bodyPr/>
                    <a:lstStyle/>
                    <a:p>
                      <a:pPr algn="l">
                        <a:defRPr sz="1800"/>
                      </a:pPr>
                      <a:r>
                        <a:rPr sz="800"/>
                        <a:t>21</a:t>
                      </a:r>
                    </a:p>
                  </a:txBody>
                  <a:tcPr marL="45720" marR="45720" horzOverflow="overflow"/>
                </a:tc>
                <a:tc>
                  <a:txBody>
                    <a:bodyPr/>
                    <a:lstStyle/>
                    <a:p>
                      <a:pPr algn="l">
                        <a:defRPr sz="1800"/>
                      </a:pPr>
                      <a:r>
                        <a:rPr sz="800"/>
                        <a:t>-</a:t>
                      </a:r>
                    </a:p>
                  </a:txBody>
                  <a:tcPr marL="45720" marR="45720" horzOverflow="overflow"/>
                </a:tc>
                <a:tc>
                  <a:txBody>
                    <a:bodyPr/>
                    <a:lstStyle/>
                    <a:p>
                      <a:pPr algn="l">
                        <a:defRPr sz="1800"/>
                      </a:pPr>
                      <a:r>
                        <a:rPr sz="800"/>
                        <a:t>3</a:t>
                      </a:r>
                    </a:p>
                  </a:txBody>
                  <a:tcPr marL="45720" marR="45720" horzOverflow="overflow"/>
                </a:tc>
                <a:tc>
                  <a:txBody>
                    <a:bodyPr/>
                    <a:lstStyle/>
                    <a:p>
                      <a:pPr algn="l">
                        <a:defRPr sz="1800"/>
                      </a:pPr>
                      <a:r>
                        <a:rPr sz="800"/>
                        <a:t>8</a:t>
                      </a:r>
                    </a:p>
                  </a:txBody>
                  <a:tcPr marL="45720" marR="45720" horzOverflow="overflow"/>
                </a:tc>
                <a:tc>
                  <a:txBody>
                    <a:bodyPr/>
                    <a:lstStyle/>
                    <a:p>
                      <a:pPr algn="l">
                        <a:defRPr sz="1800"/>
                      </a:pPr>
                      <a:r>
                        <a:rPr sz="800"/>
                        <a:t>7</a:t>
                      </a:r>
                    </a:p>
                  </a:txBody>
                  <a:tcPr marL="45720" marR="45720" horzOverflow="overflow"/>
                </a:tc>
                <a:tc>
                  <a:txBody>
                    <a:bodyPr/>
                    <a:lstStyle/>
                    <a:p>
                      <a:pPr algn="l">
                        <a:defRPr sz="1800"/>
                      </a:pPr>
                      <a:r>
                        <a:rPr sz="800"/>
                        <a:t>3</a:t>
                      </a:r>
                    </a:p>
                  </a:txBody>
                  <a:tcPr marL="45720" marR="45720" horzOverflow="overflow"/>
                </a:tc>
                <a:tc>
                  <a:txBody>
                    <a:bodyPr/>
                    <a:lstStyle/>
                    <a:p>
                      <a:pPr algn="l">
                        <a:defRPr sz="1800"/>
                      </a:pPr>
                      <a:r>
                        <a:rPr sz="800"/>
                        <a:t>-</a:t>
                      </a:r>
                    </a:p>
                  </a:txBody>
                  <a:tcPr marL="45720" marR="45720" horzOverflow="overflow"/>
                </a:tc>
                <a:extLst>
                  <a:ext uri="{0D108BD9-81ED-4DB2-BD59-A6C34878D82A}">
                    <a16:rowId xmlns:a16="http://schemas.microsoft.com/office/drawing/2014/main" val="10001"/>
                  </a:ext>
                </a:extLst>
              </a:tr>
              <a:tr h="193587">
                <a:tc>
                  <a:txBody>
                    <a:bodyPr/>
                    <a:lstStyle/>
                    <a:p>
                      <a:pPr algn="l">
                        <a:defRPr sz="1800"/>
                      </a:pPr>
                      <a:r>
                        <a:rPr sz="800"/>
                        <a:t>team2</a:t>
                      </a:r>
                    </a:p>
                  </a:txBody>
                  <a:tcPr marL="45720" marR="45720" horzOverflow="overflow"/>
                </a:tc>
                <a:tc>
                  <a:txBody>
                    <a:bodyPr/>
                    <a:lstStyle/>
                    <a:p>
                      <a:pPr algn="l">
                        <a:defRPr sz="1800"/>
                      </a:pPr>
                      <a:r>
                        <a:rPr sz="800"/>
                        <a:t>71</a:t>
                      </a:r>
                    </a:p>
                  </a:txBody>
                  <a:tcPr marL="45720" marR="45720" horzOverflow="overflow"/>
                </a:tc>
                <a:tc>
                  <a:txBody>
                    <a:bodyPr/>
                    <a:lstStyle/>
                    <a:p>
                      <a:pPr algn="l">
                        <a:defRPr sz="1800"/>
                      </a:pPr>
                      <a:r>
                        <a:rPr sz="800"/>
                        <a:t>63</a:t>
                      </a:r>
                    </a:p>
                  </a:txBody>
                  <a:tcPr marL="45720" marR="45720" horzOverflow="overflow"/>
                </a:tc>
                <a:tc>
                  <a:txBody>
                    <a:bodyPr/>
                    <a:lstStyle/>
                    <a:p>
                      <a:pPr algn="l">
                        <a:defRPr sz="1800"/>
                      </a:pPr>
                      <a:r>
                        <a:rPr sz="800"/>
                        <a:t>14</a:t>
                      </a:r>
                    </a:p>
                  </a:txBody>
                  <a:tcPr marL="45720" marR="45720" horzOverflow="overflow"/>
                </a:tc>
                <a:tc>
                  <a:txBody>
                    <a:bodyPr/>
                    <a:lstStyle/>
                    <a:p>
                      <a:pPr algn="l">
                        <a:defRPr sz="1800"/>
                      </a:pPr>
                      <a:r>
                        <a:rPr sz="800"/>
                        <a:t>3</a:t>
                      </a:r>
                    </a:p>
                  </a:txBody>
                  <a:tcPr marL="45720" marR="45720" horzOverflow="overflow"/>
                </a:tc>
                <a:tc>
                  <a:txBody>
                    <a:bodyPr/>
                    <a:lstStyle/>
                    <a:p>
                      <a:pPr algn="l">
                        <a:defRPr sz="1800"/>
                      </a:pPr>
                      <a:r>
                        <a:rPr sz="800"/>
                        <a:t>-</a:t>
                      </a:r>
                    </a:p>
                  </a:txBody>
                  <a:tcPr marL="45720" marR="45720" horzOverflow="overflow"/>
                </a:tc>
                <a:tc>
                  <a:txBody>
                    <a:bodyPr/>
                    <a:lstStyle/>
                    <a:p>
                      <a:pPr algn="l">
                        <a:defRPr sz="1800"/>
                      </a:pPr>
                      <a:r>
                        <a:rPr sz="800"/>
                        <a:t>2</a:t>
                      </a:r>
                    </a:p>
                  </a:txBody>
                  <a:tcPr marL="45720" marR="45720" horzOverflow="overflow"/>
                </a:tc>
                <a:tc>
                  <a:txBody>
                    <a:bodyPr/>
                    <a:lstStyle/>
                    <a:p>
                      <a:pPr algn="l">
                        <a:defRPr sz="1800"/>
                      </a:pPr>
                      <a:r>
                        <a:rPr sz="800"/>
                        <a:t>7</a:t>
                      </a:r>
                    </a:p>
                  </a:txBody>
                  <a:tcPr marL="45720" marR="45720" horzOverflow="overflow"/>
                </a:tc>
                <a:tc>
                  <a:txBody>
                    <a:bodyPr/>
                    <a:lstStyle/>
                    <a:p>
                      <a:pPr algn="l">
                        <a:defRPr sz="1800"/>
                      </a:pPr>
                      <a:r>
                        <a:rPr sz="800"/>
                        <a:t>4</a:t>
                      </a:r>
                    </a:p>
                  </a:txBody>
                  <a:tcPr marL="45720" marR="45720" horzOverflow="overflow"/>
                </a:tc>
                <a:tc>
                  <a:txBody>
                    <a:bodyPr/>
                    <a:lstStyle/>
                    <a:p>
                      <a:pPr algn="l">
                        <a:defRPr sz="1800"/>
                      </a:pPr>
                      <a:r>
                        <a:rPr sz="800"/>
                        <a:t>-</a:t>
                      </a:r>
                    </a:p>
                  </a:txBody>
                  <a:tcPr marL="45720" marR="45720" horzOverflow="overflow"/>
                </a:tc>
                <a:extLst>
                  <a:ext uri="{0D108BD9-81ED-4DB2-BD59-A6C34878D82A}">
                    <a16:rowId xmlns:a16="http://schemas.microsoft.com/office/drawing/2014/main" val="10002"/>
                  </a:ext>
                </a:extLst>
              </a:tr>
              <a:tr h="193587">
                <a:tc>
                  <a:txBody>
                    <a:bodyPr/>
                    <a:lstStyle/>
                    <a:p>
                      <a:pPr algn="l">
                        <a:defRPr sz="1800"/>
                      </a:pPr>
                      <a:r>
                        <a:rPr sz="800"/>
                        <a:t>team3</a:t>
                      </a:r>
                    </a:p>
                  </a:txBody>
                  <a:tcPr marL="45720" marR="45720" horzOverflow="overflow"/>
                </a:tc>
                <a:tc>
                  <a:txBody>
                    <a:bodyPr/>
                    <a:lstStyle/>
                    <a:p>
                      <a:pPr algn="l">
                        <a:defRPr sz="1800"/>
                      </a:pPr>
                      <a:r>
                        <a:rPr sz="800"/>
                        <a:t>69</a:t>
                      </a:r>
                    </a:p>
                  </a:txBody>
                  <a:tcPr marL="45720" marR="45720" horzOverflow="overflow"/>
                </a:tc>
                <a:tc>
                  <a:txBody>
                    <a:bodyPr/>
                    <a:lstStyle/>
                    <a:p>
                      <a:pPr algn="l">
                        <a:defRPr sz="1800"/>
                      </a:pPr>
                      <a:r>
                        <a:rPr sz="800"/>
                        <a:t>66</a:t>
                      </a:r>
                    </a:p>
                  </a:txBody>
                  <a:tcPr marL="45720" marR="45720" horzOverflow="overflow"/>
                </a:tc>
                <a:tc>
                  <a:txBody>
                    <a:bodyPr/>
                    <a:lstStyle/>
                    <a:p>
                      <a:pPr algn="l">
                        <a:defRPr sz="1800"/>
                      </a:pPr>
                      <a:r>
                        <a:rPr sz="800"/>
                        <a:t>10</a:t>
                      </a:r>
                    </a:p>
                  </a:txBody>
                  <a:tcPr marL="45720" marR="45720" horzOverflow="overflow"/>
                </a:tc>
                <a:tc>
                  <a:txBody>
                    <a:bodyPr/>
                    <a:lstStyle/>
                    <a:p>
                      <a:pPr algn="l">
                        <a:defRPr sz="1800"/>
                      </a:pPr>
                      <a:r>
                        <a:rPr sz="800"/>
                        <a:t>8</a:t>
                      </a:r>
                    </a:p>
                  </a:txBody>
                  <a:tcPr marL="45720" marR="45720" horzOverflow="overflow"/>
                </a:tc>
                <a:tc>
                  <a:txBody>
                    <a:bodyPr/>
                    <a:lstStyle/>
                    <a:p>
                      <a:pPr algn="l">
                        <a:defRPr sz="1800"/>
                      </a:pPr>
                      <a:r>
                        <a:rPr sz="800"/>
                        <a:t>2</a:t>
                      </a:r>
                    </a:p>
                  </a:txBody>
                  <a:tcPr marL="45720" marR="45720" horzOverflow="overflow"/>
                </a:tc>
                <a:tc>
                  <a:txBody>
                    <a:bodyPr/>
                    <a:lstStyle/>
                    <a:p>
                      <a:pPr algn="l">
                        <a:defRPr sz="1800"/>
                      </a:pPr>
                      <a:r>
                        <a:rPr sz="800"/>
                        <a:t>-</a:t>
                      </a:r>
                    </a:p>
                  </a:txBody>
                  <a:tcPr marL="45720" marR="45720" horzOverflow="overflow"/>
                </a:tc>
                <a:tc>
                  <a:txBody>
                    <a:bodyPr/>
                    <a:lstStyle/>
                    <a:p>
                      <a:pPr algn="l">
                        <a:defRPr sz="1800"/>
                      </a:pPr>
                      <a:r>
                        <a:rPr sz="800"/>
                        <a:t>-</a:t>
                      </a:r>
                    </a:p>
                  </a:txBody>
                  <a:tcPr marL="45720" marR="45720" horzOverflow="overflow"/>
                </a:tc>
                <a:tc>
                  <a:txBody>
                    <a:bodyPr/>
                    <a:lstStyle/>
                    <a:p>
                      <a:pPr algn="l">
                        <a:defRPr sz="1800"/>
                      </a:pPr>
                      <a:r>
                        <a:rPr sz="800"/>
                        <a:t>-</a:t>
                      </a:r>
                    </a:p>
                  </a:txBody>
                  <a:tcPr marL="45720" marR="45720" horzOverflow="overflow"/>
                </a:tc>
                <a:tc>
                  <a:txBody>
                    <a:bodyPr/>
                    <a:lstStyle/>
                    <a:p>
                      <a:pPr algn="l">
                        <a:defRPr sz="1800"/>
                      </a:pPr>
                      <a:r>
                        <a:rPr sz="800"/>
                        <a:t>-</a:t>
                      </a:r>
                    </a:p>
                  </a:txBody>
                  <a:tcPr marL="45720" marR="45720" horzOverflow="overflow"/>
                </a:tc>
                <a:extLst>
                  <a:ext uri="{0D108BD9-81ED-4DB2-BD59-A6C34878D82A}">
                    <a16:rowId xmlns:a16="http://schemas.microsoft.com/office/drawing/2014/main" val="10003"/>
                  </a:ext>
                </a:extLst>
              </a:tr>
              <a:tr h="193587">
                <a:tc>
                  <a:txBody>
                    <a:bodyPr/>
                    <a:lstStyle/>
                    <a:p>
                      <a:pPr algn="l">
                        <a:defRPr sz="1800"/>
                      </a:pPr>
                      <a:r>
                        <a:rPr sz="800"/>
                        <a:t>team4</a:t>
                      </a:r>
                    </a:p>
                  </a:txBody>
                  <a:tcPr marL="45720" marR="45720" horzOverflow="overflow"/>
                </a:tc>
                <a:tc>
                  <a:txBody>
                    <a:bodyPr/>
                    <a:lstStyle/>
                    <a:p>
                      <a:pPr algn="l">
                        <a:defRPr sz="1800"/>
                      </a:pPr>
                      <a:r>
                        <a:rPr sz="800"/>
                        <a:t>63</a:t>
                      </a:r>
                    </a:p>
                  </a:txBody>
                  <a:tcPr marL="45720" marR="45720" horzOverflow="overflow"/>
                </a:tc>
                <a:tc>
                  <a:txBody>
                    <a:bodyPr/>
                    <a:lstStyle/>
                    <a:p>
                      <a:pPr algn="l">
                        <a:defRPr sz="1800"/>
                      </a:pPr>
                      <a:r>
                        <a:rPr sz="800"/>
                        <a:t>72</a:t>
                      </a:r>
                    </a:p>
                  </a:txBody>
                  <a:tcPr marL="45720" marR="45720" horzOverflow="overflow"/>
                </a:tc>
                <a:tc>
                  <a:txBody>
                    <a:bodyPr/>
                    <a:lstStyle/>
                    <a:p>
                      <a:pPr algn="l">
                        <a:defRPr sz="1800"/>
                      </a:pPr>
                      <a:r>
                        <a:rPr sz="800"/>
                        <a:t>14</a:t>
                      </a:r>
                    </a:p>
                  </a:txBody>
                  <a:tcPr marL="45720" marR="45720" horzOverflow="overflow"/>
                </a:tc>
                <a:tc>
                  <a:txBody>
                    <a:bodyPr/>
                    <a:lstStyle/>
                    <a:p>
                      <a:pPr algn="l">
                        <a:defRPr sz="1800"/>
                      </a:pPr>
                      <a:r>
                        <a:rPr sz="800"/>
                        <a:t>7</a:t>
                      </a:r>
                    </a:p>
                  </a:txBody>
                  <a:tcPr marL="45720" marR="45720" horzOverflow="overflow"/>
                </a:tc>
                <a:tc>
                  <a:txBody>
                    <a:bodyPr/>
                    <a:lstStyle/>
                    <a:p>
                      <a:pPr algn="l">
                        <a:defRPr sz="1800"/>
                      </a:pPr>
                      <a:r>
                        <a:rPr sz="800"/>
                        <a:t>7</a:t>
                      </a:r>
                    </a:p>
                  </a:txBody>
                  <a:tcPr marL="45720" marR="45720" horzOverflow="overflow"/>
                </a:tc>
                <a:tc>
                  <a:txBody>
                    <a:bodyPr/>
                    <a:lstStyle/>
                    <a:p>
                      <a:pPr algn="l">
                        <a:defRPr sz="1800"/>
                      </a:pPr>
                      <a:r>
                        <a:rPr sz="800"/>
                        <a:t>-</a:t>
                      </a:r>
                    </a:p>
                  </a:txBody>
                  <a:tcPr marL="45720" marR="45720" horzOverflow="overflow"/>
                </a:tc>
                <a:tc>
                  <a:txBody>
                    <a:bodyPr/>
                    <a:lstStyle/>
                    <a:p>
                      <a:pPr algn="l">
                        <a:defRPr sz="1800"/>
                      </a:pPr>
                      <a:r>
                        <a:rPr sz="800"/>
                        <a:t>-</a:t>
                      </a:r>
                    </a:p>
                  </a:txBody>
                  <a:tcPr marL="45720" marR="45720" horzOverflow="overflow"/>
                </a:tc>
                <a:tc>
                  <a:txBody>
                    <a:bodyPr/>
                    <a:lstStyle/>
                    <a:p>
                      <a:pPr algn="l">
                        <a:defRPr sz="1800"/>
                      </a:pPr>
                      <a:r>
                        <a:rPr sz="800"/>
                        <a:t>-</a:t>
                      </a:r>
                    </a:p>
                  </a:txBody>
                  <a:tcPr marL="45720" marR="45720" horzOverflow="overflow"/>
                </a:tc>
                <a:tc>
                  <a:txBody>
                    <a:bodyPr/>
                    <a:lstStyle/>
                    <a:p>
                      <a:pPr algn="l">
                        <a:defRPr sz="1800"/>
                      </a:pPr>
                      <a:r>
                        <a:rPr sz="800"/>
                        <a:t>-</a:t>
                      </a:r>
                    </a:p>
                  </a:txBody>
                  <a:tcPr marL="45720" marR="45720" horzOverflow="overflow"/>
                </a:tc>
                <a:extLst>
                  <a:ext uri="{0D108BD9-81ED-4DB2-BD59-A6C34878D82A}">
                    <a16:rowId xmlns:a16="http://schemas.microsoft.com/office/drawing/2014/main" val="10004"/>
                  </a:ext>
                </a:extLst>
              </a:tr>
              <a:tr h="193587">
                <a:tc>
                  <a:txBody>
                    <a:bodyPr/>
                    <a:lstStyle/>
                    <a:p>
                      <a:pPr algn="l">
                        <a:defRPr sz="1800"/>
                      </a:pPr>
                      <a:r>
                        <a:rPr sz="800"/>
                        <a:t>team5</a:t>
                      </a:r>
                    </a:p>
                  </a:txBody>
                  <a:tcPr marL="45720" marR="45720" horzOverflow="overflow"/>
                </a:tc>
                <a:tc>
                  <a:txBody>
                    <a:bodyPr/>
                    <a:lstStyle/>
                    <a:p>
                      <a:pPr algn="l">
                        <a:defRPr sz="1800"/>
                      </a:pPr>
                      <a:r>
                        <a:rPr sz="800"/>
                        <a:t>49</a:t>
                      </a:r>
                    </a:p>
                  </a:txBody>
                  <a:tcPr marL="45720" marR="45720" horzOverflow="overflow"/>
                </a:tc>
                <a:tc>
                  <a:txBody>
                    <a:bodyPr/>
                    <a:lstStyle/>
                    <a:p>
                      <a:pPr algn="l">
                        <a:defRPr sz="1800"/>
                      </a:pPr>
                      <a:r>
                        <a:rPr sz="800"/>
                        <a:t>86</a:t>
                      </a:r>
                    </a:p>
                  </a:txBody>
                  <a:tcPr marL="45720" marR="45720" horzOverflow="overflow"/>
                </a:tc>
                <a:tc>
                  <a:txBody>
                    <a:bodyPr/>
                    <a:lstStyle/>
                    <a:p>
                      <a:pPr algn="l">
                        <a:defRPr sz="1800"/>
                      </a:pPr>
                      <a:r>
                        <a:rPr sz="800"/>
                        <a:t>27</a:t>
                      </a:r>
                    </a:p>
                  </a:txBody>
                  <a:tcPr marL="45720" marR="45720" horzOverflow="overflow"/>
                </a:tc>
                <a:tc>
                  <a:txBody>
                    <a:bodyPr/>
                    <a:lstStyle/>
                    <a:p>
                      <a:pPr algn="l">
                        <a:defRPr sz="1800"/>
                      </a:pPr>
                      <a:r>
                        <a:rPr sz="800"/>
                        <a:t>3</a:t>
                      </a:r>
                    </a:p>
                  </a:txBody>
                  <a:tcPr marL="45720" marR="45720" horzOverflow="overflow"/>
                </a:tc>
                <a:tc>
                  <a:txBody>
                    <a:bodyPr/>
                    <a:lstStyle/>
                    <a:p>
                      <a:pPr algn="l">
                        <a:defRPr sz="1800"/>
                      </a:pPr>
                      <a:r>
                        <a:rPr sz="800"/>
                        <a:t>4</a:t>
                      </a:r>
                    </a:p>
                  </a:txBody>
                  <a:tcPr marL="45720" marR="45720" horzOverflow="overflow"/>
                </a:tc>
                <a:tc>
                  <a:txBody>
                    <a:bodyPr/>
                    <a:lstStyle/>
                    <a:p>
                      <a:pPr algn="l">
                        <a:defRPr sz="1800"/>
                      </a:pPr>
                      <a:r>
                        <a:rPr sz="800"/>
                        <a:t>-</a:t>
                      </a:r>
                    </a:p>
                  </a:txBody>
                  <a:tcPr marL="45720" marR="45720" horzOverflow="overflow"/>
                </a:tc>
                <a:tc>
                  <a:txBody>
                    <a:bodyPr/>
                    <a:lstStyle/>
                    <a:p>
                      <a:pPr algn="l">
                        <a:defRPr sz="1800"/>
                      </a:pPr>
                      <a:r>
                        <a:rPr sz="800"/>
                        <a:t>-</a:t>
                      </a:r>
                    </a:p>
                  </a:txBody>
                  <a:tcPr marL="45720" marR="45720" horzOverflow="overflow"/>
                </a:tc>
                <a:tc>
                  <a:txBody>
                    <a:bodyPr/>
                    <a:lstStyle/>
                    <a:p>
                      <a:pPr algn="l">
                        <a:defRPr sz="1800"/>
                      </a:pPr>
                      <a:r>
                        <a:rPr sz="800"/>
                        <a:t>-</a:t>
                      </a:r>
                    </a:p>
                  </a:txBody>
                  <a:tcPr marL="45720" marR="45720" horzOverflow="overflow"/>
                </a:tc>
                <a:tc>
                  <a:txBody>
                    <a:bodyPr/>
                    <a:lstStyle/>
                    <a:p>
                      <a:pPr algn="l">
                        <a:defRPr sz="1800"/>
                      </a:pPr>
                      <a:r>
                        <a:rPr sz="800"/>
                        <a:t>10</a:t>
                      </a:r>
                    </a:p>
                  </a:txBody>
                  <a:tcPr marL="45720" marR="45720" horzOverflow="overflow"/>
                </a:tc>
                <a:extLst>
                  <a:ext uri="{0D108BD9-81ED-4DB2-BD59-A6C34878D82A}">
                    <a16:rowId xmlns:a16="http://schemas.microsoft.com/office/drawing/2014/main" val="10005"/>
                  </a:ext>
                </a:extLst>
              </a:tr>
              <a:tr h="193587">
                <a:tc>
                  <a:txBody>
                    <a:bodyPr/>
                    <a:lstStyle/>
                    <a:p>
                      <a:pPr algn="l">
                        <a:defRPr sz="1800"/>
                      </a:pPr>
                      <a:r>
                        <a:rPr sz="800"/>
                        <a:t>team6</a:t>
                      </a:r>
                    </a:p>
                  </a:txBody>
                  <a:tcPr marL="45720" marR="45720" horzOverflow="overflow"/>
                </a:tc>
                <a:tc>
                  <a:txBody>
                    <a:bodyPr/>
                    <a:lstStyle/>
                    <a:p>
                      <a:pPr algn="l">
                        <a:defRPr sz="1800"/>
                      </a:pPr>
                      <a:r>
                        <a:rPr sz="800"/>
                        <a:t>10</a:t>
                      </a:r>
                    </a:p>
                  </a:txBody>
                  <a:tcPr marL="45720" marR="45720" horzOverflow="overflow"/>
                </a:tc>
                <a:tc>
                  <a:txBody>
                    <a:bodyPr/>
                    <a:lstStyle/>
                    <a:p>
                      <a:pPr algn="l">
                        <a:defRPr sz="1800"/>
                      </a:pPr>
                      <a:r>
                        <a:rPr sz="800"/>
                        <a:t>134</a:t>
                      </a:r>
                    </a:p>
                  </a:txBody>
                  <a:tcPr marL="45720" marR="45720" horzOverflow="overflow"/>
                </a:tc>
                <a:tc>
                  <a:txBody>
                    <a:bodyPr/>
                    <a:lstStyle/>
                    <a:p>
                      <a:pPr algn="l">
                        <a:defRPr sz="1800"/>
                      </a:pPr>
                      <a:r>
                        <a:rPr sz="800"/>
                        <a:t>10</a:t>
                      </a:r>
                    </a:p>
                  </a:txBody>
                  <a:tcPr marL="45720" marR="45720" horzOverflow="overflow"/>
                </a:tc>
                <a:tc>
                  <a:txBody>
                    <a:bodyPr/>
                    <a:lstStyle/>
                    <a:p>
                      <a:pPr algn="l">
                        <a:defRPr sz="1800"/>
                      </a:pPr>
                      <a:r>
                        <a:rPr sz="800"/>
                        <a:t>-</a:t>
                      </a:r>
                    </a:p>
                  </a:txBody>
                  <a:tcPr marL="45720" marR="45720" horzOverflow="overflow"/>
                </a:tc>
                <a:tc>
                  <a:txBody>
                    <a:bodyPr/>
                    <a:lstStyle/>
                    <a:p>
                      <a:pPr algn="l">
                        <a:defRPr sz="1800"/>
                      </a:pPr>
                      <a:r>
                        <a:rPr sz="800"/>
                        <a:t>-</a:t>
                      </a:r>
                    </a:p>
                  </a:txBody>
                  <a:tcPr marL="45720" marR="45720" horzOverflow="overflow"/>
                </a:tc>
                <a:tc>
                  <a:txBody>
                    <a:bodyPr/>
                    <a:lstStyle/>
                    <a:p>
                      <a:pPr algn="l">
                        <a:defRPr sz="1800"/>
                      </a:pPr>
                      <a:r>
                        <a:rPr sz="800"/>
                        <a:t>-</a:t>
                      </a:r>
                    </a:p>
                  </a:txBody>
                  <a:tcPr marL="45720" marR="45720" horzOverflow="overflow"/>
                </a:tc>
                <a:tc>
                  <a:txBody>
                    <a:bodyPr/>
                    <a:lstStyle/>
                    <a:p>
                      <a:pPr algn="l">
                        <a:defRPr sz="1800"/>
                      </a:pPr>
                      <a:r>
                        <a:rPr sz="800"/>
                        <a:t>-</a:t>
                      </a:r>
                    </a:p>
                  </a:txBody>
                  <a:tcPr marL="45720" marR="45720" horzOverflow="overflow"/>
                </a:tc>
                <a:tc>
                  <a:txBody>
                    <a:bodyPr/>
                    <a:lstStyle/>
                    <a:p>
                      <a:pPr algn="l">
                        <a:defRPr sz="1800"/>
                      </a:pPr>
                      <a:r>
                        <a:rPr sz="800"/>
                        <a:t>10</a:t>
                      </a:r>
                    </a:p>
                  </a:txBody>
                  <a:tcPr marL="45720" marR="45720" horzOverflow="overflow"/>
                </a:tc>
                <a:tc>
                  <a:txBody>
                    <a:bodyPr/>
                    <a:lstStyle/>
                    <a:p>
                      <a:pPr algn="l">
                        <a:defRPr sz="1800"/>
                      </a:pPr>
                      <a:r>
                        <a:rPr sz="800"/>
                        <a:t>-</a:t>
                      </a:r>
                    </a:p>
                  </a:txBody>
                  <a:tcPr marL="45720" marR="45720" horzOverflow="overflow"/>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7"/>
          <p:cNvSpPr txBox="1">
            <a:spLocks noGrp="1"/>
          </p:cNvSpPr>
          <p:nvPr>
            <p:ph type="title"/>
          </p:nvPr>
        </p:nvSpPr>
        <p:spPr>
          <a:xfrm>
            <a:off x="352424" y="192947"/>
            <a:ext cx="11125201" cy="895189"/>
          </a:xfrm>
          <a:prstGeom prst="rect">
            <a:avLst/>
          </a:prstGeom>
        </p:spPr>
        <p:txBody>
          <a:bodyPr/>
          <a:lstStyle/>
          <a:p>
            <a:r>
              <a:t> Using Maximum flow for elimination – why does it work ? </a:t>
            </a:r>
          </a:p>
        </p:txBody>
      </p:sp>
      <p:grpSp>
        <p:nvGrpSpPr>
          <p:cNvPr id="175" name="Flowchart: Connector 10"/>
          <p:cNvGrpSpPr/>
          <p:nvPr/>
        </p:nvGrpSpPr>
        <p:grpSpPr>
          <a:xfrm>
            <a:off x="2070896" y="2724154"/>
            <a:ext cx="797567" cy="417297"/>
            <a:chOff x="0" y="0"/>
            <a:chExt cx="797565" cy="417295"/>
          </a:xfrm>
        </p:grpSpPr>
        <p:sp>
          <p:nvSpPr>
            <p:cNvPr id="173" name="Oval"/>
            <p:cNvSpPr/>
            <p:nvPr/>
          </p:nvSpPr>
          <p:spPr>
            <a:xfrm>
              <a:off x="0" y="0"/>
              <a:ext cx="797566" cy="417296"/>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74" name="1-2"/>
            <p:cNvSpPr txBox="1"/>
            <p:nvPr/>
          </p:nvSpPr>
          <p:spPr>
            <a:xfrm>
              <a:off x="116800" y="67677"/>
              <a:ext cx="563966" cy="281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defRPr>
              </a:lvl1pPr>
            </a:lstStyle>
            <a:p>
              <a:r>
                <a:t>1-2</a:t>
              </a:r>
            </a:p>
          </p:txBody>
        </p:sp>
      </p:grpSp>
      <p:grpSp>
        <p:nvGrpSpPr>
          <p:cNvPr id="178" name="Flowchart: Connector 11"/>
          <p:cNvGrpSpPr/>
          <p:nvPr/>
        </p:nvGrpSpPr>
        <p:grpSpPr>
          <a:xfrm>
            <a:off x="2043669" y="3349890"/>
            <a:ext cx="797567" cy="346903"/>
            <a:chOff x="0" y="0"/>
            <a:chExt cx="797565" cy="346902"/>
          </a:xfrm>
        </p:grpSpPr>
        <p:sp>
          <p:nvSpPr>
            <p:cNvPr id="176"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77" name="1-3"/>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defRPr>
              </a:lvl1pPr>
            </a:lstStyle>
            <a:p>
              <a:r>
                <a:t>1-3</a:t>
              </a:r>
            </a:p>
          </p:txBody>
        </p:sp>
      </p:grpSp>
      <p:grpSp>
        <p:nvGrpSpPr>
          <p:cNvPr id="181" name="Flowchart: Connector 12"/>
          <p:cNvGrpSpPr/>
          <p:nvPr/>
        </p:nvGrpSpPr>
        <p:grpSpPr>
          <a:xfrm>
            <a:off x="2088508" y="3933192"/>
            <a:ext cx="797567" cy="346903"/>
            <a:chOff x="0" y="0"/>
            <a:chExt cx="797565" cy="346902"/>
          </a:xfrm>
        </p:grpSpPr>
        <p:sp>
          <p:nvSpPr>
            <p:cNvPr id="179"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80" name="1-4"/>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defRPr>
              </a:lvl1pPr>
            </a:lstStyle>
            <a:p>
              <a:r>
                <a:t>1-4</a:t>
              </a:r>
            </a:p>
          </p:txBody>
        </p:sp>
      </p:grpSp>
      <p:grpSp>
        <p:nvGrpSpPr>
          <p:cNvPr id="184" name="Flowchart: Connector 15"/>
          <p:cNvGrpSpPr/>
          <p:nvPr/>
        </p:nvGrpSpPr>
        <p:grpSpPr>
          <a:xfrm>
            <a:off x="2133905" y="4470336"/>
            <a:ext cx="797567" cy="346903"/>
            <a:chOff x="0" y="0"/>
            <a:chExt cx="797565" cy="346902"/>
          </a:xfrm>
        </p:grpSpPr>
        <p:sp>
          <p:nvSpPr>
            <p:cNvPr id="182"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83" name="2-3"/>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defRPr>
              </a:lvl1pPr>
            </a:lstStyle>
            <a:p>
              <a:r>
                <a:t>2-3</a:t>
              </a:r>
            </a:p>
          </p:txBody>
        </p:sp>
      </p:grpSp>
      <p:grpSp>
        <p:nvGrpSpPr>
          <p:cNvPr id="187" name="Flowchart: Connector 16"/>
          <p:cNvGrpSpPr/>
          <p:nvPr/>
        </p:nvGrpSpPr>
        <p:grpSpPr>
          <a:xfrm>
            <a:off x="2070896" y="5132685"/>
            <a:ext cx="797567" cy="346903"/>
            <a:chOff x="0" y="0"/>
            <a:chExt cx="797565" cy="346902"/>
          </a:xfrm>
        </p:grpSpPr>
        <p:sp>
          <p:nvSpPr>
            <p:cNvPr id="185"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86" name="2-4"/>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defRPr>
              </a:lvl1pPr>
            </a:lstStyle>
            <a:p>
              <a:r>
                <a:t>2-4</a:t>
              </a:r>
            </a:p>
          </p:txBody>
        </p:sp>
      </p:grpSp>
      <p:grpSp>
        <p:nvGrpSpPr>
          <p:cNvPr id="190" name="Flowchart: Connector 18"/>
          <p:cNvGrpSpPr/>
          <p:nvPr/>
        </p:nvGrpSpPr>
        <p:grpSpPr>
          <a:xfrm>
            <a:off x="4051439" y="3664313"/>
            <a:ext cx="358637" cy="370841"/>
            <a:chOff x="0" y="0"/>
            <a:chExt cx="358636" cy="370840"/>
          </a:xfrm>
        </p:grpSpPr>
        <p:sp>
          <p:nvSpPr>
            <p:cNvPr id="188"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89" name="1"/>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a:solidFill>
                    <a:srgbClr val="FFFFFF"/>
                  </a:solidFill>
                </a:defRPr>
              </a:lvl1pPr>
            </a:lstStyle>
            <a:p>
              <a:r>
                <a:t>1</a:t>
              </a:r>
            </a:p>
          </p:txBody>
        </p:sp>
      </p:grpSp>
      <p:grpSp>
        <p:nvGrpSpPr>
          <p:cNvPr id="193" name="Flowchart: Connector 20"/>
          <p:cNvGrpSpPr/>
          <p:nvPr/>
        </p:nvGrpSpPr>
        <p:grpSpPr>
          <a:xfrm>
            <a:off x="4051439" y="4216002"/>
            <a:ext cx="358637" cy="370841"/>
            <a:chOff x="0" y="0"/>
            <a:chExt cx="358636" cy="370840"/>
          </a:xfrm>
        </p:grpSpPr>
        <p:sp>
          <p:nvSpPr>
            <p:cNvPr id="191"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92" name="2"/>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a:solidFill>
                    <a:srgbClr val="FFFFFF"/>
                  </a:solidFill>
                </a:defRPr>
              </a:lvl1pPr>
            </a:lstStyle>
            <a:p>
              <a:r>
                <a:t>2</a:t>
              </a:r>
            </a:p>
          </p:txBody>
        </p:sp>
      </p:grpSp>
      <p:grpSp>
        <p:nvGrpSpPr>
          <p:cNvPr id="196" name="Flowchart: Connector 21"/>
          <p:cNvGrpSpPr/>
          <p:nvPr/>
        </p:nvGrpSpPr>
        <p:grpSpPr>
          <a:xfrm>
            <a:off x="4051439" y="4854145"/>
            <a:ext cx="358637" cy="370841"/>
            <a:chOff x="0" y="0"/>
            <a:chExt cx="358636" cy="370840"/>
          </a:xfrm>
        </p:grpSpPr>
        <p:sp>
          <p:nvSpPr>
            <p:cNvPr id="194"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95" name="3"/>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a:solidFill>
                    <a:srgbClr val="FFFFFF"/>
                  </a:solidFill>
                </a:defRPr>
              </a:lvl1pPr>
            </a:lstStyle>
            <a:p>
              <a:r>
                <a:t>3</a:t>
              </a:r>
            </a:p>
          </p:txBody>
        </p:sp>
      </p:grpSp>
      <p:grpSp>
        <p:nvGrpSpPr>
          <p:cNvPr id="199" name="Flowchart: Connector 22"/>
          <p:cNvGrpSpPr/>
          <p:nvPr/>
        </p:nvGrpSpPr>
        <p:grpSpPr>
          <a:xfrm>
            <a:off x="4051439" y="5372099"/>
            <a:ext cx="358637" cy="370841"/>
            <a:chOff x="0" y="0"/>
            <a:chExt cx="358636" cy="370840"/>
          </a:xfrm>
        </p:grpSpPr>
        <p:sp>
          <p:nvSpPr>
            <p:cNvPr id="197"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198" name="4"/>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a:solidFill>
                    <a:srgbClr val="FFFFFF"/>
                  </a:solidFill>
                </a:defRPr>
              </a:lvl1pPr>
            </a:lstStyle>
            <a:p>
              <a:r>
                <a:t>4</a:t>
              </a:r>
            </a:p>
          </p:txBody>
        </p:sp>
      </p:grpSp>
      <p:grpSp>
        <p:nvGrpSpPr>
          <p:cNvPr id="202" name="Flowchart: Connector 23"/>
          <p:cNvGrpSpPr/>
          <p:nvPr/>
        </p:nvGrpSpPr>
        <p:grpSpPr>
          <a:xfrm>
            <a:off x="5620277" y="4537462"/>
            <a:ext cx="358635" cy="370841"/>
            <a:chOff x="0" y="0"/>
            <a:chExt cx="358633" cy="370840"/>
          </a:xfrm>
        </p:grpSpPr>
        <p:sp>
          <p:nvSpPr>
            <p:cNvPr id="200" name="Circle"/>
            <p:cNvSpPr/>
            <p:nvPr/>
          </p:nvSpPr>
          <p:spPr>
            <a:xfrm>
              <a:off x="0" y="9251"/>
              <a:ext cx="358634"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201" name="t"/>
            <p:cNvSpPr txBox="1"/>
            <p:nvPr/>
          </p:nvSpPr>
          <p:spPr>
            <a:xfrm>
              <a:off x="52520" y="0"/>
              <a:ext cx="25359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a:solidFill>
                    <a:srgbClr val="FFFFFF"/>
                  </a:solidFill>
                </a:defRPr>
              </a:lvl1pPr>
            </a:lstStyle>
            <a:p>
              <a:r>
                <a:t>t</a:t>
              </a:r>
            </a:p>
          </p:txBody>
        </p:sp>
      </p:grpSp>
      <p:grpSp>
        <p:nvGrpSpPr>
          <p:cNvPr id="205" name="Flowchart: Connector 24"/>
          <p:cNvGrpSpPr/>
          <p:nvPr/>
        </p:nvGrpSpPr>
        <p:grpSpPr>
          <a:xfrm>
            <a:off x="541610" y="4537463"/>
            <a:ext cx="358637" cy="370841"/>
            <a:chOff x="0" y="0"/>
            <a:chExt cx="358636" cy="370840"/>
          </a:xfrm>
        </p:grpSpPr>
        <p:sp>
          <p:nvSpPr>
            <p:cNvPr id="203" name="Circle"/>
            <p:cNvSpPr/>
            <p:nvPr/>
          </p:nvSpPr>
          <p:spPr>
            <a:xfrm>
              <a:off x="0" y="7606"/>
              <a:ext cx="358637" cy="35562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204" name="s"/>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a:solidFill>
                    <a:srgbClr val="FFFFFF"/>
                  </a:solidFill>
                </a:defRPr>
              </a:lvl1pPr>
            </a:lstStyle>
            <a:p>
              <a:r>
                <a:t>s</a:t>
              </a:r>
            </a:p>
          </p:txBody>
        </p:sp>
      </p:grpSp>
      <p:sp>
        <p:nvSpPr>
          <p:cNvPr id="206" name="Straight Arrow Connector 26"/>
          <p:cNvSpPr/>
          <p:nvPr/>
        </p:nvSpPr>
        <p:spPr>
          <a:xfrm flipV="1">
            <a:off x="788533" y="3001603"/>
            <a:ext cx="1312747" cy="1534463"/>
          </a:xfrm>
          <a:prstGeom prst="line">
            <a:avLst/>
          </a:prstGeom>
          <a:ln w="6350">
            <a:solidFill>
              <a:schemeClr val="accent1"/>
            </a:solidFill>
            <a:miter/>
            <a:tailEnd type="triangle"/>
          </a:ln>
        </p:spPr>
        <p:txBody>
          <a:bodyPr lIns="45719" rIns="45719"/>
          <a:lstStyle/>
          <a:p>
            <a:endParaRPr/>
          </a:p>
        </p:txBody>
      </p:sp>
      <p:sp>
        <p:nvSpPr>
          <p:cNvPr id="237" name="Straight Arrow Connector 28"/>
          <p:cNvSpPr/>
          <p:nvPr/>
        </p:nvSpPr>
        <p:spPr>
          <a:xfrm>
            <a:off x="872993" y="3674687"/>
            <a:ext cx="1352256" cy="9422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208" name="Straight Arrow Connector 30"/>
          <p:cNvSpPr/>
          <p:nvPr/>
        </p:nvSpPr>
        <p:spPr>
          <a:xfrm flipV="1">
            <a:off x="824513" y="4106643"/>
            <a:ext cx="1263997" cy="587967"/>
          </a:xfrm>
          <a:prstGeom prst="line">
            <a:avLst/>
          </a:prstGeom>
          <a:ln w="6350">
            <a:solidFill>
              <a:schemeClr val="accent1"/>
            </a:solidFill>
            <a:miter/>
            <a:tailEnd type="triangle"/>
          </a:ln>
        </p:spPr>
        <p:txBody>
          <a:bodyPr lIns="45719" rIns="45719"/>
          <a:lstStyle/>
          <a:p>
            <a:endParaRPr/>
          </a:p>
        </p:txBody>
      </p:sp>
      <p:sp>
        <p:nvSpPr>
          <p:cNvPr id="238" name="Straight Arrow Connector 35"/>
          <p:cNvSpPr/>
          <p:nvPr/>
        </p:nvSpPr>
        <p:spPr>
          <a:xfrm>
            <a:off x="906559" y="4661391"/>
            <a:ext cx="1222885" cy="533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239" name="Straight Arrow Connector 37"/>
          <p:cNvSpPr/>
          <p:nvPr/>
        </p:nvSpPr>
        <p:spPr>
          <a:xfrm>
            <a:off x="897028" y="4781617"/>
            <a:ext cx="1248045" cy="4162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240" name="Straight Arrow Connector 41"/>
          <p:cNvSpPr/>
          <p:nvPr/>
        </p:nvSpPr>
        <p:spPr>
          <a:xfrm>
            <a:off x="2759361" y="3083629"/>
            <a:ext cx="1307325" cy="680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241" name="Straight Arrow Connector 43"/>
          <p:cNvSpPr/>
          <p:nvPr/>
        </p:nvSpPr>
        <p:spPr>
          <a:xfrm>
            <a:off x="2687465" y="3114421"/>
            <a:ext cx="1401699" cy="11689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242" name="Straight Arrow Connector 45"/>
          <p:cNvSpPr/>
          <p:nvPr/>
        </p:nvSpPr>
        <p:spPr>
          <a:xfrm>
            <a:off x="2817577" y="3591807"/>
            <a:ext cx="1230622" cy="2246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243" name="Straight Arrow Connector 47"/>
          <p:cNvSpPr/>
          <p:nvPr/>
        </p:nvSpPr>
        <p:spPr>
          <a:xfrm>
            <a:off x="2630252" y="3682569"/>
            <a:ext cx="1459899" cy="12377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244" name="Straight Arrow Connector 49"/>
          <p:cNvSpPr/>
          <p:nvPr/>
        </p:nvSpPr>
        <p:spPr>
          <a:xfrm>
            <a:off x="2872265" y="3876788"/>
            <a:ext cx="1174889" cy="1731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245" name="Straight Arrow Connector 51"/>
          <p:cNvSpPr/>
          <p:nvPr/>
        </p:nvSpPr>
        <p:spPr>
          <a:xfrm>
            <a:off x="2677830" y="4265206"/>
            <a:ext cx="1411209" cy="117437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246" name="Straight Arrow Connector 57"/>
          <p:cNvSpPr/>
          <p:nvPr/>
        </p:nvSpPr>
        <p:spPr>
          <a:xfrm>
            <a:off x="2918851" y="4427646"/>
            <a:ext cx="1128177" cy="16102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247" name="Straight Arrow Connector 59"/>
          <p:cNvSpPr/>
          <p:nvPr/>
        </p:nvSpPr>
        <p:spPr>
          <a:xfrm>
            <a:off x="2891964" y="4727525"/>
            <a:ext cx="1158127" cy="2699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248" name="Straight Arrow Connector 61"/>
          <p:cNvSpPr/>
          <p:nvPr/>
        </p:nvSpPr>
        <p:spPr>
          <a:xfrm>
            <a:off x="2855815" y="5361254"/>
            <a:ext cx="1191191" cy="170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249" name="Straight Arrow Connector 63"/>
          <p:cNvSpPr/>
          <p:nvPr/>
        </p:nvSpPr>
        <p:spPr>
          <a:xfrm>
            <a:off x="2743963" y="4485922"/>
            <a:ext cx="1322312" cy="6793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221" name="Arrow: Right 70"/>
          <p:cNvSpPr/>
          <p:nvPr/>
        </p:nvSpPr>
        <p:spPr>
          <a:xfrm>
            <a:off x="238125" y="4653307"/>
            <a:ext cx="303485" cy="177815"/>
          </a:xfrm>
          <a:prstGeom prst="rightArrow">
            <a:avLst>
              <a:gd name="adj1" fmla="val 50000"/>
              <a:gd name="adj2" fmla="val 50000"/>
            </a:avLst>
          </a:prstGeom>
          <a:solidFill>
            <a:schemeClr val="accent1"/>
          </a:solidFill>
          <a:ln w="12700">
            <a:solidFill>
              <a:srgbClr val="42719B"/>
            </a:solidFill>
            <a:miter/>
          </a:ln>
        </p:spPr>
        <p:txBody>
          <a:bodyPr lIns="45719" rIns="45719" anchor="ctr"/>
          <a:lstStyle/>
          <a:p>
            <a:pPr algn="ctr">
              <a:defRPr>
                <a:solidFill>
                  <a:srgbClr val="FFFFFF"/>
                </a:solidFill>
              </a:defRPr>
            </a:pPr>
            <a:endParaRPr/>
          </a:p>
        </p:txBody>
      </p:sp>
      <p:sp>
        <p:nvSpPr>
          <p:cNvPr id="222" name="TextBox 77"/>
          <p:cNvSpPr txBox="1"/>
          <p:nvPr/>
        </p:nvSpPr>
        <p:spPr>
          <a:xfrm rot="2593822">
            <a:off x="1267273" y="3411637"/>
            <a:ext cx="33415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3</a:t>
            </a:r>
          </a:p>
        </p:txBody>
      </p:sp>
      <p:sp>
        <p:nvSpPr>
          <p:cNvPr id="223" name="TextBox 78"/>
          <p:cNvSpPr txBox="1"/>
          <p:nvPr/>
        </p:nvSpPr>
        <p:spPr>
          <a:xfrm rot="2593822">
            <a:off x="1524577" y="3664878"/>
            <a:ext cx="33415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8</a:t>
            </a:r>
          </a:p>
        </p:txBody>
      </p:sp>
      <p:sp>
        <p:nvSpPr>
          <p:cNvPr id="224" name="TextBox 79"/>
          <p:cNvSpPr txBox="1"/>
          <p:nvPr/>
        </p:nvSpPr>
        <p:spPr>
          <a:xfrm rot="2593822">
            <a:off x="1613513" y="4001278"/>
            <a:ext cx="33415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7</a:t>
            </a:r>
          </a:p>
        </p:txBody>
      </p:sp>
      <p:sp>
        <p:nvSpPr>
          <p:cNvPr id="225" name="TextBox 80"/>
          <p:cNvSpPr txBox="1"/>
          <p:nvPr/>
        </p:nvSpPr>
        <p:spPr>
          <a:xfrm rot="4843529">
            <a:off x="1629598" y="4401065"/>
            <a:ext cx="33415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2</a:t>
            </a:r>
          </a:p>
        </p:txBody>
      </p:sp>
      <p:sp>
        <p:nvSpPr>
          <p:cNvPr id="226" name="TextBox 81"/>
          <p:cNvSpPr txBox="1"/>
          <p:nvPr/>
        </p:nvSpPr>
        <p:spPr>
          <a:xfrm rot="4831878">
            <a:off x="1591207" y="4841620"/>
            <a:ext cx="33415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7</a:t>
            </a:r>
          </a:p>
        </p:txBody>
      </p:sp>
      <p:sp>
        <p:nvSpPr>
          <p:cNvPr id="250" name="Straight Arrow Connector 83"/>
          <p:cNvSpPr/>
          <p:nvPr/>
        </p:nvSpPr>
        <p:spPr>
          <a:xfrm>
            <a:off x="4392363" y="3939676"/>
            <a:ext cx="1245663" cy="6932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251" name="Straight Arrow Connector 85"/>
          <p:cNvSpPr/>
          <p:nvPr/>
        </p:nvSpPr>
        <p:spPr>
          <a:xfrm>
            <a:off x="4412628" y="4438688"/>
            <a:ext cx="1205198" cy="2469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252" name="Straight Arrow Connector 87"/>
          <p:cNvSpPr/>
          <p:nvPr/>
        </p:nvSpPr>
        <p:spPr>
          <a:xfrm>
            <a:off x="4412773" y="4759590"/>
            <a:ext cx="1204973" cy="2432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253" name="Straight Arrow Connector 89"/>
          <p:cNvSpPr/>
          <p:nvPr/>
        </p:nvSpPr>
        <p:spPr>
          <a:xfrm>
            <a:off x="4394151" y="4809716"/>
            <a:ext cx="1242226" cy="66087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231" name="TextBox 90"/>
          <p:cNvSpPr txBox="1"/>
          <p:nvPr/>
        </p:nvSpPr>
        <p:spPr>
          <a:xfrm rot="1924843">
            <a:off x="5048687" y="3902650"/>
            <a:ext cx="35863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1</a:t>
            </a:r>
          </a:p>
        </p:txBody>
      </p:sp>
      <p:sp>
        <p:nvSpPr>
          <p:cNvPr id="232" name="TextBox 91"/>
          <p:cNvSpPr txBox="1"/>
          <p:nvPr/>
        </p:nvSpPr>
        <p:spPr>
          <a:xfrm rot="863679">
            <a:off x="4707705" y="4180124"/>
            <a:ext cx="35863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5</a:t>
            </a:r>
          </a:p>
        </p:txBody>
      </p:sp>
      <p:sp>
        <p:nvSpPr>
          <p:cNvPr id="233" name="TextBox 92"/>
          <p:cNvSpPr txBox="1"/>
          <p:nvPr/>
        </p:nvSpPr>
        <p:spPr>
          <a:xfrm rot="20751035">
            <a:off x="4668346" y="4646432"/>
            <a:ext cx="35863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7</a:t>
            </a:r>
          </a:p>
        </p:txBody>
      </p:sp>
      <p:sp>
        <p:nvSpPr>
          <p:cNvPr id="234" name="TextBox 93"/>
          <p:cNvSpPr txBox="1"/>
          <p:nvPr/>
        </p:nvSpPr>
        <p:spPr>
          <a:xfrm rot="20751035">
            <a:off x="4764680" y="4998051"/>
            <a:ext cx="51407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13</a:t>
            </a:r>
          </a:p>
        </p:txBody>
      </p:sp>
      <p:sp>
        <p:nvSpPr>
          <p:cNvPr id="235" name="TextBox 99"/>
          <p:cNvSpPr txBox="1"/>
          <p:nvPr/>
        </p:nvSpPr>
        <p:spPr>
          <a:xfrm>
            <a:off x="541609" y="1444764"/>
            <a:ext cx="8533691"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If we can feed into S all the remaining games (27 in our case) then we have found a scenario  in which all game were played and team 5 finished first (not eliminated) otherwise it is eliminated ! </a:t>
            </a:r>
          </a:p>
        </p:txBody>
      </p:sp>
      <p:sp>
        <p:nvSpPr>
          <p:cNvPr id="236" name="TextBox 2"/>
          <p:cNvSpPr txBox="1"/>
          <p:nvPr/>
        </p:nvSpPr>
        <p:spPr>
          <a:xfrm>
            <a:off x="116565" y="4279898"/>
            <a:ext cx="859044"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27?</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itle 7"/>
          <p:cNvSpPr txBox="1">
            <a:spLocks noGrp="1"/>
          </p:cNvSpPr>
          <p:nvPr>
            <p:ph type="title"/>
          </p:nvPr>
        </p:nvSpPr>
        <p:spPr>
          <a:xfrm>
            <a:off x="352424" y="192947"/>
            <a:ext cx="11125201" cy="895189"/>
          </a:xfrm>
          <a:prstGeom prst="rect">
            <a:avLst/>
          </a:prstGeom>
        </p:spPr>
        <p:txBody>
          <a:bodyPr/>
          <a:lstStyle/>
          <a:p>
            <a:r>
              <a:t>  </a:t>
            </a:r>
          </a:p>
        </p:txBody>
      </p:sp>
      <p:grpSp>
        <p:nvGrpSpPr>
          <p:cNvPr id="260" name="Flowchart: Connector 10"/>
          <p:cNvGrpSpPr/>
          <p:nvPr/>
        </p:nvGrpSpPr>
        <p:grpSpPr>
          <a:xfrm>
            <a:off x="2070896" y="2724154"/>
            <a:ext cx="797567" cy="417297"/>
            <a:chOff x="0" y="0"/>
            <a:chExt cx="797565" cy="417295"/>
          </a:xfrm>
        </p:grpSpPr>
        <p:sp>
          <p:nvSpPr>
            <p:cNvPr id="258" name="Oval"/>
            <p:cNvSpPr/>
            <p:nvPr/>
          </p:nvSpPr>
          <p:spPr>
            <a:xfrm>
              <a:off x="0" y="0"/>
              <a:ext cx="797566" cy="417296"/>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59" name="1-2"/>
            <p:cNvSpPr txBox="1"/>
            <p:nvPr/>
          </p:nvSpPr>
          <p:spPr>
            <a:xfrm>
              <a:off x="116800" y="67677"/>
              <a:ext cx="563966" cy="281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defRPr>
              </a:lvl1pPr>
            </a:lstStyle>
            <a:p>
              <a:r>
                <a:t>1-2</a:t>
              </a:r>
            </a:p>
          </p:txBody>
        </p:sp>
      </p:grpSp>
      <p:grpSp>
        <p:nvGrpSpPr>
          <p:cNvPr id="263" name="Flowchart: Connector 11"/>
          <p:cNvGrpSpPr/>
          <p:nvPr/>
        </p:nvGrpSpPr>
        <p:grpSpPr>
          <a:xfrm>
            <a:off x="2043669" y="3349890"/>
            <a:ext cx="797567" cy="346903"/>
            <a:chOff x="0" y="0"/>
            <a:chExt cx="797565" cy="346902"/>
          </a:xfrm>
        </p:grpSpPr>
        <p:sp>
          <p:nvSpPr>
            <p:cNvPr id="261"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62" name="1-3"/>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defRPr>
              </a:lvl1pPr>
            </a:lstStyle>
            <a:p>
              <a:r>
                <a:t>1-3</a:t>
              </a:r>
            </a:p>
          </p:txBody>
        </p:sp>
      </p:grpSp>
      <p:grpSp>
        <p:nvGrpSpPr>
          <p:cNvPr id="266" name="Flowchart: Connector 12"/>
          <p:cNvGrpSpPr/>
          <p:nvPr/>
        </p:nvGrpSpPr>
        <p:grpSpPr>
          <a:xfrm>
            <a:off x="2088508" y="3933192"/>
            <a:ext cx="797567" cy="346903"/>
            <a:chOff x="0" y="0"/>
            <a:chExt cx="797565" cy="346902"/>
          </a:xfrm>
        </p:grpSpPr>
        <p:sp>
          <p:nvSpPr>
            <p:cNvPr id="264"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65" name="1-4"/>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defRPr>
              </a:lvl1pPr>
            </a:lstStyle>
            <a:p>
              <a:r>
                <a:t>1-4</a:t>
              </a:r>
            </a:p>
          </p:txBody>
        </p:sp>
      </p:grpSp>
      <p:grpSp>
        <p:nvGrpSpPr>
          <p:cNvPr id="269" name="Flowchart: Connector 15"/>
          <p:cNvGrpSpPr/>
          <p:nvPr/>
        </p:nvGrpSpPr>
        <p:grpSpPr>
          <a:xfrm>
            <a:off x="2133905" y="4470336"/>
            <a:ext cx="797567" cy="346903"/>
            <a:chOff x="0" y="0"/>
            <a:chExt cx="797565" cy="346902"/>
          </a:xfrm>
        </p:grpSpPr>
        <p:sp>
          <p:nvSpPr>
            <p:cNvPr id="267"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68" name="2-3"/>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defRPr>
              </a:lvl1pPr>
            </a:lstStyle>
            <a:p>
              <a:r>
                <a:t>2-3</a:t>
              </a:r>
            </a:p>
          </p:txBody>
        </p:sp>
      </p:grpSp>
      <p:grpSp>
        <p:nvGrpSpPr>
          <p:cNvPr id="272" name="Flowchart: Connector 16"/>
          <p:cNvGrpSpPr/>
          <p:nvPr/>
        </p:nvGrpSpPr>
        <p:grpSpPr>
          <a:xfrm>
            <a:off x="2070896" y="5132685"/>
            <a:ext cx="797567" cy="346903"/>
            <a:chOff x="0" y="0"/>
            <a:chExt cx="797565" cy="346902"/>
          </a:xfrm>
        </p:grpSpPr>
        <p:sp>
          <p:nvSpPr>
            <p:cNvPr id="270" name="Oval"/>
            <p:cNvSpPr/>
            <p:nvPr/>
          </p:nvSpPr>
          <p:spPr>
            <a:xfrm>
              <a:off x="0" y="-1"/>
              <a:ext cx="797566" cy="346904"/>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71" name="2-4"/>
            <p:cNvSpPr txBox="1"/>
            <p:nvPr/>
          </p:nvSpPr>
          <p:spPr>
            <a:xfrm>
              <a:off x="116800" y="32480"/>
              <a:ext cx="563966" cy="281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defRPr>
              </a:lvl1pPr>
            </a:lstStyle>
            <a:p>
              <a:r>
                <a:t>2-4</a:t>
              </a:r>
            </a:p>
          </p:txBody>
        </p:sp>
      </p:grpSp>
      <p:grpSp>
        <p:nvGrpSpPr>
          <p:cNvPr id="275" name="Flowchart: Connector 18"/>
          <p:cNvGrpSpPr/>
          <p:nvPr/>
        </p:nvGrpSpPr>
        <p:grpSpPr>
          <a:xfrm>
            <a:off x="4051439" y="3664313"/>
            <a:ext cx="358637" cy="370841"/>
            <a:chOff x="0" y="0"/>
            <a:chExt cx="358636" cy="370840"/>
          </a:xfrm>
        </p:grpSpPr>
        <p:sp>
          <p:nvSpPr>
            <p:cNvPr id="273"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274" name="1"/>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a:solidFill>
                    <a:srgbClr val="FFFFFF"/>
                  </a:solidFill>
                </a:defRPr>
              </a:lvl1pPr>
            </a:lstStyle>
            <a:p>
              <a:r>
                <a:t>1</a:t>
              </a:r>
            </a:p>
          </p:txBody>
        </p:sp>
      </p:grpSp>
      <p:grpSp>
        <p:nvGrpSpPr>
          <p:cNvPr id="278" name="Flowchart: Connector 20"/>
          <p:cNvGrpSpPr/>
          <p:nvPr/>
        </p:nvGrpSpPr>
        <p:grpSpPr>
          <a:xfrm>
            <a:off x="4051439" y="4216002"/>
            <a:ext cx="358637" cy="370841"/>
            <a:chOff x="0" y="0"/>
            <a:chExt cx="358636" cy="370840"/>
          </a:xfrm>
        </p:grpSpPr>
        <p:sp>
          <p:nvSpPr>
            <p:cNvPr id="276"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277" name="2"/>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a:solidFill>
                    <a:srgbClr val="FFFFFF"/>
                  </a:solidFill>
                </a:defRPr>
              </a:lvl1pPr>
            </a:lstStyle>
            <a:p>
              <a:r>
                <a:t>2</a:t>
              </a:r>
            </a:p>
          </p:txBody>
        </p:sp>
      </p:grpSp>
      <p:grpSp>
        <p:nvGrpSpPr>
          <p:cNvPr id="281" name="Flowchart: Connector 21"/>
          <p:cNvGrpSpPr/>
          <p:nvPr/>
        </p:nvGrpSpPr>
        <p:grpSpPr>
          <a:xfrm>
            <a:off x="4051439" y="4854145"/>
            <a:ext cx="358637" cy="370841"/>
            <a:chOff x="0" y="0"/>
            <a:chExt cx="358636" cy="370840"/>
          </a:xfrm>
        </p:grpSpPr>
        <p:sp>
          <p:nvSpPr>
            <p:cNvPr id="279"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280" name="3"/>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a:solidFill>
                    <a:srgbClr val="FFFFFF"/>
                  </a:solidFill>
                </a:defRPr>
              </a:lvl1pPr>
            </a:lstStyle>
            <a:p>
              <a:r>
                <a:t>3</a:t>
              </a:r>
            </a:p>
          </p:txBody>
        </p:sp>
      </p:grpSp>
      <p:grpSp>
        <p:nvGrpSpPr>
          <p:cNvPr id="284" name="Flowchart: Connector 22"/>
          <p:cNvGrpSpPr/>
          <p:nvPr/>
        </p:nvGrpSpPr>
        <p:grpSpPr>
          <a:xfrm>
            <a:off x="4051439" y="5372099"/>
            <a:ext cx="358637" cy="370841"/>
            <a:chOff x="0" y="0"/>
            <a:chExt cx="358636" cy="370840"/>
          </a:xfrm>
        </p:grpSpPr>
        <p:sp>
          <p:nvSpPr>
            <p:cNvPr id="282" name="Circle"/>
            <p:cNvSpPr/>
            <p:nvPr/>
          </p:nvSpPr>
          <p:spPr>
            <a:xfrm>
              <a:off x="0" y="9251"/>
              <a:ext cx="358637"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283" name="4"/>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a:solidFill>
                    <a:srgbClr val="FFFFFF"/>
                  </a:solidFill>
                </a:defRPr>
              </a:lvl1pPr>
            </a:lstStyle>
            <a:p>
              <a:r>
                <a:t>4</a:t>
              </a:r>
            </a:p>
          </p:txBody>
        </p:sp>
      </p:grpSp>
      <p:grpSp>
        <p:nvGrpSpPr>
          <p:cNvPr id="287" name="Flowchart: Connector 23"/>
          <p:cNvGrpSpPr/>
          <p:nvPr/>
        </p:nvGrpSpPr>
        <p:grpSpPr>
          <a:xfrm>
            <a:off x="5620277" y="4537462"/>
            <a:ext cx="358635" cy="370841"/>
            <a:chOff x="0" y="0"/>
            <a:chExt cx="358633" cy="370840"/>
          </a:xfrm>
        </p:grpSpPr>
        <p:sp>
          <p:nvSpPr>
            <p:cNvPr id="285" name="Circle"/>
            <p:cNvSpPr/>
            <p:nvPr/>
          </p:nvSpPr>
          <p:spPr>
            <a:xfrm>
              <a:off x="0" y="9251"/>
              <a:ext cx="358634" cy="35233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286" name="t"/>
            <p:cNvSpPr txBox="1"/>
            <p:nvPr/>
          </p:nvSpPr>
          <p:spPr>
            <a:xfrm>
              <a:off x="52520" y="0"/>
              <a:ext cx="25359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a:solidFill>
                    <a:srgbClr val="FFFFFF"/>
                  </a:solidFill>
                </a:defRPr>
              </a:lvl1pPr>
            </a:lstStyle>
            <a:p>
              <a:r>
                <a:t>t</a:t>
              </a:r>
            </a:p>
          </p:txBody>
        </p:sp>
      </p:grpSp>
      <p:grpSp>
        <p:nvGrpSpPr>
          <p:cNvPr id="290" name="Flowchart: Connector 24"/>
          <p:cNvGrpSpPr/>
          <p:nvPr/>
        </p:nvGrpSpPr>
        <p:grpSpPr>
          <a:xfrm>
            <a:off x="655302" y="4532257"/>
            <a:ext cx="358637" cy="370841"/>
            <a:chOff x="0" y="0"/>
            <a:chExt cx="358636" cy="370840"/>
          </a:xfrm>
        </p:grpSpPr>
        <p:sp>
          <p:nvSpPr>
            <p:cNvPr id="288" name="Circle"/>
            <p:cNvSpPr/>
            <p:nvPr/>
          </p:nvSpPr>
          <p:spPr>
            <a:xfrm>
              <a:off x="0" y="7606"/>
              <a:ext cx="358637" cy="355629"/>
            </a:xfrm>
            <a:prstGeom prst="ellipse">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289" name="s"/>
            <p:cNvSpPr txBox="1"/>
            <p:nvPr/>
          </p:nvSpPr>
          <p:spPr>
            <a:xfrm>
              <a:off x="52521" y="0"/>
              <a:ext cx="25359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a:solidFill>
                    <a:srgbClr val="FFFFFF"/>
                  </a:solidFill>
                </a:defRPr>
              </a:lvl1pPr>
            </a:lstStyle>
            <a:p>
              <a:r>
                <a:t>s</a:t>
              </a:r>
            </a:p>
          </p:txBody>
        </p:sp>
      </p:grpSp>
      <p:sp>
        <p:nvSpPr>
          <p:cNvPr id="291" name="Straight Arrow Connector 26"/>
          <p:cNvSpPr/>
          <p:nvPr/>
        </p:nvSpPr>
        <p:spPr>
          <a:xfrm flipV="1">
            <a:off x="788533" y="3001603"/>
            <a:ext cx="1312747" cy="1534463"/>
          </a:xfrm>
          <a:prstGeom prst="line">
            <a:avLst/>
          </a:prstGeom>
          <a:ln w="6350">
            <a:solidFill>
              <a:schemeClr val="accent1"/>
            </a:solidFill>
            <a:miter/>
            <a:tailEnd type="triangle"/>
          </a:ln>
        </p:spPr>
        <p:txBody>
          <a:bodyPr lIns="45719" rIns="45719"/>
          <a:lstStyle/>
          <a:p>
            <a:endParaRPr/>
          </a:p>
        </p:txBody>
      </p:sp>
      <p:sp>
        <p:nvSpPr>
          <p:cNvPr id="324" name="Straight Arrow Connector 28"/>
          <p:cNvSpPr/>
          <p:nvPr/>
        </p:nvSpPr>
        <p:spPr>
          <a:xfrm>
            <a:off x="983363" y="3677454"/>
            <a:ext cx="1251621" cy="92973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293" name="Straight Arrow Connector 30"/>
          <p:cNvSpPr/>
          <p:nvPr/>
        </p:nvSpPr>
        <p:spPr>
          <a:xfrm flipV="1">
            <a:off x="824513" y="4106643"/>
            <a:ext cx="1263997" cy="587967"/>
          </a:xfrm>
          <a:prstGeom prst="line">
            <a:avLst/>
          </a:prstGeom>
          <a:ln w="6350">
            <a:solidFill>
              <a:schemeClr val="accent1"/>
            </a:solidFill>
            <a:miter/>
            <a:tailEnd type="triangle"/>
          </a:ln>
        </p:spPr>
        <p:txBody>
          <a:bodyPr lIns="45719" rIns="45719"/>
          <a:lstStyle/>
          <a:p>
            <a:endParaRPr/>
          </a:p>
        </p:txBody>
      </p:sp>
      <p:sp>
        <p:nvSpPr>
          <p:cNvPr id="325" name="Straight Arrow Connector 35"/>
          <p:cNvSpPr/>
          <p:nvPr/>
        </p:nvSpPr>
        <p:spPr>
          <a:xfrm>
            <a:off x="1020253" y="4661334"/>
            <a:ext cx="1109179" cy="482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326" name="Straight Arrow Connector 37"/>
          <p:cNvSpPr/>
          <p:nvPr/>
        </p:nvSpPr>
        <p:spPr>
          <a:xfrm>
            <a:off x="1009267" y="4780532"/>
            <a:ext cx="1145018" cy="4120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327" name="Straight Arrow Connector 41"/>
          <p:cNvSpPr/>
          <p:nvPr/>
        </p:nvSpPr>
        <p:spPr>
          <a:xfrm>
            <a:off x="2759361" y="3083629"/>
            <a:ext cx="1307325" cy="680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328" name="Straight Arrow Connector 43"/>
          <p:cNvSpPr/>
          <p:nvPr/>
        </p:nvSpPr>
        <p:spPr>
          <a:xfrm>
            <a:off x="2687465" y="3114421"/>
            <a:ext cx="1401699" cy="11689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329" name="Straight Arrow Connector 45"/>
          <p:cNvSpPr/>
          <p:nvPr/>
        </p:nvSpPr>
        <p:spPr>
          <a:xfrm>
            <a:off x="2817577" y="3591807"/>
            <a:ext cx="1230622" cy="2246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330" name="Straight Arrow Connector 47"/>
          <p:cNvSpPr/>
          <p:nvPr/>
        </p:nvSpPr>
        <p:spPr>
          <a:xfrm>
            <a:off x="2630252" y="3682569"/>
            <a:ext cx="1459899" cy="12377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331" name="Straight Arrow Connector 49"/>
          <p:cNvSpPr/>
          <p:nvPr/>
        </p:nvSpPr>
        <p:spPr>
          <a:xfrm>
            <a:off x="2872265" y="3876788"/>
            <a:ext cx="1174889" cy="1731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332" name="Straight Arrow Connector 51"/>
          <p:cNvSpPr/>
          <p:nvPr/>
        </p:nvSpPr>
        <p:spPr>
          <a:xfrm>
            <a:off x="2677830" y="4265206"/>
            <a:ext cx="1411209" cy="117437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333" name="Straight Arrow Connector 57"/>
          <p:cNvSpPr/>
          <p:nvPr/>
        </p:nvSpPr>
        <p:spPr>
          <a:xfrm>
            <a:off x="2918851" y="4427646"/>
            <a:ext cx="1128177" cy="16102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334" name="Straight Arrow Connector 59"/>
          <p:cNvSpPr/>
          <p:nvPr/>
        </p:nvSpPr>
        <p:spPr>
          <a:xfrm>
            <a:off x="2891964" y="4727525"/>
            <a:ext cx="1158127" cy="2699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335" name="Straight Arrow Connector 61"/>
          <p:cNvSpPr/>
          <p:nvPr/>
        </p:nvSpPr>
        <p:spPr>
          <a:xfrm>
            <a:off x="2855815" y="5361254"/>
            <a:ext cx="1191191" cy="170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336" name="Straight Arrow Connector 63"/>
          <p:cNvSpPr/>
          <p:nvPr/>
        </p:nvSpPr>
        <p:spPr>
          <a:xfrm>
            <a:off x="2743963" y="4485922"/>
            <a:ext cx="1322312" cy="6793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306" name="Arrow: Right 70"/>
          <p:cNvSpPr/>
          <p:nvPr/>
        </p:nvSpPr>
        <p:spPr>
          <a:xfrm>
            <a:off x="238125" y="4653307"/>
            <a:ext cx="303485" cy="177815"/>
          </a:xfrm>
          <a:prstGeom prst="rightArrow">
            <a:avLst>
              <a:gd name="adj1" fmla="val 50000"/>
              <a:gd name="adj2" fmla="val 50000"/>
            </a:avLst>
          </a:prstGeom>
          <a:solidFill>
            <a:schemeClr val="accent1"/>
          </a:solidFill>
          <a:ln w="12700">
            <a:solidFill>
              <a:srgbClr val="42719B"/>
            </a:solidFill>
            <a:miter/>
          </a:ln>
        </p:spPr>
        <p:txBody>
          <a:bodyPr lIns="45719" rIns="45719" anchor="ctr"/>
          <a:lstStyle/>
          <a:p>
            <a:pPr algn="ctr">
              <a:defRPr>
                <a:solidFill>
                  <a:srgbClr val="FFFFFF"/>
                </a:solidFill>
              </a:defRPr>
            </a:pPr>
            <a:endParaRPr/>
          </a:p>
        </p:txBody>
      </p:sp>
      <p:sp>
        <p:nvSpPr>
          <p:cNvPr id="307" name="TextBox 77"/>
          <p:cNvSpPr txBox="1"/>
          <p:nvPr/>
        </p:nvSpPr>
        <p:spPr>
          <a:xfrm rot="2593822">
            <a:off x="1267273" y="3411637"/>
            <a:ext cx="33415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3</a:t>
            </a:r>
          </a:p>
        </p:txBody>
      </p:sp>
      <p:sp>
        <p:nvSpPr>
          <p:cNvPr id="308" name="TextBox 78"/>
          <p:cNvSpPr txBox="1"/>
          <p:nvPr/>
        </p:nvSpPr>
        <p:spPr>
          <a:xfrm rot="2593822">
            <a:off x="1524577" y="3664878"/>
            <a:ext cx="33415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8</a:t>
            </a:r>
          </a:p>
        </p:txBody>
      </p:sp>
      <p:sp>
        <p:nvSpPr>
          <p:cNvPr id="309" name="TextBox 79"/>
          <p:cNvSpPr txBox="1"/>
          <p:nvPr/>
        </p:nvSpPr>
        <p:spPr>
          <a:xfrm rot="2593822">
            <a:off x="1613513" y="4001278"/>
            <a:ext cx="33415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7</a:t>
            </a:r>
          </a:p>
        </p:txBody>
      </p:sp>
      <p:sp>
        <p:nvSpPr>
          <p:cNvPr id="310" name="TextBox 80"/>
          <p:cNvSpPr txBox="1"/>
          <p:nvPr/>
        </p:nvSpPr>
        <p:spPr>
          <a:xfrm rot="4843529">
            <a:off x="1629598" y="4401065"/>
            <a:ext cx="33415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2</a:t>
            </a:r>
          </a:p>
        </p:txBody>
      </p:sp>
      <p:sp>
        <p:nvSpPr>
          <p:cNvPr id="311" name="TextBox 81"/>
          <p:cNvSpPr txBox="1"/>
          <p:nvPr/>
        </p:nvSpPr>
        <p:spPr>
          <a:xfrm rot="4831878">
            <a:off x="1591207" y="4841620"/>
            <a:ext cx="33415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7</a:t>
            </a:r>
          </a:p>
        </p:txBody>
      </p:sp>
      <p:sp>
        <p:nvSpPr>
          <p:cNvPr id="337" name="Straight Arrow Connector 83"/>
          <p:cNvSpPr/>
          <p:nvPr/>
        </p:nvSpPr>
        <p:spPr>
          <a:xfrm>
            <a:off x="4392363" y="3939676"/>
            <a:ext cx="1245663" cy="6932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338" name="Straight Arrow Connector 85"/>
          <p:cNvSpPr/>
          <p:nvPr/>
        </p:nvSpPr>
        <p:spPr>
          <a:xfrm>
            <a:off x="4412628" y="4438688"/>
            <a:ext cx="1205198" cy="2469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339" name="Straight Arrow Connector 87"/>
          <p:cNvSpPr/>
          <p:nvPr/>
        </p:nvSpPr>
        <p:spPr>
          <a:xfrm>
            <a:off x="4412773" y="4759590"/>
            <a:ext cx="1204973" cy="2432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340" name="Straight Arrow Connector 89"/>
          <p:cNvSpPr/>
          <p:nvPr/>
        </p:nvSpPr>
        <p:spPr>
          <a:xfrm>
            <a:off x="4394151" y="4809716"/>
            <a:ext cx="1242226" cy="66087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chemeClr val="accent1"/>
            </a:solidFill>
            <a:miter/>
            <a:tailEnd type="triangle"/>
          </a:ln>
        </p:spPr>
        <p:txBody>
          <a:bodyPr/>
          <a:lstStyle/>
          <a:p>
            <a:endParaRPr/>
          </a:p>
        </p:txBody>
      </p:sp>
      <p:sp>
        <p:nvSpPr>
          <p:cNvPr id="316" name="TextBox 90"/>
          <p:cNvSpPr txBox="1"/>
          <p:nvPr/>
        </p:nvSpPr>
        <p:spPr>
          <a:xfrm rot="1924843">
            <a:off x="5048687" y="3902650"/>
            <a:ext cx="35863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1</a:t>
            </a:r>
          </a:p>
        </p:txBody>
      </p:sp>
      <p:sp>
        <p:nvSpPr>
          <p:cNvPr id="317" name="TextBox 91"/>
          <p:cNvSpPr txBox="1"/>
          <p:nvPr/>
        </p:nvSpPr>
        <p:spPr>
          <a:xfrm rot="863679">
            <a:off x="4707705" y="4180124"/>
            <a:ext cx="35863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5</a:t>
            </a:r>
          </a:p>
        </p:txBody>
      </p:sp>
      <p:sp>
        <p:nvSpPr>
          <p:cNvPr id="318" name="TextBox 92"/>
          <p:cNvSpPr txBox="1"/>
          <p:nvPr/>
        </p:nvSpPr>
        <p:spPr>
          <a:xfrm rot="20751035">
            <a:off x="4668346" y="4646432"/>
            <a:ext cx="35863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7</a:t>
            </a:r>
          </a:p>
        </p:txBody>
      </p:sp>
      <p:sp>
        <p:nvSpPr>
          <p:cNvPr id="319" name="TextBox 93"/>
          <p:cNvSpPr txBox="1"/>
          <p:nvPr/>
        </p:nvSpPr>
        <p:spPr>
          <a:xfrm rot="20751035">
            <a:off x="4764680" y="4998051"/>
            <a:ext cx="51407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13</a:t>
            </a:r>
          </a:p>
        </p:txBody>
      </p:sp>
      <p:sp>
        <p:nvSpPr>
          <p:cNvPr id="320" name="TextBox 99"/>
          <p:cNvSpPr txBox="1"/>
          <p:nvPr/>
        </p:nvSpPr>
        <p:spPr>
          <a:xfrm>
            <a:off x="541609" y="1444764"/>
            <a:ext cx="8533691"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We have to find the maximum flow of the network</a:t>
            </a:r>
          </a:p>
          <a:p>
            <a:r>
              <a:t>The standard technique is to use the </a:t>
            </a:r>
            <a:r>
              <a:rPr u="sng">
                <a:solidFill>
                  <a:srgbClr val="0563C1"/>
                </a:solidFill>
                <a:uFill>
                  <a:solidFill>
                    <a:srgbClr val="0563C1"/>
                  </a:solidFill>
                </a:uFill>
                <a:hlinkClick r:id="rId3"/>
              </a:rPr>
              <a:t>Edmund-Karp algorithm  </a:t>
            </a:r>
          </a:p>
          <a:p>
            <a:r>
              <a:t>Running it yields maximum flow of 26 &lt; 27 and </a:t>
            </a:r>
            <a:r>
              <a:rPr b="1"/>
              <a:t>hence team 5 is eliminated </a:t>
            </a:r>
          </a:p>
          <a:p>
            <a:endParaRPr b="1"/>
          </a:p>
          <a:p>
            <a:r>
              <a:rPr u="sng">
                <a:solidFill>
                  <a:srgbClr val="0563C1"/>
                </a:solidFill>
                <a:uFill>
                  <a:solidFill>
                    <a:srgbClr val="0563C1"/>
                  </a:solidFill>
                </a:uFill>
                <a:hlinkClick r:id="rId3"/>
              </a:rPr>
              <a:t> </a:t>
            </a:r>
          </a:p>
        </p:txBody>
      </p:sp>
      <p:sp>
        <p:nvSpPr>
          <p:cNvPr id="321" name="TextBox 2"/>
          <p:cNvSpPr txBox="1"/>
          <p:nvPr/>
        </p:nvSpPr>
        <p:spPr>
          <a:xfrm>
            <a:off x="202152" y="3981510"/>
            <a:ext cx="1253690"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MAX flow = 26&lt;27</a:t>
            </a:r>
          </a:p>
        </p:txBody>
      </p:sp>
      <p:sp>
        <p:nvSpPr>
          <p:cNvPr id="322" name="Title 7"/>
          <p:cNvSpPr txBox="1"/>
          <p:nvPr/>
        </p:nvSpPr>
        <p:spPr>
          <a:xfrm>
            <a:off x="504824" y="717294"/>
            <a:ext cx="11125201"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spAutoFit/>
          </a:bodyPr>
          <a:lstStyle>
            <a:lvl1pPr>
              <a:defRPr sz="2800">
                <a:solidFill>
                  <a:srgbClr val="3B3838"/>
                </a:solidFill>
                <a:latin typeface="Segoe UI Light"/>
                <a:ea typeface="Segoe UI Light"/>
                <a:cs typeface="Segoe UI Light"/>
                <a:sym typeface="Segoe UI Light"/>
              </a:defRPr>
            </a:lvl1pPr>
          </a:lstStyle>
          <a:p>
            <a:r>
              <a:t>                        So is team 5 eliminated ?  </a:t>
            </a:r>
          </a:p>
        </p:txBody>
      </p:sp>
      <p:sp>
        <p:nvSpPr>
          <p:cNvPr id="323" name="TextBox 1"/>
          <p:cNvSpPr txBox="1"/>
          <p:nvPr/>
        </p:nvSpPr>
        <p:spPr>
          <a:xfrm rot="2191128">
            <a:off x="3146409" y="3283068"/>
            <a:ext cx="1010455"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infinity</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itle 7"/>
          <p:cNvSpPr txBox="1">
            <a:spLocks noGrp="1"/>
          </p:cNvSpPr>
          <p:nvPr>
            <p:ph type="title"/>
          </p:nvPr>
        </p:nvSpPr>
        <p:spPr>
          <a:xfrm>
            <a:off x="541609" y="192947"/>
            <a:ext cx="10296968" cy="895189"/>
          </a:xfrm>
          <a:prstGeom prst="rect">
            <a:avLst/>
          </a:prstGeom>
        </p:spPr>
        <p:txBody>
          <a:bodyPr/>
          <a:lstStyle/>
          <a:p>
            <a:r>
              <a:t>                          Implementation in Haskell </a:t>
            </a:r>
          </a:p>
        </p:txBody>
      </p:sp>
      <p:grpSp>
        <p:nvGrpSpPr>
          <p:cNvPr id="347" name="Rectangle 1"/>
          <p:cNvGrpSpPr/>
          <p:nvPr/>
        </p:nvGrpSpPr>
        <p:grpSpPr>
          <a:xfrm>
            <a:off x="3790948" y="4673436"/>
            <a:ext cx="2105026" cy="866776"/>
            <a:chOff x="0" y="0"/>
            <a:chExt cx="2105025" cy="866775"/>
          </a:xfrm>
        </p:grpSpPr>
        <p:sp>
          <p:nvSpPr>
            <p:cNvPr id="345" name="Rectangle"/>
            <p:cNvSpPr/>
            <p:nvPr/>
          </p:nvSpPr>
          <p:spPr>
            <a:xfrm>
              <a:off x="0" y="0"/>
              <a:ext cx="2105025" cy="866775"/>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46" name="MaxFlow library"/>
            <p:cNvSpPr txBox="1"/>
            <p:nvPr/>
          </p:nvSpPr>
          <p:spPr>
            <a:xfrm>
              <a:off x="0" y="247967"/>
              <a:ext cx="2105025"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MaxFlow library</a:t>
              </a:r>
            </a:p>
          </p:txBody>
        </p:sp>
      </p:grpSp>
      <p:grpSp>
        <p:nvGrpSpPr>
          <p:cNvPr id="350" name="Rectangle 4"/>
          <p:cNvGrpSpPr/>
          <p:nvPr/>
        </p:nvGrpSpPr>
        <p:grpSpPr>
          <a:xfrm>
            <a:off x="3750093" y="3505027"/>
            <a:ext cx="2105026" cy="866776"/>
            <a:chOff x="0" y="0"/>
            <a:chExt cx="2105025" cy="866775"/>
          </a:xfrm>
        </p:grpSpPr>
        <p:sp>
          <p:nvSpPr>
            <p:cNvPr id="348" name="Rectangle"/>
            <p:cNvSpPr/>
            <p:nvPr/>
          </p:nvSpPr>
          <p:spPr>
            <a:xfrm>
              <a:off x="0" y="0"/>
              <a:ext cx="2105025" cy="866775"/>
            </a:xfrm>
            <a:prstGeom prst="rect">
              <a:avLst/>
            </a:prstGeom>
            <a:solidFill>
              <a:schemeClr val="accent6"/>
            </a:solidFill>
            <a:ln w="12700" cap="flat">
              <a:solidFill>
                <a:srgbClr val="527E3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49" name="Games Library"/>
            <p:cNvSpPr txBox="1"/>
            <p:nvPr/>
          </p:nvSpPr>
          <p:spPr>
            <a:xfrm>
              <a:off x="0" y="247967"/>
              <a:ext cx="2105025"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Games Library</a:t>
              </a:r>
            </a:p>
          </p:txBody>
        </p:sp>
      </p:grpSp>
      <p:grpSp>
        <p:nvGrpSpPr>
          <p:cNvPr id="353" name="Rectangle 5"/>
          <p:cNvGrpSpPr/>
          <p:nvPr/>
        </p:nvGrpSpPr>
        <p:grpSpPr>
          <a:xfrm>
            <a:off x="3750093" y="2329404"/>
            <a:ext cx="2105026" cy="866776"/>
            <a:chOff x="0" y="0"/>
            <a:chExt cx="2105025" cy="866775"/>
          </a:xfrm>
        </p:grpSpPr>
        <p:sp>
          <p:nvSpPr>
            <p:cNvPr id="351" name="Rectangle"/>
            <p:cNvSpPr/>
            <p:nvPr/>
          </p:nvSpPr>
          <p:spPr>
            <a:xfrm>
              <a:off x="0" y="0"/>
              <a:ext cx="2105025" cy="866775"/>
            </a:xfrm>
            <a:prstGeom prst="rect">
              <a:avLst/>
            </a:prstGeom>
            <a:solidFill>
              <a:schemeClr val="accent2"/>
            </a:solidFill>
            <a:ln w="12700" cap="flat">
              <a:solidFill>
                <a:srgbClr val="AD5B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52" name="Elimination Library"/>
            <p:cNvSpPr txBox="1"/>
            <p:nvPr/>
          </p:nvSpPr>
          <p:spPr>
            <a:xfrm>
              <a:off x="0" y="108267"/>
              <a:ext cx="2105025" cy="65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Elimination Library </a:t>
              </a:r>
            </a:p>
          </p:txBody>
        </p:sp>
      </p:grpSp>
      <p:sp>
        <p:nvSpPr>
          <p:cNvPr id="354" name="Arrow: Down 2"/>
          <p:cNvSpPr/>
          <p:nvPr/>
        </p:nvSpPr>
        <p:spPr>
          <a:xfrm>
            <a:off x="4752974" y="3196179"/>
            <a:ext cx="49633" cy="301635"/>
          </a:xfrm>
          <a:custGeom>
            <a:avLst/>
            <a:gdLst/>
            <a:ahLst/>
            <a:cxnLst>
              <a:cxn ang="0">
                <a:pos x="wd2" y="hd2"/>
              </a:cxn>
              <a:cxn ang="5400000">
                <a:pos x="wd2" y="hd2"/>
              </a:cxn>
              <a:cxn ang="10800000">
                <a:pos x="wd2" y="hd2"/>
              </a:cxn>
              <a:cxn ang="16200000">
                <a:pos x="wd2" y="hd2"/>
              </a:cxn>
            </a:cxnLst>
            <a:rect l="0" t="0" r="r" b="b"/>
            <a:pathLst>
              <a:path w="21600" h="21600" extrusionOk="0">
                <a:moveTo>
                  <a:pt x="0" y="19823"/>
                </a:moveTo>
                <a:lnTo>
                  <a:pt x="5400" y="19823"/>
                </a:lnTo>
                <a:lnTo>
                  <a:pt x="5400" y="0"/>
                </a:lnTo>
                <a:lnTo>
                  <a:pt x="16200" y="0"/>
                </a:lnTo>
                <a:lnTo>
                  <a:pt x="16200" y="19823"/>
                </a:lnTo>
                <a:lnTo>
                  <a:pt x="21600" y="19823"/>
                </a:lnTo>
                <a:lnTo>
                  <a:pt x="10800" y="21600"/>
                </a:lnTo>
                <a:close/>
              </a:path>
            </a:pathLst>
          </a:custGeom>
          <a:solidFill>
            <a:schemeClr val="accent1"/>
          </a:solidFill>
          <a:ln w="12700">
            <a:solidFill>
              <a:srgbClr val="42719B"/>
            </a:solidFill>
            <a:miter/>
          </a:ln>
        </p:spPr>
        <p:txBody>
          <a:bodyPr lIns="45719" rIns="45719" anchor="ctr"/>
          <a:lstStyle/>
          <a:p>
            <a:pPr algn="ctr">
              <a:defRPr>
                <a:solidFill>
                  <a:srgbClr val="FFFFFF"/>
                </a:solidFill>
              </a:defRPr>
            </a:pPr>
            <a:endParaRPr/>
          </a:p>
        </p:txBody>
      </p:sp>
      <p:sp>
        <p:nvSpPr>
          <p:cNvPr id="355" name="Arrow: Down 3"/>
          <p:cNvSpPr/>
          <p:nvPr/>
        </p:nvSpPr>
        <p:spPr>
          <a:xfrm>
            <a:off x="4802606" y="4371802"/>
            <a:ext cx="45720" cy="308849"/>
          </a:xfrm>
          <a:custGeom>
            <a:avLst/>
            <a:gdLst/>
            <a:ahLst/>
            <a:cxnLst>
              <a:cxn ang="0">
                <a:pos x="wd2" y="hd2"/>
              </a:cxn>
              <a:cxn ang="5400000">
                <a:pos x="wd2" y="hd2"/>
              </a:cxn>
              <a:cxn ang="10800000">
                <a:pos x="wd2" y="hd2"/>
              </a:cxn>
              <a:cxn ang="16200000">
                <a:pos x="wd2" y="hd2"/>
              </a:cxn>
            </a:cxnLst>
            <a:rect l="0" t="0" r="r" b="b"/>
            <a:pathLst>
              <a:path w="21600" h="21600" extrusionOk="0">
                <a:moveTo>
                  <a:pt x="0" y="20001"/>
                </a:moveTo>
                <a:lnTo>
                  <a:pt x="5400" y="20001"/>
                </a:lnTo>
                <a:lnTo>
                  <a:pt x="5400" y="0"/>
                </a:lnTo>
                <a:lnTo>
                  <a:pt x="16200" y="0"/>
                </a:lnTo>
                <a:lnTo>
                  <a:pt x="16200" y="20001"/>
                </a:lnTo>
                <a:lnTo>
                  <a:pt x="21600" y="20001"/>
                </a:lnTo>
                <a:lnTo>
                  <a:pt x="10800" y="21600"/>
                </a:lnTo>
                <a:close/>
              </a:path>
            </a:pathLst>
          </a:custGeom>
          <a:solidFill>
            <a:schemeClr val="accent1"/>
          </a:solidFill>
          <a:ln w="12700">
            <a:solidFill>
              <a:srgbClr val="42719B"/>
            </a:solidFill>
            <a:miter/>
          </a:ln>
        </p:spPr>
        <p:txBody>
          <a:bodyPr lIns="45719" rIns="45719" anchor="ctr"/>
          <a:lstStyle/>
          <a:p>
            <a:pPr algn="ctr">
              <a:defRPr>
                <a:solidFill>
                  <a:srgbClr val="FFFFFF"/>
                </a:solidFill>
              </a:defRPr>
            </a:pPr>
            <a:endParaRPr/>
          </a:p>
        </p:txBody>
      </p:sp>
      <p:sp>
        <p:nvSpPr>
          <p:cNvPr id="356" name="TextBox 6"/>
          <p:cNvSpPr txBox="1"/>
          <p:nvPr/>
        </p:nvSpPr>
        <p:spPr>
          <a:xfrm>
            <a:off x="1095375" y="2422034"/>
            <a:ext cx="1819275"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Games file </a:t>
            </a:r>
          </a:p>
        </p:txBody>
      </p:sp>
      <p:sp>
        <p:nvSpPr>
          <p:cNvPr id="357" name="TextBox 9"/>
          <p:cNvSpPr txBox="1"/>
          <p:nvPr/>
        </p:nvSpPr>
        <p:spPr>
          <a:xfrm>
            <a:off x="1095375" y="2791367"/>
            <a:ext cx="1819275"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Teams file  </a:t>
            </a:r>
          </a:p>
        </p:txBody>
      </p:sp>
      <p:sp>
        <p:nvSpPr>
          <p:cNvPr id="358" name="Straight Arrow Connector 11"/>
          <p:cNvSpPr/>
          <p:nvPr/>
        </p:nvSpPr>
        <p:spPr>
          <a:xfrm>
            <a:off x="2219324" y="2606700"/>
            <a:ext cx="1530770" cy="1"/>
          </a:xfrm>
          <a:prstGeom prst="line">
            <a:avLst/>
          </a:prstGeom>
          <a:ln w="6350">
            <a:solidFill>
              <a:schemeClr val="accent1"/>
            </a:solidFill>
            <a:miter/>
            <a:tailEnd type="triangle"/>
          </a:ln>
        </p:spPr>
        <p:txBody>
          <a:bodyPr lIns="45719" rIns="45719"/>
          <a:lstStyle/>
          <a:p>
            <a:endParaRPr/>
          </a:p>
        </p:txBody>
      </p:sp>
      <p:sp>
        <p:nvSpPr>
          <p:cNvPr id="359" name="Straight Arrow Connector 13"/>
          <p:cNvSpPr/>
          <p:nvPr/>
        </p:nvSpPr>
        <p:spPr>
          <a:xfrm>
            <a:off x="2114549" y="2976033"/>
            <a:ext cx="1676401" cy="1"/>
          </a:xfrm>
          <a:prstGeom prst="line">
            <a:avLst/>
          </a:prstGeom>
          <a:ln w="6350">
            <a:solidFill>
              <a:schemeClr val="accent1"/>
            </a:solidFill>
            <a:miter/>
            <a:tailEnd type="triangle"/>
          </a:ln>
        </p:spPr>
        <p:txBody>
          <a:bodyPr lIns="45719" rIns="45719"/>
          <a:lstStyle/>
          <a:p>
            <a:endParaRPr/>
          </a:p>
        </p:txBody>
      </p:sp>
      <p:sp>
        <p:nvSpPr>
          <p:cNvPr id="360" name="TextBox 14"/>
          <p:cNvSpPr txBox="1"/>
          <p:nvPr/>
        </p:nvSpPr>
        <p:spPr>
          <a:xfrm>
            <a:off x="7305675" y="2578125"/>
            <a:ext cx="2781300"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List of eliminated teams </a:t>
            </a:r>
          </a:p>
        </p:txBody>
      </p:sp>
      <p:sp>
        <p:nvSpPr>
          <p:cNvPr id="363" name="Straight Arrow Connector 21"/>
          <p:cNvSpPr/>
          <p:nvPr/>
        </p:nvSpPr>
        <p:spPr>
          <a:xfrm>
            <a:off x="5861468" y="2800987"/>
            <a:ext cx="1444207" cy="52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6350">
            <a:solidFill>
              <a:schemeClr val="accent1"/>
            </a:solidFill>
            <a:miter/>
            <a:tailEnd type="triangle"/>
          </a:ln>
        </p:spPr>
        <p:txBody>
          <a:bodyPr/>
          <a:lstStyle/>
          <a:p>
            <a:endParaRPr/>
          </a:p>
        </p:txBody>
      </p:sp>
      <p:sp>
        <p:nvSpPr>
          <p:cNvPr id="362" name="TextBox 22"/>
          <p:cNvSpPr txBox="1"/>
          <p:nvPr/>
        </p:nvSpPr>
        <p:spPr>
          <a:xfrm>
            <a:off x="6653426" y="3384704"/>
            <a:ext cx="5297807" cy="3444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SzPct val="100000"/>
              <a:buFont typeface="Arial"/>
              <a:buChar char="•"/>
            </a:pPr>
            <a:r>
              <a:t>Elimination library –solves the elimination problem</a:t>
            </a:r>
          </a:p>
          <a:p>
            <a:endParaRPr/>
          </a:p>
          <a:p>
            <a:pPr marL="285750" indent="-285750">
              <a:buSzPct val="100000"/>
              <a:buFont typeface="Arial"/>
              <a:buChar char="•"/>
            </a:pPr>
            <a:r>
              <a:t>Games library – useful utilities to manipulate games(for example getting the number of points of the leading team)</a:t>
            </a:r>
          </a:p>
          <a:p>
            <a:pPr marL="285750" indent="-285750">
              <a:buSzPct val="100000"/>
              <a:buFont typeface="Arial"/>
              <a:buChar char="•"/>
            </a:pPr>
            <a:endParaRPr/>
          </a:p>
          <a:p>
            <a:pPr marL="285750" indent="-285750">
              <a:buSzPct val="100000"/>
              <a:buFont typeface="Arial"/>
              <a:buChar char="•"/>
            </a:pPr>
            <a:r>
              <a:t>MaxFlow library –solves the  max flow problem using Edmund Karp algorithm </a:t>
            </a:r>
          </a:p>
          <a:p>
            <a:r>
              <a:t> </a:t>
            </a:r>
          </a:p>
          <a:p>
            <a:endParaRPr/>
          </a:p>
        </p:txBody>
      </p:sp>
    </p:spTree>
  </p:cSld>
  <p:clrMapOvr>
    <a:masterClrMapping/>
  </p:clrMapOvr>
  <p:transition spd="med"/>
</p:sld>
</file>

<file path=ppt/theme/theme1.xml><?xml version="1.0" encoding="utf-8"?>
<a:theme xmlns:a="http://schemas.openxmlformats.org/drawingml/2006/main" name="WelcomeDoc">
  <a:themeElements>
    <a:clrScheme name="WelcomeDoc">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WelcomeDoc">
      <a:majorFont>
        <a:latin typeface="Courier"/>
        <a:ea typeface="Courier"/>
        <a:cs typeface="Courier"/>
      </a:majorFont>
      <a:minorFont>
        <a:latin typeface="Helvetica"/>
        <a:ea typeface="Helvetica"/>
        <a:cs typeface="Helvetica"/>
      </a:minorFont>
    </a:fontScheme>
    <a:fmtScheme name="WelcomeDo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elcomeDoc">
  <a:themeElements>
    <a:clrScheme name="WelcomeDoc">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WelcomeDoc">
      <a:majorFont>
        <a:latin typeface="Courier"/>
        <a:ea typeface="Courier"/>
        <a:cs typeface="Courier"/>
      </a:majorFont>
      <a:minorFont>
        <a:latin typeface="Helvetica"/>
        <a:ea typeface="Helvetica"/>
        <a:cs typeface="Helvetica"/>
      </a:minorFont>
    </a:fontScheme>
    <a:fmtScheme name="WelcomeDo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2362</Words>
  <Application>Microsoft Office PowerPoint</Application>
  <PresentationFormat>Widescreen</PresentationFormat>
  <Paragraphs>481</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Comic Sans MS</vt:lpstr>
      <vt:lpstr>Courier</vt:lpstr>
      <vt:lpstr>Segoe UI</vt:lpstr>
      <vt:lpstr>Segoe UI Light</vt:lpstr>
      <vt:lpstr>WelcomeDoc</vt:lpstr>
      <vt:lpstr>Basketball Elimination problem  </vt:lpstr>
      <vt:lpstr>Elimination problem: How can you tell in the middle of a season which team could not finish first ?</vt:lpstr>
      <vt:lpstr>                          Elimination problem: Cont.</vt:lpstr>
      <vt:lpstr>                          Elimination problem: Cont.</vt:lpstr>
      <vt:lpstr>                          The network flow solution </vt:lpstr>
      <vt:lpstr>                         Example : Using Maximum flow for testing if team 5 is eliminated   </vt:lpstr>
      <vt:lpstr> Using Maximum flow for elimination – why does it work ? </vt:lpstr>
      <vt:lpstr>  </vt:lpstr>
      <vt:lpstr>                          Implementation in Haskell </vt:lpstr>
      <vt:lpstr>                          Implementation in Haskell – input  files </vt:lpstr>
      <vt:lpstr>   Usage example of elimination.hs   </vt:lpstr>
      <vt:lpstr>   What I was struggling with     </vt:lpstr>
      <vt:lpstr>   Advice for others      </vt:lpstr>
      <vt:lpstr>   Possible Future 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Basketball Elimination problem  </dc:title>
  <cp:lastModifiedBy>Gil Lapid Shafriri</cp:lastModifiedBy>
  <cp:revision>5</cp:revision>
  <dcterms:modified xsi:type="dcterms:W3CDTF">2020-05-13T17:03:48Z</dcterms:modified>
</cp:coreProperties>
</file>