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7"/>
  </p:notesMasterIdLst>
  <p:handoutMasterIdLst>
    <p:handoutMasterId r:id="rId18"/>
  </p:handoutMasterIdLst>
  <p:sldIdLst>
    <p:sldId id="256" r:id="rId5"/>
    <p:sldId id="271" r:id="rId6"/>
    <p:sldId id="283" r:id="rId7"/>
    <p:sldId id="284" r:id="rId8"/>
    <p:sldId id="285" r:id="rId9"/>
    <p:sldId id="286" r:id="rId10"/>
    <p:sldId id="287" r:id="rId11"/>
    <p:sldId id="288" r:id="rId12"/>
    <p:sldId id="289" r:id="rId13"/>
    <p:sldId id="290" r:id="rId14"/>
    <p:sldId id="291"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4"/>
            <p14:sldId id="285"/>
            <p14:sldId id="286"/>
            <p14:sldId id="287"/>
            <p14:sldId id="288"/>
          </p14:sldIdLst>
        </p14:section>
        <p14:section name="Learn More" id="{2CC34DB2-6590-42C0-AD4B-A04C6060184E}">
          <p14:sldIdLst>
            <p14:sldId id="289"/>
            <p14:sldId id="290"/>
            <p14:sldId id="291"/>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99" autoAdjust="0"/>
    <p:restoredTop sz="84606" autoAdjust="0"/>
  </p:normalViewPr>
  <p:slideViewPr>
    <p:cSldViewPr snapToGrid="0">
      <p:cViewPr varScale="1">
        <p:scale>
          <a:sx n="96" d="100"/>
          <a:sy n="96" d="100"/>
        </p:scale>
        <p:origin x="468"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This project is about the basketball elimination problem. The problem is to figure out in the middle of a season which teams could not finish first , under any scenario in their conference.</a:t>
            </a:r>
          </a:p>
          <a:p>
            <a:r>
              <a:rPr lang="en-US" dirty="0"/>
              <a:t>This may look like a very simple problem but it actually is not  and we will see that figuring out which team can’t finish first , on any scenario is not that simple.</a:t>
            </a:r>
          </a:p>
          <a:p>
            <a:endParaRPr lang="en-US" dirty="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2 input files. One file is the team file that contains the list of teams and in which conference each team belongs to , and the second file is a files with games and their results and also the list of </a:t>
            </a:r>
            <a:r>
              <a:rPr lang="en-US" dirty="0" err="1"/>
              <a:t>unplayed</a:t>
            </a:r>
            <a:r>
              <a:rPr lang="en-US" dirty="0"/>
              <a:t> games. The Haskell program will be able to compute based on this which teams are  eliminated.</a:t>
            </a:r>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1703869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demonstrate the project on a live data I tried it  on the NBA season 2019-2020  that was suspended because of the pandemic so it has a lot of unsprayed games. I implemented a Haskell function </a:t>
            </a:r>
            <a:r>
              <a:rPr lang="en-US" b="0" dirty="0" err="1">
                <a:latin typeface="Comic Sans MS" panose="030F0702030302020204" pitchFamily="66" charset="0"/>
              </a:rPr>
              <a:t>downloadGamesfromWeb</a:t>
            </a:r>
            <a:r>
              <a:rPr lang="en-US" b="0" dirty="0">
                <a:latin typeface="Comic Sans MS" panose="030F0702030302020204" pitchFamily="66" charset="0"/>
              </a:rPr>
              <a:t> that downloads the games file locally and then called eliminationMaxFlowFromFile to compute elimination – I got this list </a:t>
            </a:r>
            <a:r>
              <a:rPr lang="en-US" b="0">
                <a:latin typeface="Comic Sans MS" panose="030F0702030302020204" pitchFamily="66" charset="0"/>
              </a:rPr>
              <a:t>in red</a:t>
            </a:r>
            <a:r>
              <a:rPr lang="en-US" b="0" dirty="0">
                <a:latin typeface="Comic Sans MS" panose="030F0702030302020204" pitchFamily="66" charset="0"/>
              </a:rPr>
              <a:t>. I check the results manually as much as I could.</a:t>
            </a:r>
            <a:endParaRPr lang="en-US" b="0"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2152903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main problem in this project is testing on scale. Brute force is not practical. One of option is to represent the elimination as linear constraint problem and solve it using the simplex method. This could be used as another verification method.</a:t>
            </a:r>
          </a:p>
          <a:p>
            <a:endParaRPr lang="en-US" b="0" dirty="0"/>
          </a:p>
          <a:p>
            <a:r>
              <a:rPr lang="en-US" b="0" dirty="0"/>
              <a:t>Thank you for listening it was a very fun project to work on. </a:t>
            </a:r>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87131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simple example – we see that team 4 is at the  bottom but can it finish first if it wins all its remaining games ? It need to play a game against team 1  and 2 games against team 2 , so even if it wins all those 3 games it will have only 80 points so it can’t finish first as team1 has already 83 points.  So Yes  team 4 is eliminated.</a:t>
            </a:r>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545079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 more complicated example and ask if team5 is eliminated or not. From a first look, if team5 will win all its rearming 27  games it  will have  76 points so many be it is not eliminated ? But other teams will play games as well , and points will be awarded  so can it really finish first ?  And the answerer is that team5 is eliminated  and we will show later how we figure this out.</a:t>
            </a:r>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2602139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we try to solve the problem in a brute force way ? Namely evaluate all possible options of games outcome  and see of team5 are eliminated or not ? The problem is that  will require exponential number of computation, so it is not very practical.</a:t>
            </a:r>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2641210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Luckily, we have a better way. We can utilize  graph algorithm called  maxflow to solve the problem. Network flow is a directed graph with source  vertex s and sync  vertex t. The sum of flows entering a vertex should be equal to the sum of  flow leaving the vertex.  Also the flow in each edges should not exceed its capacity.   </a:t>
            </a:r>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407112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challenge in this project was to translate the elimination problem into a maxflow problem. In this graph, the games of team 5 were eliminated because we assume it wins all its future games and also the games of team6 were eliminated as they are not relevant. The first layer of vertices to the right of the source represent the games between pair of teams , and the  capacity of edges to them are the number of games to between those teams. The second layer of vertices  are the individual teams . And the flow (or points) from the games between , say, teams 1 and 2 is spread between team 1 and team 2.</a:t>
            </a:r>
          </a:p>
          <a:p>
            <a:r>
              <a:rPr lang="en-US" dirty="0"/>
              <a:t>The last set  of edges  going to the sync represent the maximum  number of additional points each team can gain without eliminating team5</a:t>
            </a:r>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1868558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this is helpful ? The total number of games to be played is 27. If we can feed into s a flow of 27 it means we found a scenario in which all the remaining games are played and point are awarded but team 5  still finish first if it wins all it remaining games. It the maximum flow into s is less than 27, then  team 5  is eliminated. </a:t>
            </a:r>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485212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is team 5 eliminated ?  We need to solve the maxflow problem and we did it using the standard Edmund </a:t>
            </a:r>
            <a:r>
              <a:rPr lang="en-US" dirty="0" err="1"/>
              <a:t>karp</a:t>
            </a:r>
            <a:r>
              <a:rPr lang="en-US" dirty="0"/>
              <a:t> algorithm that run in polynomial time. In  our case case  the solution to the maxflow problem is 26 that is less than 27 and therefore team5  is eliminated.</a:t>
            </a:r>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3038103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implementation has 3 layers – the maxflow library that just solves the network flow problem using the  Edmund-</a:t>
            </a:r>
            <a:r>
              <a:rPr lang="en-US" dirty="0" err="1"/>
              <a:t>karp</a:t>
            </a:r>
            <a:r>
              <a:rPr lang="en-US" dirty="0"/>
              <a:t> algorithm, a games library that provides a useful utilities over list of games like computing the standing or    computing the maximum points a team could possibly ger. The last layer is the elimination layer that takes a team and a games files ,and for each team generate the corresponding network flow, solve the maxflow problem and determine if the team is eliminated or not.</a:t>
            </a:r>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84730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5/9/2020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5/9/2020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Edmonds%E2%80%93Karp_algorith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350592"/>
            <a:ext cx="10515600" cy="2387600"/>
          </a:xfrm>
        </p:spPr>
        <p:txBody>
          <a:bodyPr anchor="ctr" anchorCtr="0">
            <a:normAutofit/>
          </a:bodyPr>
          <a:lstStyle/>
          <a:p>
            <a:r>
              <a:rPr lang="en-US" sz="4800" dirty="0">
                <a:solidFill>
                  <a:schemeClr val="bg1"/>
                </a:solidFill>
              </a:rPr>
              <a:t>Basketball Elimination problem  </a:t>
            </a:r>
          </a:p>
        </p:txBody>
      </p:sp>
      <p:sp>
        <p:nvSpPr>
          <p:cNvPr id="3" name="Subtitle 2"/>
          <p:cNvSpPr>
            <a:spLocks noGrp="1"/>
          </p:cNvSpPr>
          <p:nvPr>
            <p:ph type="subTitle" idx="4294967295"/>
          </p:nvPr>
        </p:nvSpPr>
        <p:spPr>
          <a:xfrm>
            <a:off x="1761623" y="2522044"/>
            <a:ext cx="9582736" cy="1137793"/>
          </a:xfrm>
        </p:spPr>
        <p:txBody>
          <a:bodyPr>
            <a:normAutofit/>
          </a:bodyPr>
          <a:lstStyle/>
          <a:p>
            <a:pPr marL="0" indent="0">
              <a:buNone/>
            </a:pPr>
            <a:r>
              <a:rPr lang="en-US" sz="2400" dirty="0">
                <a:solidFill>
                  <a:schemeClr val="bg1"/>
                </a:solidFill>
                <a:latin typeface="+mj-lt"/>
              </a:rPr>
              <a:t>Alon Lapid, Spring 2020  </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192947"/>
            <a:ext cx="10296966" cy="895189"/>
          </a:xfrm>
        </p:spPr>
        <p:txBody>
          <a:bodyPr>
            <a:noAutofit/>
          </a:bodyPr>
          <a:lstStyle/>
          <a:p>
            <a:r>
              <a:rPr lang="en-US" dirty="0">
                <a:latin typeface="Segoe UI Light" panose="020B0502040204020203" pitchFamily="34" charset="0"/>
                <a:cs typeface="Segoe UI Light" panose="020B0502040204020203" pitchFamily="34" charset="0"/>
              </a:rPr>
              <a:t>                          Implementation in Haskell – input  files </a:t>
            </a:r>
          </a:p>
        </p:txBody>
      </p:sp>
      <p:graphicFrame>
        <p:nvGraphicFramePr>
          <p:cNvPr id="16" name="Table 16">
            <a:extLst>
              <a:ext uri="{FF2B5EF4-FFF2-40B4-BE49-F238E27FC236}">
                <a16:creationId xmlns:a16="http://schemas.microsoft.com/office/drawing/2014/main" id="{E062C39A-FC1F-49EB-8A0B-F8DCE5D14673}"/>
              </a:ext>
            </a:extLst>
          </p:cNvPr>
          <p:cNvGraphicFramePr>
            <a:graphicFrameLocks noGrp="1"/>
          </p:cNvGraphicFramePr>
          <p:nvPr>
            <p:extLst>
              <p:ext uri="{D42A27DB-BD31-4B8C-83A1-F6EECF244321}">
                <p14:modId xmlns:p14="http://schemas.microsoft.com/office/powerpoint/2010/main" val="1583680325"/>
              </p:ext>
            </p:extLst>
          </p:nvPr>
        </p:nvGraphicFramePr>
        <p:xfrm>
          <a:off x="5383664" y="1762125"/>
          <a:ext cx="5902325" cy="5107778"/>
        </p:xfrm>
        <a:graphic>
          <a:graphicData uri="http://schemas.openxmlformats.org/drawingml/2006/table">
            <a:tbl>
              <a:tblPr firstRow="1" bandRow="1">
                <a:tableStyleId>{5C22544A-7EE6-4342-B048-85BDC9FD1C3A}</a:tableStyleId>
              </a:tblPr>
              <a:tblGrid>
                <a:gridCol w="1180465">
                  <a:extLst>
                    <a:ext uri="{9D8B030D-6E8A-4147-A177-3AD203B41FA5}">
                      <a16:colId xmlns:a16="http://schemas.microsoft.com/office/drawing/2014/main" val="729092764"/>
                    </a:ext>
                  </a:extLst>
                </a:gridCol>
                <a:gridCol w="1180465">
                  <a:extLst>
                    <a:ext uri="{9D8B030D-6E8A-4147-A177-3AD203B41FA5}">
                      <a16:colId xmlns:a16="http://schemas.microsoft.com/office/drawing/2014/main" val="4186232564"/>
                    </a:ext>
                  </a:extLst>
                </a:gridCol>
                <a:gridCol w="1180465">
                  <a:extLst>
                    <a:ext uri="{9D8B030D-6E8A-4147-A177-3AD203B41FA5}">
                      <a16:colId xmlns:a16="http://schemas.microsoft.com/office/drawing/2014/main" val="3282146483"/>
                    </a:ext>
                  </a:extLst>
                </a:gridCol>
                <a:gridCol w="1180465">
                  <a:extLst>
                    <a:ext uri="{9D8B030D-6E8A-4147-A177-3AD203B41FA5}">
                      <a16:colId xmlns:a16="http://schemas.microsoft.com/office/drawing/2014/main" val="3252747769"/>
                    </a:ext>
                  </a:extLst>
                </a:gridCol>
                <a:gridCol w="1180465">
                  <a:extLst>
                    <a:ext uri="{9D8B030D-6E8A-4147-A177-3AD203B41FA5}">
                      <a16:colId xmlns:a16="http://schemas.microsoft.com/office/drawing/2014/main" val="3422484504"/>
                    </a:ext>
                  </a:extLst>
                </a:gridCol>
              </a:tblGrid>
              <a:tr h="226446">
                <a:tc>
                  <a:txBody>
                    <a:bodyPr/>
                    <a:lstStyle/>
                    <a:p>
                      <a:r>
                        <a:rPr lang="en-US" sz="900" dirty="0"/>
                        <a:t>Round </a:t>
                      </a:r>
                    </a:p>
                  </a:txBody>
                  <a:tcPr/>
                </a:tc>
                <a:tc>
                  <a:txBody>
                    <a:bodyPr/>
                    <a:lstStyle/>
                    <a:p>
                      <a:r>
                        <a:rPr lang="en-US" sz="900" dirty="0"/>
                        <a:t>Date </a:t>
                      </a:r>
                    </a:p>
                  </a:txBody>
                  <a:tcPr/>
                </a:tc>
                <a:tc>
                  <a:txBody>
                    <a:bodyPr/>
                    <a:lstStyle/>
                    <a:p>
                      <a:r>
                        <a:rPr lang="en-US" sz="900" dirty="0"/>
                        <a:t>Home team </a:t>
                      </a:r>
                    </a:p>
                  </a:txBody>
                  <a:tcPr/>
                </a:tc>
                <a:tc>
                  <a:txBody>
                    <a:bodyPr/>
                    <a:lstStyle/>
                    <a:p>
                      <a:r>
                        <a:rPr lang="en-US" sz="900" dirty="0"/>
                        <a:t> Away team </a:t>
                      </a:r>
                    </a:p>
                  </a:txBody>
                  <a:tcPr/>
                </a:tc>
                <a:tc>
                  <a:txBody>
                    <a:bodyPr/>
                    <a:lstStyle/>
                    <a:p>
                      <a:r>
                        <a:rPr lang="en-US" sz="900" dirty="0"/>
                        <a:t>Result </a:t>
                      </a:r>
                    </a:p>
                  </a:txBody>
                  <a:tcPr/>
                </a:tc>
                <a:extLst>
                  <a:ext uri="{0D108BD9-81ED-4DB2-BD59-A6C34878D82A}">
                    <a16:rowId xmlns:a16="http://schemas.microsoft.com/office/drawing/2014/main" val="3918421838"/>
                  </a:ext>
                </a:extLst>
              </a:tr>
              <a:tr h="295751">
                <a:tc>
                  <a:txBody>
                    <a:bodyPr/>
                    <a:lstStyle/>
                    <a:p>
                      <a:pPr algn="r" fontAlgn="b"/>
                      <a:r>
                        <a:rPr lang="en-US" sz="1100" b="0" i="0" u="none" strike="noStrike" dirty="0">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16/10/2018 20:00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Boston Celtics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Philadelphia 76ers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105 - 87</a:t>
                      </a:r>
                    </a:p>
                  </a:txBody>
                  <a:tcPr marL="9525" marR="9525" marT="9525" marB="0" anchor="b"/>
                </a:tc>
                <a:extLst>
                  <a:ext uri="{0D108BD9-81ED-4DB2-BD59-A6C34878D82A}">
                    <a16:rowId xmlns:a16="http://schemas.microsoft.com/office/drawing/2014/main" val="1792062732"/>
                  </a:ext>
                </a:extLst>
              </a:tr>
              <a:tr h="341556">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16/10/2018 22:30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Golden State Warriors</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Oklahoma City Thunder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108 - 100</a:t>
                      </a:r>
                    </a:p>
                  </a:txBody>
                  <a:tcPr marL="9525" marR="9525" marT="9525" marB="0" anchor="b"/>
                </a:tc>
                <a:extLst>
                  <a:ext uri="{0D108BD9-81ED-4DB2-BD59-A6C34878D82A}">
                    <a16:rowId xmlns:a16="http://schemas.microsoft.com/office/drawing/2014/main" val="3654615385"/>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17/10/2018 19:00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Charlotte Hornets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Milwaukee Bucks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112 - 113</a:t>
                      </a:r>
                    </a:p>
                  </a:txBody>
                  <a:tcPr marL="9525" marR="9525" marT="9525" marB="0" anchor="b"/>
                </a:tc>
                <a:extLst>
                  <a:ext uri="{0D108BD9-81ED-4DB2-BD59-A6C34878D82A}">
                    <a16:rowId xmlns:a16="http://schemas.microsoft.com/office/drawing/2014/main" val="2780367866"/>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17/10/2018 19:00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Detroit Pistons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Brooklyn Nets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103 - 100</a:t>
                      </a:r>
                    </a:p>
                  </a:txBody>
                  <a:tcPr marL="9525" marR="9525" marT="9525" marB="0" anchor="b"/>
                </a:tc>
                <a:extLst>
                  <a:ext uri="{0D108BD9-81ED-4DB2-BD59-A6C34878D82A}">
                    <a16:rowId xmlns:a16="http://schemas.microsoft.com/office/drawing/2014/main" val="2932109051"/>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17/10/2018 19:00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Indiana Pacers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Memphis Grizzlies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111 - 83</a:t>
                      </a:r>
                    </a:p>
                  </a:txBody>
                  <a:tcPr marL="9525" marR="9525" marT="9525" marB="0" anchor="b"/>
                </a:tc>
                <a:extLst>
                  <a:ext uri="{0D108BD9-81ED-4DB2-BD59-A6C34878D82A}">
                    <a16:rowId xmlns:a16="http://schemas.microsoft.com/office/drawing/2014/main" val="3762165596"/>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17/10/2018 19:00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Orlando Magic</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Miami Heat</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104 – 101</a:t>
                      </a:r>
                    </a:p>
                  </a:txBody>
                  <a:tcPr marL="9525" marR="9525" marT="9525" marB="0" anchor="b"/>
                </a:tc>
                <a:extLst>
                  <a:ext uri="{0D108BD9-81ED-4DB2-BD59-A6C34878D82A}">
                    <a16:rowId xmlns:a16="http://schemas.microsoft.com/office/drawing/2014/main" val="1446194002"/>
                  </a:ext>
                </a:extLst>
              </a:tr>
              <a:tr h="295751">
                <a:tc>
                  <a:txBody>
                    <a:bodyPr/>
                    <a:lstStyle/>
                    <a:p>
                      <a:pPr algn="r" fontAlgn="b"/>
                      <a:r>
                        <a:rPr lang="en-US" sz="1100" b="0" i="0" u="none" strike="noStrike" dirty="0">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17/10/2018 22:00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Sacramento Kings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Utah Jazz</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117 - 123</a:t>
                      </a:r>
                    </a:p>
                  </a:txBody>
                  <a:tcPr marL="9525" marR="9525" marT="9525" marB="0" anchor="b"/>
                </a:tc>
                <a:extLst>
                  <a:ext uri="{0D108BD9-81ED-4DB2-BD59-A6C34878D82A}">
                    <a16:rowId xmlns:a16="http://schemas.microsoft.com/office/drawing/2014/main" val="470820562"/>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17/10/2018 22:30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LA Clippers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Denver Nuggets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98 - 107</a:t>
                      </a:r>
                    </a:p>
                  </a:txBody>
                  <a:tcPr marL="9525" marR="9525" marT="9525" marB="0" anchor="b"/>
                </a:tc>
                <a:extLst>
                  <a:ext uri="{0D108BD9-81ED-4DB2-BD59-A6C34878D82A}">
                    <a16:rowId xmlns:a16="http://schemas.microsoft.com/office/drawing/2014/main" val="2486689485"/>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17/10/2018 22:30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Phoenix Suns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Dallas Mavericks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121 - 100</a:t>
                      </a:r>
                    </a:p>
                  </a:txBody>
                  <a:tcPr marL="9525" marR="9525" marT="9525" marB="0" anchor="b"/>
                </a:tc>
                <a:extLst>
                  <a:ext uri="{0D108BD9-81ED-4DB2-BD59-A6C34878D82A}">
                    <a16:rowId xmlns:a16="http://schemas.microsoft.com/office/drawing/2014/main" val="1885252472"/>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18/10/2018 20:00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Philadelphia 76ers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Chicago Bulls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127 - 108</a:t>
                      </a:r>
                    </a:p>
                  </a:txBody>
                  <a:tcPr marL="9525" marR="9525" marT="9525" marB="0" anchor="b"/>
                </a:tc>
                <a:extLst>
                  <a:ext uri="{0D108BD9-81ED-4DB2-BD59-A6C34878D82A}">
                    <a16:rowId xmlns:a16="http://schemas.microsoft.com/office/drawing/2014/main" val="384429876"/>
                  </a:ext>
                </a:extLst>
              </a:tr>
              <a:tr h="341556">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18/10/2018 20:00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Washington Wizards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Miami Heat</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112 - 113</a:t>
                      </a:r>
                    </a:p>
                  </a:txBody>
                  <a:tcPr marL="9525" marR="9525" marT="9525" marB="0" anchor="b"/>
                </a:tc>
                <a:extLst>
                  <a:ext uri="{0D108BD9-81ED-4DB2-BD59-A6C34878D82A}">
                    <a16:rowId xmlns:a16="http://schemas.microsoft.com/office/drawing/2014/main" val="45756742"/>
                  </a:ext>
                </a:extLst>
              </a:tr>
              <a:tr h="341556">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18/10/2018 22:30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Portland Trail Blazers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Los Angeles Lakers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128 - 119</a:t>
                      </a:r>
                    </a:p>
                  </a:txBody>
                  <a:tcPr marL="9525" marR="9525" marT="9525" marB="0" anchor="b"/>
                </a:tc>
                <a:extLst>
                  <a:ext uri="{0D108BD9-81ED-4DB2-BD59-A6C34878D82A}">
                    <a16:rowId xmlns:a16="http://schemas.microsoft.com/office/drawing/2014/main" val="2770253581"/>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19/10/2018 19:00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Orlando Magic</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Charlotte Hornets</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4018581408"/>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19/10/2018 19:30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Brooklyn Nets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New York Knicks</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2474867696"/>
                  </a:ext>
                </a:extLst>
              </a:tr>
              <a:tr h="295751">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19/10/2018 20:00</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Toronto Raptors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Boston Celtics</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2224741674"/>
                  </a:ext>
                </a:extLst>
              </a:tr>
              <a:tr h="295751">
                <a:tc>
                  <a:txBody>
                    <a:bodyPr/>
                    <a:lstStyle/>
                    <a:p>
                      <a:pPr algn="r" fontAlgn="b"/>
                      <a:r>
                        <a:rPr lang="en-US" sz="1100" b="0" i="0" u="none" strike="noStrike" dirty="0">
                          <a:solidFill>
                            <a:srgbClr val="000000"/>
                          </a:solidFill>
                          <a:effectLst/>
                          <a:latin typeface="Calibri" panose="020F0502020204030204" pitchFamily="34" charset="0"/>
                        </a:rPr>
                        <a:t>…</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3175362"/>
                  </a:ext>
                </a:extLst>
              </a:tr>
            </a:tbl>
          </a:graphicData>
        </a:graphic>
      </p:graphicFrame>
      <p:graphicFrame>
        <p:nvGraphicFramePr>
          <p:cNvPr id="18" name="Table 18">
            <a:extLst>
              <a:ext uri="{FF2B5EF4-FFF2-40B4-BE49-F238E27FC236}">
                <a16:creationId xmlns:a16="http://schemas.microsoft.com/office/drawing/2014/main" id="{117B2585-6BD5-4177-9B02-B8C7779669DA}"/>
              </a:ext>
            </a:extLst>
          </p:cNvPr>
          <p:cNvGraphicFramePr>
            <a:graphicFrameLocks noGrp="1"/>
          </p:cNvGraphicFramePr>
          <p:nvPr>
            <p:extLst>
              <p:ext uri="{D42A27DB-BD31-4B8C-83A1-F6EECF244321}">
                <p14:modId xmlns:p14="http://schemas.microsoft.com/office/powerpoint/2010/main" val="2112332290"/>
              </p:ext>
            </p:extLst>
          </p:nvPr>
        </p:nvGraphicFramePr>
        <p:xfrm>
          <a:off x="751160" y="1762125"/>
          <a:ext cx="2957513" cy="5109456"/>
        </p:xfrm>
        <a:graphic>
          <a:graphicData uri="http://schemas.openxmlformats.org/drawingml/2006/table">
            <a:tbl>
              <a:tblPr firstRow="1" bandRow="1">
                <a:tableStyleId>{5C22544A-7EE6-4342-B048-85BDC9FD1C3A}</a:tableStyleId>
              </a:tblPr>
              <a:tblGrid>
                <a:gridCol w="1223963">
                  <a:extLst>
                    <a:ext uri="{9D8B030D-6E8A-4147-A177-3AD203B41FA5}">
                      <a16:colId xmlns:a16="http://schemas.microsoft.com/office/drawing/2014/main" val="1306428947"/>
                    </a:ext>
                  </a:extLst>
                </a:gridCol>
                <a:gridCol w="1733550">
                  <a:extLst>
                    <a:ext uri="{9D8B030D-6E8A-4147-A177-3AD203B41FA5}">
                      <a16:colId xmlns:a16="http://schemas.microsoft.com/office/drawing/2014/main" val="486625307"/>
                    </a:ext>
                  </a:extLst>
                </a:gridCol>
              </a:tblGrid>
              <a:tr h="232446">
                <a:tc>
                  <a:txBody>
                    <a:bodyPr/>
                    <a:lstStyle/>
                    <a:p>
                      <a:r>
                        <a:rPr lang="en-US" sz="900" dirty="0"/>
                        <a:t>Team </a:t>
                      </a:r>
                    </a:p>
                  </a:txBody>
                  <a:tcPr/>
                </a:tc>
                <a:tc>
                  <a:txBody>
                    <a:bodyPr/>
                    <a:lstStyle/>
                    <a:p>
                      <a:r>
                        <a:rPr lang="en-US" sz="900" dirty="0"/>
                        <a:t>Conference </a:t>
                      </a:r>
                    </a:p>
                  </a:txBody>
                  <a:tcPr/>
                </a:tc>
                <a:extLst>
                  <a:ext uri="{0D108BD9-81ED-4DB2-BD59-A6C34878D82A}">
                    <a16:rowId xmlns:a16="http://schemas.microsoft.com/office/drawing/2014/main" val="3980288295"/>
                  </a:ext>
                </a:extLst>
              </a:tr>
              <a:tr h="162567">
                <a:tc>
                  <a:txBody>
                    <a:bodyPr/>
                    <a:lstStyle/>
                    <a:p>
                      <a:pPr algn="l" fontAlgn="b"/>
                      <a:r>
                        <a:rPr lang="en-US" sz="900" b="0" i="0" u="none" strike="noStrike" dirty="0">
                          <a:solidFill>
                            <a:srgbClr val="000000"/>
                          </a:solidFill>
                          <a:effectLst/>
                          <a:latin typeface="Calibri" panose="020F0502020204030204" pitchFamily="34" charset="0"/>
                        </a:rPr>
                        <a:t>Toronto Raptors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4058356188"/>
                  </a:ext>
                </a:extLst>
              </a:tr>
              <a:tr h="162567">
                <a:tc>
                  <a:txBody>
                    <a:bodyPr/>
                    <a:lstStyle/>
                    <a:p>
                      <a:pPr algn="l" fontAlgn="b"/>
                      <a:r>
                        <a:rPr lang="en-US" sz="900" b="0" i="0" u="none" strike="noStrike">
                          <a:solidFill>
                            <a:srgbClr val="000000"/>
                          </a:solidFill>
                          <a:effectLst/>
                          <a:latin typeface="Calibri" panose="020F0502020204030204" pitchFamily="34" charset="0"/>
                        </a:rPr>
                        <a:t>Philadelphia 76ers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26940025"/>
                  </a:ext>
                </a:extLst>
              </a:tr>
              <a:tr h="162567">
                <a:tc>
                  <a:txBody>
                    <a:bodyPr/>
                    <a:lstStyle/>
                    <a:p>
                      <a:pPr algn="l" fontAlgn="b"/>
                      <a:r>
                        <a:rPr lang="en-US" sz="900" b="0" i="0" u="none" strike="noStrike">
                          <a:solidFill>
                            <a:srgbClr val="000000"/>
                          </a:solidFill>
                          <a:effectLst/>
                          <a:latin typeface="Calibri" panose="020F0502020204030204" pitchFamily="34" charset="0"/>
                        </a:rPr>
                        <a:t>Boston Celtics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576702846"/>
                  </a:ext>
                </a:extLst>
              </a:tr>
              <a:tr h="162567">
                <a:tc>
                  <a:txBody>
                    <a:bodyPr/>
                    <a:lstStyle/>
                    <a:p>
                      <a:pPr algn="l" fontAlgn="b"/>
                      <a:r>
                        <a:rPr lang="en-US" sz="900" b="0" i="0" u="none" strike="noStrike">
                          <a:solidFill>
                            <a:srgbClr val="000000"/>
                          </a:solidFill>
                          <a:effectLst/>
                          <a:latin typeface="Calibri" panose="020F0502020204030204" pitchFamily="34" charset="0"/>
                        </a:rPr>
                        <a:t>Brooklyn Nets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3772739613"/>
                  </a:ext>
                </a:extLst>
              </a:tr>
              <a:tr h="162567">
                <a:tc>
                  <a:txBody>
                    <a:bodyPr/>
                    <a:lstStyle/>
                    <a:p>
                      <a:pPr algn="l" fontAlgn="b"/>
                      <a:r>
                        <a:rPr lang="en-US" sz="900" b="0" i="0" u="none" strike="noStrike">
                          <a:solidFill>
                            <a:srgbClr val="000000"/>
                          </a:solidFill>
                          <a:effectLst/>
                          <a:latin typeface="Calibri" panose="020F0502020204030204" pitchFamily="34" charset="0"/>
                        </a:rPr>
                        <a:t>New York Knicks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2311021983"/>
                  </a:ext>
                </a:extLst>
              </a:tr>
              <a:tr h="162567">
                <a:tc>
                  <a:txBody>
                    <a:bodyPr/>
                    <a:lstStyle/>
                    <a:p>
                      <a:pPr algn="l" fontAlgn="b"/>
                      <a:r>
                        <a:rPr lang="en-US" sz="900" b="0" i="0" u="none" strike="noStrike">
                          <a:solidFill>
                            <a:srgbClr val="000000"/>
                          </a:solidFill>
                          <a:effectLst/>
                          <a:latin typeface="Calibri" panose="020F0502020204030204" pitchFamily="34" charset="0"/>
                        </a:rPr>
                        <a:t>Milwaukee Bucks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3879084725"/>
                  </a:ext>
                </a:extLst>
              </a:tr>
              <a:tr h="162567">
                <a:tc>
                  <a:txBody>
                    <a:bodyPr/>
                    <a:lstStyle/>
                    <a:p>
                      <a:pPr algn="l" fontAlgn="b"/>
                      <a:r>
                        <a:rPr lang="en-US" sz="900" b="0" i="0" u="none" strike="noStrike">
                          <a:solidFill>
                            <a:srgbClr val="000000"/>
                          </a:solidFill>
                          <a:effectLst/>
                          <a:latin typeface="Calibri" panose="020F0502020204030204" pitchFamily="34" charset="0"/>
                        </a:rPr>
                        <a:t>Indiana Pacers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2016222129"/>
                  </a:ext>
                </a:extLst>
              </a:tr>
              <a:tr h="162567">
                <a:tc>
                  <a:txBody>
                    <a:bodyPr/>
                    <a:lstStyle/>
                    <a:p>
                      <a:pPr algn="l" fontAlgn="b"/>
                      <a:r>
                        <a:rPr lang="en-US" sz="900" b="0" i="0" u="none" strike="noStrike">
                          <a:solidFill>
                            <a:srgbClr val="000000"/>
                          </a:solidFill>
                          <a:effectLst/>
                          <a:latin typeface="Calibri" panose="020F0502020204030204" pitchFamily="34" charset="0"/>
                        </a:rPr>
                        <a:t>Detroit Pistons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a:t>
                      </a:r>
                    </a:p>
                  </a:txBody>
                  <a:tcPr marL="9525" marR="9525" marT="9525" marB="0" anchor="b"/>
                </a:tc>
                <a:extLst>
                  <a:ext uri="{0D108BD9-81ED-4DB2-BD59-A6C34878D82A}">
                    <a16:rowId xmlns:a16="http://schemas.microsoft.com/office/drawing/2014/main" val="3375368666"/>
                  </a:ext>
                </a:extLst>
              </a:tr>
              <a:tr h="162567">
                <a:tc>
                  <a:txBody>
                    <a:bodyPr/>
                    <a:lstStyle/>
                    <a:p>
                      <a:pPr algn="l" fontAlgn="b"/>
                      <a:r>
                        <a:rPr lang="en-US" sz="900" b="0" i="0" u="none" strike="noStrike">
                          <a:solidFill>
                            <a:srgbClr val="000000"/>
                          </a:solidFill>
                          <a:effectLst/>
                          <a:latin typeface="Calibri" panose="020F0502020204030204" pitchFamily="34" charset="0"/>
                        </a:rPr>
                        <a:t>Chicago Bulls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a:t>
                      </a:r>
                    </a:p>
                  </a:txBody>
                  <a:tcPr marL="9525" marR="9525" marT="9525" marB="0" anchor="b"/>
                </a:tc>
                <a:extLst>
                  <a:ext uri="{0D108BD9-81ED-4DB2-BD59-A6C34878D82A}">
                    <a16:rowId xmlns:a16="http://schemas.microsoft.com/office/drawing/2014/main" val="905424711"/>
                  </a:ext>
                </a:extLst>
              </a:tr>
              <a:tr h="162567">
                <a:tc>
                  <a:txBody>
                    <a:bodyPr/>
                    <a:lstStyle/>
                    <a:p>
                      <a:pPr algn="l" fontAlgn="b"/>
                      <a:r>
                        <a:rPr lang="en-US" sz="900" b="0" i="0" u="none" strike="noStrike">
                          <a:solidFill>
                            <a:srgbClr val="000000"/>
                          </a:solidFill>
                          <a:effectLst/>
                          <a:latin typeface="Calibri" panose="020F0502020204030204" pitchFamily="34" charset="0"/>
                        </a:rPr>
                        <a:t>Cleveland Cavaliers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a:t>
                      </a:r>
                    </a:p>
                  </a:txBody>
                  <a:tcPr marL="9525" marR="9525" marT="9525" marB="0" anchor="b"/>
                </a:tc>
                <a:extLst>
                  <a:ext uri="{0D108BD9-81ED-4DB2-BD59-A6C34878D82A}">
                    <a16:rowId xmlns:a16="http://schemas.microsoft.com/office/drawing/2014/main" val="1428077384"/>
                  </a:ext>
                </a:extLst>
              </a:tr>
              <a:tr h="162567">
                <a:tc>
                  <a:txBody>
                    <a:bodyPr/>
                    <a:lstStyle/>
                    <a:p>
                      <a:pPr algn="l" fontAlgn="b"/>
                      <a:r>
                        <a:rPr lang="en-US" sz="900" b="0" i="0" u="none" strike="noStrike">
                          <a:solidFill>
                            <a:srgbClr val="000000"/>
                          </a:solidFill>
                          <a:effectLst/>
                          <a:latin typeface="Calibri" panose="020F0502020204030204" pitchFamily="34" charset="0"/>
                        </a:rPr>
                        <a:t>Orlando Magic</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838600856"/>
                  </a:ext>
                </a:extLst>
              </a:tr>
              <a:tr h="162567">
                <a:tc>
                  <a:txBody>
                    <a:bodyPr/>
                    <a:lstStyle/>
                    <a:p>
                      <a:pPr algn="l" fontAlgn="b"/>
                      <a:r>
                        <a:rPr lang="en-US" sz="900" b="0" i="0" u="none" strike="noStrike">
                          <a:solidFill>
                            <a:srgbClr val="000000"/>
                          </a:solidFill>
                          <a:effectLst/>
                          <a:latin typeface="Calibri" panose="020F0502020204030204" pitchFamily="34" charset="0"/>
                        </a:rPr>
                        <a:t>Charlotte Hornets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4205814951"/>
                  </a:ext>
                </a:extLst>
              </a:tr>
              <a:tr h="162567">
                <a:tc>
                  <a:txBody>
                    <a:bodyPr/>
                    <a:lstStyle/>
                    <a:p>
                      <a:pPr algn="l" fontAlgn="b"/>
                      <a:r>
                        <a:rPr lang="en-US" sz="900" b="0" i="0" u="none" strike="noStrike">
                          <a:solidFill>
                            <a:srgbClr val="000000"/>
                          </a:solidFill>
                          <a:effectLst/>
                          <a:latin typeface="Calibri" panose="020F0502020204030204" pitchFamily="34" charset="0"/>
                        </a:rPr>
                        <a:t>Miami Heat</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2333519915"/>
                  </a:ext>
                </a:extLst>
              </a:tr>
              <a:tr h="162567">
                <a:tc>
                  <a:txBody>
                    <a:bodyPr/>
                    <a:lstStyle/>
                    <a:p>
                      <a:pPr algn="l" fontAlgn="b"/>
                      <a:r>
                        <a:rPr lang="en-US" sz="900" b="0" i="0" u="none" strike="noStrike">
                          <a:solidFill>
                            <a:srgbClr val="000000"/>
                          </a:solidFill>
                          <a:effectLst/>
                          <a:latin typeface="Calibri" panose="020F0502020204030204" pitchFamily="34" charset="0"/>
                        </a:rPr>
                        <a:t>Washington Wizards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1301437949"/>
                  </a:ext>
                </a:extLst>
              </a:tr>
              <a:tr h="162567">
                <a:tc>
                  <a:txBody>
                    <a:bodyPr/>
                    <a:lstStyle/>
                    <a:p>
                      <a:pPr algn="l" fontAlgn="b"/>
                      <a:r>
                        <a:rPr lang="en-US" sz="900" b="0" i="0" u="none" strike="noStrike">
                          <a:solidFill>
                            <a:srgbClr val="000000"/>
                          </a:solidFill>
                          <a:effectLst/>
                          <a:latin typeface="Calibri" panose="020F0502020204030204" pitchFamily="34" charset="0"/>
                        </a:rPr>
                        <a:t>Atlanta Hawks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east  </a:t>
                      </a:r>
                    </a:p>
                  </a:txBody>
                  <a:tcPr marL="9525" marR="9525" marT="9525" marB="0" anchor="b"/>
                </a:tc>
                <a:extLst>
                  <a:ext uri="{0D108BD9-81ED-4DB2-BD59-A6C34878D82A}">
                    <a16:rowId xmlns:a16="http://schemas.microsoft.com/office/drawing/2014/main" val="3535507111"/>
                  </a:ext>
                </a:extLst>
              </a:tr>
              <a:tr h="162567">
                <a:tc>
                  <a:txBody>
                    <a:bodyPr/>
                    <a:lstStyle/>
                    <a:p>
                      <a:pPr algn="l" fontAlgn="b"/>
                      <a:r>
                        <a:rPr lang="en-US" sz="900" b="0" i="0" u="none" strike="noStrike">
                          <a:solidFill>
                            <a:srgbClr val="000000"/>
                          </a:solidFill>
                          <a:effectLst/>
                          <a:latin typeface="Calibri" panose="020F0502020204030204" pitchFamily="34" charset="0"/>
                        </a:rPr>
                        <a:t>Denver Nuggets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3548110027"/>
                  </a:ext>
                </a:extLst>
              </a:tr>
              <a:tr h="162567">
                <a:tc>
                  <a:txBody>
                    <a:bodyPr/>
                    <a:lstStyle/>
                    <a:p>
                      <a:pPr algn="l" fontAlgn="b"/>
                      <a:r>
                        <a:rPr lang="en-US" sz="900" b="0" i="0" u="none" strike="noStrike">
                          <a:solidFill>
                            <a:srgbClr val="000000"/>
                          </a:solidFill>
                          <a:effectLst/>
                          <a:latin typeface="Calibri" panose="020F0502020204030204" pitchFamily="34" charset="0"/>
                        </a:rPr>
                        <a:t>Portland Trail Blazers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a:t>
                      </a:r>
                    </a:p>
                  </a:txBody>
                  <a:tcPr marL="9525" marR="9525" marT="9525" marB="0" anchor="b"/>
                </a:tc>
                <a:extLst>
                  <a:ext uri="{0D108BD9-81ED-4DB2-BD59-A6C34878D82A}">
                    <a16:rowId xmlns:a16="http://schemas.microsoft.com/office/drawing/2014/main" val="2959123049"/>
                  </a:ext>
                </a:extLst>
              </a:tr>
              <a:tr h="162567">
                <a:tc>
                  <a:txBody>
                    <a:bodyPr/>
                    <a:lstStyle/>
                    <a:p>
                      <a:pPr algn="l" fontAlgn="b"/>
                      <a:r>
                        <a:rPr lang="en-US" sz="900" b="0" i="0" u="none" strike="noStrike">
                          <a:solidFill>
                            <a:srgbClr val="000000"/>
                          </a:solidFill>
                          <a:effectLst/>
                          <a:latin typeface="Calibri" panose="020F0502020204030204" pitchFamily="34" charset="0"/>
                        </a:rPr>
                        <a:t>Utah Jazz</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a:t>
                      </a:r>
                    </a:p>
                  </a:txBody>
                  <a:tcPr marL="9525" marR="9525" marT="9525" marB="0" anchor="b"/>
                </a:tc>
                <a:extLst>
                  <a:ext uri="{0D108BD9-81ED-4DB2-BD59-A6C34878D82A}">
                    <a16:rowId xmlns:a16="http://schemas.microsoft.com/office/drawing/2014/main" val="2671381238"/>
                  </a:ext>
                </a:extLst>
              </a:tr>
              <a:tr h="162567">
                <a:tc>
                  <a:txBody>
                    <a:bodyPr/>
                    <a:lstStyle/>
                    <a:p>
                      <a:pPr algn="l" fontAlgn="b"/>
                      <a:r>
                        <a:rPr lang="en-US" sz="900" b="0" i="0" u="none" strike="noStrike">
                          <a:solidFill>
                            <a:srgbClr val="000000"/>
                          </a:solidFill>
                          <a:effectLst/>
                          <a:latin typeface="Calibri" panose="020F0502020204030204" pitchFamily="34" charset="0"/>
                        </a:rPr>
                        <a:t>Oklahoma City Thunder</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a:t>
                      </a:r>
                    </a:p>
                  </a:txBody>
                  <a:tcPr marL="9525" marR="9525" marT="9525" marB="0" anchor="b"/>
                </a:tc>
                <a:extLst>
                  <a:ext uri="{0D108BD9-81ED-4DB2-BD59-A6C34878D82A}">
                    <a16:rowId xmlns:a16="http://schemas.microsoft.com/office/drawing/2014/main" val="2300972748"/>
                  </a:ext>
                </a:extLst>
              </a:tr>
              <a:tr h="162567">
                <a:tc>
                  <a:txBody>
                    <a:bodyPr/>
                    <a:lstStyle/>
                    <a:p>
                      <a:pPr algn="l" fontAlgn="b"/>
                      <a:r>
                        <a:rPr lang="en-US" sz="900" b="0" i="0" u="none" strike="noStrike">
                          <a:solidFill>
                            <a:srgbClr val="000000"/>
                          </a:solidFill>
                          <a:effectLst/>
                          <a:latin typeface="Calibri" panose="020F0502020204030204" pitchFamily="34" charset="0"/>
                        </a:rPr>
                        <a:t>Minnesota Timberwolves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184529353"/>
                  </a:ext>
                </a:extLst>
              </a:tr>
              <a:tr h="162567">
                <a:tc>
                  <a:txBody>
                    <a:bodyPr/>
                    <a:lstStyle/>
                    <a:p>
                      <a:pPr algn="l" fontAlgn="b"/>
                      <a:r>
                        <a:rPr lang="en-US" sz="900" b="0" i="0" u="none" strike="noStrike">
                          <a:solidFill>
                            <a:srgbClr val="000000"/>
                          </a:solidFill>
                          <a:effectLst/>
                          <a:latin typeface="Calibri" panose="020F0502020204030204" pitchFamily="34" charset="0"/>
                        </a:rPr>
                        <a:t>Golden State Warriors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2011884446"/>
                  </a:ext>
                </a:extLst>
              </a:tr>
              <a:tr h="162567">
                <a:tc>
                  <a:txBody>
                    <a:bodyPr/>
                    <a:lstStyle/>
                    <a:p>
                      <a:pPr algn="l" fontAlgn="b"/>
                      <a:r>
                        <a:rPr lang="en-US" sz="900" b="0" i="0" u="none" strike="noStrike">
                          <a:solidFill>
                            <a:srgbClr val="000000"/>
                          </a:solidFill>
                          <a:effectLst/>
                          <a:latin typeface="Calibri" panose="020F0502020204030204" pitchFamily="34" charset="0"/>
                        </a:rPr>
                        <a:t>LA Clippers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3538361637"/>
                  </a:ext>
                </a:extLst>
              </a:tr>
              <a:tr h="162567">
                <a:tc>
                  <a:txBody>
                    <a:bodyPr/>
                    <a:lstStyle/>
                    <a:p>
                      <a:pPr algn="l" fontAlgn="b"/>
                      <a:r>
                        <a:rPr lang="en-US" sz="900" b="0" i="0" u="none" strike="noStrike">
                          <a:solidFill>
                            <a:srgbClr val="000000"/>
                          </a:solidFill>
                          <a:effectLst/>
                          <a:latin typeface="Calibri" panose="020F0502020204030204" pitchFamily="34" charset="0"/>
                        </a:rPr>
                        <a:t>Sacramento Kings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2435332933"/>
                  </a:ext>
                </a:extLst>
              </a:tr>
              <a:tr h="162567">
                <a:tc>
                  <a:txBody>
                    <a:bodyPr/>
                    <a:lstStyle/>
                    <a:p>
                      <a:pPr algn="l" fontAlgn="b"/>
                      <a:r>
                        <a:rPr lang="en-US" sz="900" b="0" i="0" u="none" strike="noStrike">
                          <a:solidFill>
                            <a:srgbClr val="000000"/>
                          </a:solidFill>
                          <a:effectLst/>
                          <a:latin typeface="Calibri" panose="020F0502020204030204" pitchFamily="34" charset="0"/>
                        </a:rPr>
                        <a:t>Los Angeles Lakers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a:t>
                      </a:r>
                    </a:p>
                  </a:txBody>
                  <a:tcPr marL="9525" marR="9525" marT="9525" marB="0" anchor="b"/>
                </a:tc>
                <a:extLst>
                  <a:ext uri="{0D108BD9-81ED-4DB2-BD59-A6C34878D82A}">
                    <a16:rowId xmlns:a16="http://schemas.microsoft.com/office/drawing/2014/main" val="4200548138"/>
                  </a:ext>
                </a:extLst>
              </a:tr>
              <a:tr h="162567">
                <a:tc>
                  <a:txBody>
                    <a:bodyPr/>
                    <a:lstStyle/>
                    <a:p>
                      <a:pPr algn="l" fontAlgn="b"/>
                      <a:r>
                        <a:rPr lang="en-US" sz="900" b="0" i="0" u="none" strike="noStrike">
                          <a:solidFill>
                            <a:srgbClr val="000000"/>
                          </a:solidFill>
                          <a:effectLst/>
                          <a:latin typeface="Calibri" panose="020F0502020204030204" pitchFamily="34" charset="0"/>
                        </a:rPr>
                        <a:t>Phoenix Suns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3280135464"/>
                  </a:ext>
                </a:extLst>
              </a:tr>
              <a:tr h="162567">
                <a:tc>
                  <a:txBody>
                    <a:bodyPr/>
                    <a:lstStyle/>
                    <a:p>
                      <a:pPr algn="l" fontAlgn="b"/>
                      <a:r>
                        <a:rPr lang="en-US" sz="900" b="0" i="0" u="none" strike="noStrike">
                          <a:solidFill>
                            <a:srgbClr val="000000"/>
                          </a:solidFill>
                          <a:effectLst/>
                          <a:latin typeface="Calibri" panose="020F0502020204030204" pitchFamily="34" charset="0"/>
                        </a:rPr>
                        <a:t>Houston Rockets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2532944361"/>
                  </a:ext>
                </a:extLst>
              </a:tr>
              <a:tr h="162567">
                <a:tc>
                  <a:txBody>
                    <a:bodyPr/>
                    <a:lstStyle/>
                    <a:p>
                      <a:pPr algn="l" fontAlgn="b"/>
                      <a:r>
                        <a:rPr lang="en-US" sz="900" b="0" i="0" u="none" strike="noStrike">
                          <a:solidFill>
                            <a:srgbClr val="000000"/>
                          </a:solidFill>
                          <a:effectLst/>
                          <a:latin typeface="Calibri" panose="020F0502020204030204" pitchFamily="34" charset="0"/>
                        </a:rPr>
                        <a:t>San Antonio Spurs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3297190063"/>
                  </a:ext>
                </a:extLst>
              </a:tr>
              <a:tr h="162567">
                <a:tc>
                  <a:txBody>
                    <a:bodyPr/>
                    <a:lstStyle/>
                    <a:p>
                      <a:pPr algn="l" fontAlgn="b"/>
                      <a:r>
                        <a:rPr lang="en-US" sz="900" b="0" i="0" u="none" strike="noStrike">
                          <a:solidFill>
                            <a:srgbClr val="000000"/>
                          </a:solidFill>
                          <a:effectLst/>
                          <a:latin typeface="Calibri" panose="020F0502020204030204" pitchFamily="34" charset="0"/>
                        </a:rPr>
                        <a:t>Memphis Grizzlies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4119091182"/>
                  </a:ext>
                </a:extLst>
              </a:tr>
              <a:tr h="162567">
                <a:tc>
                  <a:txBody>
                    <a:bodyPr/>
                    <a:lstStyle/>
                    <a:p>
                      <a:pPr algn="l" fontAlgn="b"/>
                      <a:r>
                        <a:rPr lang="en-US" sz="900" b="0" i="0" u="none" strike="noStrike">
                          <a:solidFill>
                            <a:srgbClr val="000000"/>
                          </a:solidFill>
                          <a:effectLst/>
                          <a:latin typeface="Calibri" panose="020F0502020204030204" pitchFamily="34" charset="0"/>
                        </a:rPr>
                        <a:t>New Orleans Pelicans</a:t>
                      </a:r>
                    </a:p>
                  </a:txBody>
                  <a:tcPr marL="9525" marR="9525" marT="9525" marB="0" anchor="b"/>
                </a:tc>
                <a:tc>
                  <a:txBody>
                    <a:bodyPr/>
                    <a:lstStyle/>
                    <a:p>
                      <a:pPr algn="l" fontAlgn="b"/>
                      <a:r>
                        <a:rPr lang="en-US" sz="900" b="0" i="0" u="none" strike="noStrike">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1074008662"/>
                  </a:ext>
                </a:extLst>
              </a:tr>
              <a:tr h="162567">
                <a:tc>
                  <a:txBody>
                    <a:bodyPr/>
                    <a:lstStyle/>
                    <a:p>
                      <a:pPr algn="l" fontAlgn="b"/>
                      <a:r>
                        <a:rPr lang="en-US" sz="900" b="0" i="0" u="none" strike="noStrike">
                          <a:solidFill>
                            <a:srgbClr val="000000"/>
                          </a:solidFill>
                          <a:effectLst/>
                          <a:latin typeface="Calibri" panose="020F0502020204030204" pitchFamily="34" charset="0"/>
                        </a:rPr>
                        <a:t>Dallas Mavericks</a:t>
                      </a:r>
                    </a:p>
                  </a:txBody>
                  <a:tcPr marL="9525" marR="9525" marT="9525" marB="0" anchor="b"/>
                </a:tc>
                <a:tc>
                  <a:txBody>
                    <a:bodyPr/>
                    <a:lstStyle/>
                    <a:p>
                      <a:pPr algn="l" fontAlgn="b"/>
                      <a:r>
                        <a:rPr lang="en-US" sz="900" b="0" i="0" u="none" strike="noStrike" dirty="0">
                          <a:solidFill>
                            <a:srgbClr val="000000"/>
                          </a:solidFill>
                          <a:effectLst/>
                          <a:latin typeface="Calibri" panose="020F0502020204030204" pitchFamily="34" charset="0"/>
                        </a:rPr>
                        <a:t>west </a:t>
                      </a:r>
                    </a:p>
                  </a:txBody>
                  <a:tcPr marL="9525" marR="9525" marT="9525" marB="0" anchor="b"/>
                </a:tc>
                <a:extLst>
                  <a:ext uri="{0D108BD9-81ED-4DB2-BD59-A6C34878D82A}">
                    <a16:rowId xmlns:a16="http://schemas.microsoft.com/office/drawing/2014/main" val="1924083206"/>
                  </a:ext>
                </a:extLst>
              </a:tr>
            </a:tbl>
          </a:graphicData>
        </a:graphic>
      </p:graphicFrame>
      <p:sp>
        <p:nvSpPr>
          <p:cNvPr id="20" name="TextBox 19">
            <a:extLst>
              <a:ext uri="{FF2B5EF4-FFF2-40B4-BE49-F238E27FC236}">
                <a16:creationId xmlns:a16="http://schemas.microsoft.com/office/drawing/2014/main" id="{499C4FA0-1EDE-4396-8E4B-1BE4C90898E9}"/>
              </a:ext>
            </a:extLst>
          </p:cNvPr>
          <p:cNvSpPr txBox="1"/>
          <p:nvPr/>
        </p:nvSpPr>
        <p:spPr>
          <a:xfrm>
            <a:off x="7305675" y="1351002"/>
            <a:ext cx="1581150" cy="369332"/>
          </a:xfrm>
          <a:prstGeom prst="rect">
            <a:avLst/>
          </a:prstGeom>
          <a:noFill/>
        </p:spPr>
        <p:txBody>
          <a:bodyPr wrap="square" rtlCol="0">
            <a:spAutoFit/>
          </a:bodyPr>
          <a:lstStyle/>
          <a:p>
            <a:r>
              <a:rPr lang="en-US" dirty="0"/>
              <a:t>Games file</a:t>
            </a:r>
          </a:p>
        </p:txBody>
      </p:sp>
      <p:sp>
        <p:nvSpPr>
          <p:cNvPr id="24" name="TextBox 23">
            <a:extLst>
              <a:ext uri="{FF2B5EF4-FFF2-40B4-BE49-F238E27FC236}">
                <a16:creationId xmlns:a16="http://schemas.microsoft.com/office/drawing/2014/main" id="{CA036E5C-ED8B-4DD3-B006-B17E5D62C9C4}"/>
              </a:ext>
            </a:extLst>
          </p:cNvPr>
          <p:cNvSpPr txBox="1"/>
          <p:nvPr/>
        </p:nvSpPr>
        <p:spPr>
          <a:xfrm>
            <a:off x="990600" y="1351002"/>
            <a:ext cx="1581150" cy="369332"/>
          </a:xfrm>
          <a:prstGeom prst="rect">
            <a:avLst/>
          </a:prstGeom>
          <a:noFill/>
        </p:spPr>
        <p:txBody>
          <a:bodyPr wrap="square" rtlCol="0">
            <a:spAutoFit/>
          </a:bodyPr>
          <a:lstStyle/>
          <a:p>
            <a:r>
              <a:rPr lang="en-US" dirty="0"/>
              <a:t>Teams file</a:t>
            </a:r>
          </a:p>
        </p:txBody>
      </p:sp>
    </p:spTree>
    <p:extLst>
      <p:ext uri="{BB962C8B-B14F-4D97-AF65-F5344CB8AC3E}">
        <p14:creationId xmlns:p14="http://schemas.microsoft.com/office/powerpoint/2010/main" val="1015896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7B07-802D-4610-8FDB-DC41F366E1F8}"/>
              </a:ext>
            </a:extLst>
          </p:cNvPr>
          <p:cNvSpPr>
            <a:spLocks noGrp="1"/>
          </p:cNvSpPr>
          <p:nvPr>
            <p:ph type="title"/>
          </p:nvPr>
        </p:nvSpPr>
        <p:spPr>
          <a:xfrm>
            <a:off x="3184229" y="413445"/>
            <a:ext cx="6877119" cy="640080"/>
          </a:xfrm>
        </p:spPr>
        <p:txBody>
          <a:bodyPr/>
          <a:lstStyle/>
          <a:p>
            <a:r>
              <a:rPr lang="en-US" dirty="0"/>
              <a:t>   Usage example of elimination.hs   </a:t>
            </a:r>
          </a:p>
        </p:txBody>
      </p:sp>
      <p:sp>
        <p:nvSpPr>
          <p:cNvPr id="5" name="TextBox 4">
            <a:extLst>
              <a:ext uri="{FF2B5EF4-FFF2-40B4-BE49-F238E27FC236}">
                <a16:creationId xmlns:a16="http://schemas.microsoft.com/office/drawing/2014/main" id="{36A743D2-27A4-4E15-A074-D8DFC33C8B00}"/>
              </a:ext>
            </a:extLst>
          </p:cNvPr>
          <p:cNvSpPr txBox="1"/>
          <p:nvPr/>
        </p:nvSpPr>
        <p:spPr>
          <a:xfrm>
            <a:off x="619125" y="1600200"/>
            <a:ext cx="11001375" cy="4524315"/>
          </a:xfrm>
          <a:prstGeom prst="rect">
            <a:avLst/>
          </a:prstGeom>
          <a:noFill/>
        </p:spPr>
        <p:txBody>
          <a:bodyPr wrap="square" rtlCol="0">
            <a:spAutoFit/>
          </a:bodyPr>
          <a:lstStyle/>
          <a:p>
            <a:r>
              <a:rPr lang="en-US" dirty="0"/>
              <a:t>1) Download</a:t>
            </a:r>
            <a:r>
              <a:rPr lang="en-US" b="1" dirty="0"/>
              <a:t> </a:t>
            </a:r>
            <a:r>
              <a:rPr lang="en-US" dirty="0"/>
              <a:t>the games of season 2019-2020 locally : </a:t>
            </a:r>
          </a:p>
          <a:p>
            <a:endParaRPr lang="en-US" b="1" dirty="0">
              <a:solidFill>
                <a:schemeClr val="accent3"/>
              </a:solidFill>
            </a:endParaRPr>
          </a:p>
          <a:p>
            <a:r>
              <a:rPr lang="en-US" b="1" dirty="0" err="1">
                <a:latin typeface="Comic Sans MS" panose="030F0702030302020204" pitchFamily="66" charset="0"/>
              </a:rPr>
              <a:t>downloadGamesfromWeb</a:t>
            </a:r>
            <a:r>
              <a:rPr lang="en-US" dirty="0">
                <a:latin typeface="Comic Sans MS" panose="030F0702030302020204" pitchFamily="66" charset="0"/>
              </a:rPr>
              <a:t>  "https://fixturedownload.com/download/nba-2019-EasternStandardTime.csv" "test/nba-2019-EasternStandardTime.csv“</a:t>
            </a:r>
          </a:p>
          <a:p>
            <a:endParaRPr lang="en-US" dirty="0">
              <a:latin typeface="Comic Sans MS" panose="030F0702030302020204" pitchFamily="66" charset="0"/>
            </a:endParaRPr>
          </a:p>
          <a:p>
            <a:r>
              <a:rPr lang="en-US" dirty="0">
                <a:latin typeface="Comic Sans MS" panose="030F0702030302020204" pitchFamily="66" charset="0"/>
              </a:rPr>
              <a:t>2) Get the list of eliminated teams for season 2019-2020 at the time the season was suspended :</a:t>
            </a:r>
          </a:p>
          <a:p>
            <a:r>
              <a:rPr lang="en-US" dirty="0">
                <a:latin typeface="Comic Sans MS" panose="030F0702030302020204" pitchFamily="66" charset="0"/>
              </a:rPr>
              <a:t> </a:t>
            </a:r>
            <a:endParaRPr lang="en-US" dirty="0">
              <a:solidFill>
                <a:schemeClr val="accent2">
                  <a:lumMod val="75000"/>
                </a:schemeClr>
              </a:solidFill>
              <a:latin typeface="Comic Sans MS" panose="030F0702030302020204" pitchFamily="66" charset="0"/>
            </a:endParaRPr>
          </a:p>
          <a:p>
            <a:r>
              <a:rPr lang="en-US" b="1" dirty="0">
                <a:latin typeface="Comic Sans MS" panose="030F0702030302020204" pitchFamily="66" charset="0"/>
              </a:rPr>
              <a:t>eliminationMaxFlowFromFile</a:t>
            </a:r>
            <a:r>
              <a:rPr lang="en-US" dirty="0">
                <a:latin typeface="Comic Sans MS" panose="030F0702030302020204" pitchFamily="66" charset="0"/>
              </a:rPr>
              <a:t>  "test/teamsnba.csv"  "test/nba-2019-EasternStandardTime.csv“</a:t>
            </a:r>
          </a:p>
          <a:p>
            <a:endParaRPr lang="en-US" dirty="0">
              <a:latin typeface="Comic Sans MS" panose="030F0702030302020204" pitchFamily="66" charset="0"/>
            </a:endParaRPr>
          </a:p>
          <a:p>
            <a:r>
              <a:rPr lang="en-US" dirty="0">
                <a:latin typeface="Comic Sans MS" panose="030F0702030302020204" pitchFamily="66" charset="0"/>
              </a:rPr>
              <a:t>And the eliminated teams are :</a:t>
            </a:r>
          </a:p>
          <a:p>
            <a:endParaRPr lang="en-US" dirty="0">
              <a:latin typeface="Comic Sans MS" panose="030F0702030302020204" pitchFamily="66" charset="0"/>
            </a:endParaRPr>
          </a:p>
          <a:p>
            <a:r>
              <a:rPr lang="en-US" dirty="0">
                <a:solidFill>
                  <a:srgbClr val="FF0000"/>
                </a:solidFill>
                <a:latin typeface="Comic Sans MS" panose="030F0702030302020204" pitchFamily="66" charset="0"/>
              </a:rPr>
              <a:t>["Brooklyn </a:t>
            </a:r>
            <a:r>
              <a:rPr lang="en-US" dirty="0" err="1">
                <a:solidFill>
                  <a:srgbClr val="FF0000"/>
                </a:solidFill>
                <a:latin typeface="Comic Sans MS" panose="030F0702030302020204" pitchFamily="66" charset="0"/>
              </a:rPr>
              <a:t>Nets","New</a:t>
            </a:r>
            <a:r>
              <a:rPr lang="en-US" dirty="0">
                <a:solidFill>
                  <a:srgbClr val="FF0000"/>
                </a:solidFill>
                <a:latin typeface="Comic Sans MS" panose="030F0702030302020204" pitchFamily="66" charset="0"/>
              </a:rPr>
              <a:t> York </a:t>
            </a:r>
            <a:r>
              <a:rPr lang="en-US" dirty="0" err="1">
                <a:solidFill>
                  <a:srgbClr val="FF0000"/>
                </a:solidFill>
                <a:latin typeface="Comic Sans MS" panose="030F0702030302020204" pitchFamily="66" charset="0"/>
              </a:rPr>
              <a:t>Knicks","Detroit</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Pistons","Chicago</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Bulls","Cleveland</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Cavaliers","Orlando</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Magic","Charlotte</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Hornets","Washington</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Wizards","Atlanta</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Hawks","Portland</a:t>
            </a:r>
            <a:r>
              <a:rPr lang="en-US" dirty="0">
                <a:solidFill>
                  <a:srgbClr val="FF0000"/>
                </a:solidFill>
                <a:latin typeface="Comic Sans MS" panose="030F0702030302020204" pitchFamily="66" charset="0"/>
              </a:rPr>
              <a:t> Trail </a:t>
            </a:r>
            <a:r>
              <a:rPr lang="en-US" dirty="0" err="1">
                <a:solidFill>
                  <a:srgbClr val="FF0000"/>
                </a:solidFill>
                <a:latin typeface="Comic Sans MS" panose="030F0702030302020204" pitchFamily="66" charset="0"/>
              </a:rPr>
              <a:t>Blazers","Minnesota</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Timberwolves","Golden</a:t>
            </a:r>
            <a:r>
              <a:rPr lang="en-US" dirty="0">
                <a:solidFill>
                  <a:srgbClr val="FF0000"/>
                </a:solidFill>
                <a:latin typeface="Comic Sans MS" panose="030F0702030302020204" pitchFamily="66" charset="0"/>
              </a:rPr>
              <a:t> State </a:t>
            </a:r>
            <a:r>
              <a:rPr lang="en-US" dirty="0" err="1">
                <a:solidFill>
                  <a:srgbClr val="FF0000"/>
                </a:solidFill>
                <a:latin typeface="Comic Sans MS" panose="030F0702030302020204" pitchFamily="66" charset="0"/>
              </a:rPr>
              <a:t>Warriors","Sacramento</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Kings","Phoenix</a:t>
            </a:r>
            <a:r>
              <a:rPr lang="en-US" dirty="0">
                <a:solidFill>
                  <a:srgbClr val="FF0000"/>
                </a:solidFill>
                <a:latin typeface="Comic Sans MS" panose="030F0702030302020204" pitchFamily="66" charset="0"/>
              </a:rPr>
              <a:t> </a:t>
            </a:r>
            <a:r>
              <a:rPr lang="en-US" dirty="0" err="1">
                <a:solidFill>
                  <a:srgbClr val="FF0000"/>
                </a:solidFill>
                <a:latin typeface="Comic Sans MS" panose="030F0702030302020204" pitchFamily="66" charset="0"/>
              </a:rPr>
              <a:t>Suns","San</a:t>
            </a:r>
            <a:r>
              <a:rPr lang="en-US" dirty="0">
                <a:solidFill>
                  <a:srgbClr val="FF0000"/>
                </a:solidFill>
                <a:latin typeface="Comic Sans MS" panose="030F0702030302020204" pitchFamily="66" charset="0"/>
              </a:rPr>
              <a:t> Antonio </a:t>
            </a:r>
            <a:r>
              <a:rPr lang="en-US" dirty="0" err="1">
                <a:solidFill>
                  <a:srgbClr val="FF0000"/>
                </a:solidFill>
                <a:latin typeface="Comic Sans MS" panose="030F0702030302020204" pitchFamily="66" charset="0"/>
              </a:rPr>
              <a:t>Spurs","New</a:t>
            </a:r>
            <a:r>
              <a:rPr lang="en-US" dirty="0">
                <a:solidFill>
                  <a:srgbClr val="FF0000"/>
                </a:solidFill>
                <a:latin typeface="Comic Sans MS" panose="030F0702030302020204" pitchFamily="66" charset="0"/>
              </a:rPr>
              <a:t> Orleans Pelicans"]</a:t>
            </a:r>
          </a:p>
          <a:p>
            <a:endParaRPr lang="en-US" dirty="0"/>
          </a:p>
        </p:txBody>
      </p:sp>
    </p:spTree>
    <p:extLst>
      <p:ext uri="{BB962C8B-B14F-4D97-AF65-F5344CB8AC3E}">
        <p14:creationId xmlns:p14="http://schemas.microsoft.com/office/powerpoint/2010/main" val="3033546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7B07-802D-4610-8FDB-DC41F366E1F8}"/>
              </a:ext>
            </a:extLst>
          </p:cNvPr>
          <p:cNvSpPr>
            <a:spLocks noGrp="1"/>
          </p:cNvSpPr>
          <p:nvPr>
            <p:ph type="title"/>
          </p:nvPr>
        </p:nvSpPr>
        <p:spPr>
          <a:xfrm>
            <a:off x="3184229" y="413445"/>
            <a:ext cx="6877119" cy="640080"/>
          </a:xfrm>
        </p:spPr>
        <p:txBody>
          <a:bodyPr/>
          <a:lstStyle/>
          <a:p>
            <a:r>
              <a:rPr lang="en-US" dirty="0"/>
              <a:t>   Possible future  improvements    </a:t>
            </a:r>
          </a:p>
        </p:txBody>
      </p:sp>
      <p:sp>
        <p:nvSpPr>
          <p:cNvPr id="5" name="TextBox 4">
            <a:extLst>
              <a:ext uri="{FF2B5EF4-FFF2-40B4-BE49-F238E27FC236}">
                <a16:creationId xmlns:a16="http://schemas.microsoft.com/office/drawing/2014/main" id="{36A743D2-27A4-4E15-A074-D8DFC33C8B00}"/>
              </a:ext>
            </a:extLst>
          </p:cNvPr>
          <p:cNvSpPr txBox="1"/>
          <p:nvPr/>
        </p:nvSpPr>
        <p:spPr>
          <a:xfrm>
            <a:off x="619125" y="1600200"/>
            <a:ext cx="11001375" cy="646331"/>
          </a:xfrm>
          <a:prstGeom prst="rect">
            <a:avLst/>
          </a:prstGeom>
          <a:noFill/>
        </p:spPr>
        <p:txBody>
          <a:bodyPr wrap="square" rtlCol="0">
            <a:spAutoFit/>
          </a:bodyPr>
          <a:lstStyle/>
          <a:p>
            <a:r>
              <a:rPr lang="en-US" dirty="0"/>
              <a:t>1)Testing is the big issue on a large-scale problem so solving the problem as a set of linear constraints with simplex could be a pragmatic way to test the maxflow solution </a:t>
            </a:r>
          </a:p>
        </p:txBody>
      </p:sp>
    </p:spTree>
    <p:extLst>
      <p:ext uri="{BB962C8B-B14F-4D97-AF65-F5344CB8AC3E}">
        <p14:creationId xmlns:p14="http://schemas.microsoft.com/office/powerpoint/2010/main" val="329536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192947"/>
            <a:ext cx="10296966" cy="895189"/>
          </a:xfrm>
        </p:spPr>
        <p:txBody>
          <a:bodyPr>
            <a:noAutofit/>
          </a:bodyPr>
          <a:lstStyle/>
          <a:p>
            <a:r>
              <a:rPr lang="en-US" dirty="0">
                <a:latin typeface="Segoe UI Light" panose="020B0502040204020203" pitchFamily="34" charset="0"/>
                <a:cs typeface="Segoe UI Light" panose="020B0502040204020203" pitchFamily="34" charset="0"/>
              </a:rPr>
              <a:t>Elimination problem: How can you tell in the middle of a season which team could not finish first ?</a:t>
            </a:r>
          </a:p>
        </p:txBody>
      </p:sp>
      <p:graphicFrame>
        <p:nvGraphicFramePr>
          <p:cNvPr id="3" name="Table 3">
            <a:extLst>
              <a:ext uri="{FF2B5EF4-FFF2-40B4-BE49-F238E27FC236}">
                <a16:creationId xmlns:a16="http://schemas.microsoft.com/office/drawing/2014/main" id="{15133107-5AB3-4DC7-ACBD-27685E5E6C75}"/>
              </a:ext>
            </a:extLst>
          </p:cNvPr>
          <p:cNvGraphicFramePr>
            <a:graphicFrameLocks noGrp="1"/>
          </p:cNvGraphicFramePr>
          <p:nvPr>
            <p:extLst>
              <p:ext uri="{D42A27DB-BD31-4B8C-83A1-F6EECF244321}">
                <p14:modId xmlns:p14="http://schemas.microsoft.com/office/powerpoint/2010/main" val="3371097277"/>
              </p:ext>
            </p:extLst>
          </p:nvPr>
        </p:nvGraphicFramePr>
        <p:xfrm>
          <a:off x="541610" y="2432089"/>
          <a:ext cx="8128000" cy="18491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295748320"/>
                    </a:ext>
                  </a:extLst>
                </a:gridCol>
                <a:gridCol w="1016000">
                  <a:extLst>
                    <a:ext uri="{9D8B030D-6E8A-4147-A177-3AD203B41FA5}">
                      <a16:colId xmlns:a16="http://schemas.microsoft.com/office/drawing/2014/main" val="571921552"/>
                    </a:ext>
                  </a:extLst>
                </a:gridCol>
                <a:gridCol w="1016000">
                  <a:extLst>
                    <a:ext uri="{9D8B030D-6E8A-4147-A177-3AD203B41FA5}">
                      <a16:colId xmlns:a16="http://schemas.microsoft.com/office/drawing/2014/main" val="3296742110"/>
                    </a:ext>
                  </a:extLst>
                </a:gridCol>
                <a:gridCol w="1016000">
                  <a:extLst>
                    <a:ext uri="{9D8B030D-6E8A-4147-A177-3AD203B41FA5}">
                      <a16:colId xmlns:a16="http://schemas.microsoft.com/office/drawing/2014/main" val="2599810887"/>
                    </a:ext>
                  </a:extLst>
                </a:gridCol>
                <a:gridCol w="1016000">
                  <a:extLst>
                    <a:ext uri="{9D8B030D-6E8A-4147-A177-3AD203B41FA5}">
                      <a16:colId xmlns:a16="http://schemas.microsoft.com/office/drawing/2014/main" val="1697646039"/>
                    </a:ext>
                  </a:extLst>
                </a:gridCol>
                <a:gridCol w="1016000">
                  <a:extLst>
                    <a:ext uri="{9D8B030D-6E8A-4147-A177-3AD203B41FA5}">
                      <a16:colId xmlns:a16="http://schemas.microsoft.com/office/drawing/2014/main" val="1897768502"/>
                    </a:ext>
                  </a:extLst>
                </a:gridCol>
                <a:gridCol w="1016000">
                  <a:extLst>
                    <a:ext uri="{9D8B030D-6E8A-4147-A177-3AD203B41FA5}">
                      <a16:colId xmlns:a16="http://schemas.microsoft.com/office/drawing/2014/main" val="944165401"/>
                    </a:ext>
                  </a:extLst>
                </a:gridCol>
                <a:gridCol w="1016000">
                  <a:extLst>
                    <a:ext uri="{9D8B030D-6E8A-4147-A177-3AD203B41FA5}">
                      <a16:colId xmlns:a16="http://schemas.microsoft.com/office/drawing/2014/main" val="2655965672"/>
                    </a:ext>
                  </a:extLst>
                </a:gridCol>
              </a:tblGrid>
              <a:tr h="226440">
                <a:tc>
                  <a:txBody>
                    <a:bodyPr/>
                    <a:lstStyle/>
                    <a:p>
                      <a:r>
                        <a:rPr lang="en-US" dirty="0"/>
                        <a:t>Team </a:t>
                      </a:r>
                    </a:p>
                  </a:txBody>
                  <a:tcPr/>
                </a:tc>
                <a:tc>
                  <a:txBody>
                    <a:bodyPr/>
                    <a:lstStyle/>
                    <a:p>
                      <a:r>
                        <a:rPr lang="en-US" dirty="0"/>
                        <a:t>Wins </a:t>
                      </a:r>
                    </a:p>
                  </a:txBody>
                  <a:tcPr/>
                </a:tc>
                <a:tc>
                  <a:txBody>
                    <a:bodyPr/>
                    <a:lstStyle/>
                    <a:p>
                      <a:r>
                        <a:rPr lang="en-US" dirty="0"/>
                        <a:t>Losses </a:t>
                      </a:r>
                    </a:p>
                  </a:txBody>
                  <a:tcPr/>
                </a:tc>
                <a:tc>
                  <a:txBody>
                    <a:bodyPr/>
                    <a:lstStyle/>
                    <a:p>
                      <a:r>
                        <a:rPr lang="en-US" dirty="0"/>
                        <a:t>Left </a:t>
                      </a:r>
                    </a:p>
                  </a:txBody>
                  <a:tcPr/>
                </a:tc>
                <a:tc>
                  <a:txBody>
                    <a:bodyPr/>
                    <a:lstStyle/>
                    <a:p>
                      <a:r>
                        <a:rPr lang="en-US" dirty="0"/>
                        <a:t>team1</a:t>
                      </a:r>
                    </a:p>
                  </a:txBody>
                  <a:tcPr/>
                </a:tc>
                <a:tc>
                  <a:txBody>
                    <a:bodyPr/>
                    <a:lstStyle/>
                    <a:p>
                      <a:r>
                        <a:rPr lang="en-US" dirty="0"/>
                        <a:t>team2</a:t>
                      </a:r>
                    </a:p>
                  </a:txBody>
                  <a:tcPr/>
                </a:tc>
                <a:tc>
                  <a:txBody>
                    <a:bodyPr/>
                    <a:lstStyle/>
                    <a:p>
                      <a:r>
                        <a:rPr lang="en-US" dirty="0"/>
                        <a:t>team3</a:t>
                      </a:r>
                    </a:p>
                  </a:txBody>
                  <a:tcPr/>
                </a:tc>
                <a:tc>
                  <a:txBody>
                    <a:bodyPr/>
                    <a:lstStyle/>
                    <a:p>
                      <a:r>
                        <a:rPr lang="en-US" dirty="0"/>
                        <a:t>team4</a:t>
                      </a:r>
                    </a:p>
                  </a:txBody>
                  <a:tcPr/>
                </a:tc>
                <a:extLst>
                  <a:ext uri="{0D108BD9-81ED-4DB2-BD59-A6C34878D82A}">
                    <a16:rowId xmlns:a16="http://schemas.microsoft.com/office/drawing/2014/main" val="2509233549"/>
                  </a:ext>
                </a:extLst>
              </a:tr>
              <a:tr h="370840">
                <a:tc>
                  <a:txBody>
                    <a:bodyPr/>
                    <a:lstStyle/>
                    <a:p>
                      <a:r>
                        <a:rPr lang="en-US" dirty="0"/>
                        <a:t>team1</a:t>
                      </a:r>
                    </a:p>
                  </a:txBody>
                  <a:tcPr/>
                </a:tc>
                <a:tc>
                  <a:txBody>
                    <a:bodyPr/>
                    <a:lstStyle/>
                    <a:p>
                      <a:r>
                        <a:rPr lang="en-US" dirty="0"/>
                        <a:t>83</a:t>
                      </a:r>
                    </a:p>
                  </a:txBody>
                  <a:tcPr/>
                </a:tc>
                <a:tc>
                  <a:txBody>
                    <a:bodyPr/>
                    <a:lstStyle/>
                    <a:p>
                      <a:r>
                        <a:rPr lang="en-US" dirty="0"/>
                        <a:t>71</a:t>
                      </a:r>
                    </a:p>
                  </a:txBody>
                  <a:tcPr/>
                </a:tc>
                <a:tc>
                  <a:txBody>
                    <a:bodyPr/>
                    <a:lstStyle/>
                    <a:p>
                      <a:r>
                        <a:rPr lang="en-US" dirty="0"/>
                        <a:t>8</a:t>
                      </a:r>
                    </a:p>
                  </a:txBody>
                  <a:tcPr/>
                </a:tc>
                <a:tc>
                  <a:txBody>
                    <a:bodyPr/>
                    <a:lstStyle/>
                    <a:p>
                      <a:r>
                        <a:rPr lang="en-US" dirty="0"/>
                        <a:t>-</a:t>
                      </a:r>
                    </a:p>
                  </a:txBody>
                  <a:tcPr/>
                </a:tc>
                <a:tc>
                  <a:txBody>
                    <a:bodyPr/>
                    <a:lstStyle/>
                    <a:p>
                      <a:r>
                        <a:rPr lang="en-US" dirty="0"/>
                        <a:t>1</a:t>
                      </a:r>
                    </a:p>
                  </a:txBody>
                  <a:tcPr/>
                </a:tc>
                <a:tc>
                  <a:txBody>
                    <a:bodyPr/>
                    <a:lstStyle/>
                    <a:p>
                      <a:r>
                        <a:rPr lang="en-US" dirty="0"/>
                        <a:t>6</a:t>
                      </a:r>
                    </a:p>
                  </a:txBody>
                  <a:tcPr/>
                </a:tc>
                <a:tc>
                  <a:txBody>
                    <a:bodyPr/>
                    <a:lstStyle/>
                    <a:p>
                      <a:r>
                        <a:rPr lang="en-US" dirty="0"/>
                        <a:t>1</a:t>
                      </a:r>
                    </a:p>
                  </a:txBody>
                  <a:tcPr/>
                </a:tc>
                <a:extLst>
                  <a:ext uri="{0D108BD9-81ED-4DB2-BD59-A6C34878D82A}">
                    <a16:rowId xmlns:a16="http://schemas.microsoft.com/office/drawing/2014/main" val="2369519787"/>
                  </a:ext>
                </a:extLst>
              </a:tr>
              <a:tr h="370840">
                <a:tc>
                  <a:txBody>
                    <a:bodyPr/>
                    <a:lstStyle/>
                    <a:p>
                      <a:r>
                        <a:rPr lang="en-US" dirty="0"/>
                        <a:t>team2</a:t>
                      </a:r>
                    </a:p>
                  </a:txBody>
                  <a:tcPr/>
                </a:tc>
                <a:tc>
                  <a:txBody>
                    <a:bodyPr/>
                    <a:lstStyle/>
                    <a:p>
                      <a:r>
                        <a:rPr lang="en-US" dirty="0"/>
                        <a:t>80</a:t>
                      </a:r>
                    </a:p>
                  </a:txBody>
                  <a:tcPr/>
                </a:tc>
                <a:tc>
                  <a:txBody>
                    <a:bodyPr/>
                    <a:lstStyle/>
                    <a:p>
                      <a:r>
                        <a:rPr lang="en-US" dirty="0"/>
                        <a:t>79</a:t>
                      </a:r>
                    </a:p>
                  </a:txBody>
                  <a:tcPr/>
                </a:tc>
                <a:tc>
                  <a:txBody>
                    <a:bodyPr/>
                    <a:lstStyle/>
                    <a:p>
                      <a:r>
                        <a:rPr lang="en-US" dirty="0"/>
                        <a:t>3</a:t>
                      </a:r>
                    </a:p>
                  </a:txBody>
                  <a:tcPr/>
                </a:tc>
                <a:tc>
                  <a:txBody>
                    <a:bodyPr/>
                    <a:lstStyle/>
                    <a:p>
                      <a:r>
                        <a:rPr lang="en-US" dirty="0"/>
                        <a:t>1</a:t>
                      </a:r>
                    </a:p>
                  </a:txBody>
                  <a:tcPr/>
                </a:tc>
                <a:tc>
                  <a:txBody>
                    <a:bodyPr/>
                    <a:lstStyle/>
                    <a:p>
                      <a:r>
                        <a:rPr lang="en-US" dirty="0"/>
                        <a:t>-</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2877546307"/>
                  </a:ext>
                </a:extLst>
              </a:tr>
              <a:tr h="370840">
                <a:tc>
                  <a:txBody>
                    <a:bodyPr/>
                    <a:lstStyle/>
                    <a:p>
                      <a:r>
                        <a:rPr lang="en-US" dirty="0"/>
                        <a:t>team3</a:t>
                      </a:r>
                    </a:p>
                  </a:txBody>
                  <a:tcPr/>
                </a:tc>
                <a:tc>
                  <a:txBody>
                    <a:bodyPr/>
                    <a:lstStyle/>
                    <a:p>
                      <a:r>
                        <a:rPr lang="en-US" dirty="0"/>
                        <a:t>78</a:t>
                      </a:r>
                    </a:p>
                  </a:txBody>
                  <a:tcPr/>
                </a:tc>
                <a:tc>
                  <a:txBody>
                    <a:bodyPr/>
                    <a:lstStyle/>
                    <a:p>
                      <a:r>
                        <a:rPr lang="en-US" dirty="0"/>
                        <a:t>78</a:t>
                      </a:r>
                    </a:p>
                  </a:txBody>
                  <a:tcPr/>
                </a:tc>
                <a:tc>
                  <a:txBody>
                    <a:bodyPr/>
                    <a:lstStyle/>
                    <a:p>
                      <a:r>
                        <a:rPr lang="en-US" dirty="0"/>
                        <a:t>6</a:t>
                      </a:r>
                    </a:p>
                  </a:txBody>
                  <a:tcPr/>
                </a:tc>
                <a:tc>
                  <a:txBody>
                    <a:bodyPr/>
                    <a:lstStyle/>
                    <a:p>
                      <a:r>
                        <a:rPr lang="en-US" dirty="0"/>
                        <a:t>6</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extLst>
                  <a:ext uri="{0D108BD9-81ED-4DB2-BD59-A6C34878D82A}">
                    <a16:rowId xmlns:a16="http://schemas.microsoft.com/office/drawing/2014/main" val="1642175917"/>
                  </a:ext>
                </a:extLst>
              </a:tr>
              <a:tr h="370840">
                <a:tc>
                  <a:txBody>
                    <a:bodyPr/>
                    <a:lstStyle/>
                    <a:p>
                      <a:r>
                        <a:rPr lang="en-US" dirty="0"/>
                        <a:t>team4</a:t>
                      </a:r>
                    </a:p>
                  </a:txBody>
                  <a:tcPr/>
                </a:tc>
                <a:tc>
                  <a:txBody>
                    <a:bodyPr/>
                    <a:lstStyle/>
                    <a:p>
                      <a:r>
                        <a:rPr lang="en-US" dirty="0"/>
                        <a:t>77</a:t>
                      </a:r>
                    </a:p>
                  </a:txBody>
                  <a:tcPr/>
                </a:tc>
                <a:tc>
                  <a:txBody>
                    <a:bodyPr/>
                    <a:lstStyle/>
                    <a:p>
                      <a:r>
                        <a:rPr lang="en-US" dirty="0"/>
                        <a:t>82</a:t>
                      </a:r>
                    </a:p>
                  </a:txBody>
                  <a:tcPr/>
                </a:tc>
                <a:tc>
                  <a:txBody>
                    <a:bodyPr/>
                    <a:lstStyle/>
                    <a:p>
                      <a:r>
                        <a:rPr lang="en-US" dirty="0"/>
                        <a:t>3</a:t>
                      </a:r>
                    </a:p>
                  </a:txBody>
                  <a:tcPr/>
                </a:tc>
                <a:tc>
                  <a:txBody>
                    <a:bodyPr/>
                    <a:lstStyle/>
                    <a:p>
                      <a:r>
                        <a:rPr lang="en-US" dirty="0"/>
                        <a:t>1</a:t>
                      </a:r>
                    </a:p>
                  </a:txBody>
                  <a:tcPr/>
                </a:tc>
                <a:tc>
                  <a:txBody>
                    <a:bodyPr/>
                    <a:lstStyle/>
                    <a:p>
                      <a:r>
                        <a:rPr lang="en-US" dirty="0"/>
                        <a:t>2</a:t>
                      </a:r>
                    </a:p>
                  </a:txBody>
                  <a:tcPr/>
                </a:tc>
                <a:tc>
                  <a:txBody>
                    <a:bodyPr/>
                    <a:lstStyle/>
                    <a:p>
                      <a:r>
                        <a:rPr lang="en-US" dirty="0"/>
                        <a:t>0</a:t>
                      </a:r>
                    </a:p>
                  </a:txBody>
                  <a:tcPr/>
                </a:tc>
                <a:tc>
                  <a:txBody>
                    <a:bodyPr/>
                    <a:lstStyle/>
                    <a:p>
                      <a:r>
                        <a:rPr lang="en-US" dirty="0"/>
                        <a:t>-</a:t>
                      </a:r>
                    </a:p>
                  </a:txBody>
                  <a:tcPr/>
                </a:tc>
                <a:extLst>
                  <a:ext uri="{0D108BD9-81ED-4DB2-BD59-A6C34878D82A}">
                    <a16:rowId xmlns:a16="http://schemas.microsoft.com/office/drawing/2014/main" val="2063178005"/>
                  </a:ext>
                </a:extLst>
              </a:tr>
            </a:tbl>
          </a:graphicData>
        </a:graphic>
      </p:graphicFrame>
      <p:sp>
        <p:nvSpPr>
          <p:cNvPr id="6" name="TextBox 5">
            <a:extLst>
              <a:ext uri="{FF2B5EF4-FFF2-40B4-BE49-F238E27FC236}">
                <a16:creationId xmlns:a16="http://schemas.microsoft.com/office/drawing/2014/main" id="{EF0BEDA3-1E21-4E92-AE59-AE4B380E2A2F}"/>
              </a:ext>
            </a:extLst>
          </p:cNvPr>
          <p:cNvSpPr txBox="1"/>
          <p:nvPr/>
        </p:nvSpPr>
        <p:spPr>
          <a:xfrm>
            <a:off x="5690093" y="2083893"/>
            <a:ext cx="1736521" cy="276999"/>
          </a:xfrm>
          <a:prstGeom prst="rect">
            <a:avLst/>
          </a:prstGeom>
          <a:noFill/>
        </p:spPr>
        <p:txBody>
          <a:bodyPr wrap="square" rtlCol="0">
            <a:spAutoFit/>
          </a:bodyPr>
          <a:lstStyle/>
          <a:p>
            <a:r>
              <a:rPr lang="en-US" sz="1200" dirty="0"/>
              <a:t>Games to play </a:t>
            </a:r>
          </a:p>
        </p:txBody>
      </p:sp>
      <p:sp>
        <p:nvSpPr>
          <p:cNvPr id="9" name="TextBox 8">
            <a:extLst>
              <a:ext uri="{FF2B5EF4-FFF2-40B4-BE49-F238E27FC236}">
                <a16:creationId xmlns:a16="http://schemas.microsoft.com/office/drawing/2014/main" id="{8B8E6F0B-E8D7-40E4-85D5-C307D95EA4D8}"/>
              </a:ext>
            </a:extLst>
          </p:cNvPr>
          <p:cNvSpPr txBox="1"/>
          <p:nvPr/>
        </p:nvSpPr>
        <p:spPr>
          <a:xfrm>
            <a:off x="2854614" y="1567308"/>
            <a:ext cx="4099859" cy="369332"/>
          </a:xfrm>
          <a:prstGeom prst="rect">
            <a:avLst/>
          </a:prstGeom>
          <a:noFill/>
        </p:spPr>
        <p:txBody>
          <a:bodyPr wrap="square" rtlCol="0">
            <a:spAutoFit/>
          </a:bodyPr>
          <a:lstStyle/>
          <a:p>
            <a:r>
              <a:rPr lang="en-US" dirty="0"/>
              <a:t>Simple case: Is team 4 eliminated  ?</a:t>
            </a:r>
          </a:p>
        </p:txBody>
      </p:sp>
      <p:sp>
        <p:nvSpPr>
          <p:cNvPr id="10" name="TextBox 9">
            <a:extLst>
              <a:ext uri="{FF2B5EF4-FFF2-40B4-BE49-F238E27FC236}">
                <a16:creationId xmlns:a16="http://schemas.microsoft.com/office/drawing/2014/main" id="{EA8E7E7C-46ED-4BE5-A856-39AE04248D10}"/>
              </a:ext>
            </a:extLst>
          </p:cNvPr>
          <p:cNvSpPr txBox="1"/>
          <p:nvPr/>
        </p:nvSpPr>
        <p:spPr>
          <a:xfrm>
            <a:off x="645951" y="5025006"/>
            <a:ext cx="11132191" cy="369332"/>
          </a:xfrm>
          <a:prstGeom prst="rect">
            <a:avLst/>
          </a:prstGeom>
          <a:noFill/>
        </p:spPr>
        <p:txBody>
          <a:bodyPr wrap="square" rtlCol="0">
            <a:spAutoFit/>
          </a:bodyPr>
          <a:lstStyle/>
          <a:p>
            <a:r>
              <a:rPr lang="en-US" dirty="0"/>
              <a:t>Answer: </a:t>
            </a:r>
            <a:r>
              <a:rPr lang="en-US" b="1" dirty="0"/>
              <a:t>Yes</a:t>
            </a:r>
            <a:r>
              <a:rPr lang="en-US" dirty="0"/>
              <a:t>. Even if team 4 win all its remaining game it will have only 80 points, far behind team 1  </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192947"/>
            <a:ext cx="10296966" cy="895189"/>
          </a:xfrm>
        </p:spPr>
        <p:txBody>
          <a:bodyPr>
            <a:noAutofit/>
          </a:bodyPr>
          <a:lstStyle/>
          <a:p>
            <a:r>
              <a:rPr lang="en-US" dirty="0">
                <a:latin typeface="Segoe UI Light" panose="020B0502040204020203" pitchFamily="34" charset="0"/>
                <a:cs typeface="Segoe UI Light" panose="020B0502040204020203" pitchFamily="34" charset="0"/>
              </a:rPr>
              <a:t>                          Elimination problem: Cont.</a:t>
            </a:r>
          </a:p>
        </p:txBody>
      </p:sp>
      <p:graphicFrame>
        <p:nvGraphicFramePr>
          <p:cNvPr id="3" name="Table 3">
            <a:extLst>
              <a:ext uri="{FF2B5EF4-FFF2-40B4-BE49-F238E27FC236}">
                <a16:creationId xmlns:a16="http://schemas.microsoft.com/office/drawing/2014/main" id="{15133107-5AB3-4DC7-ACBD-27685E5E6C75}"/>
              </a:ext>
            </a:extLst>
          </p:cNvPr>
          <p:cNvGraphicFramePr>
            <a:graphicFrameLocks noGrp="1"/>
          </p:cNvGraphicFramePr>
          <p:nvPr>
            <p:extLst>
              <p:ext uri="{D42A27DB-BD31-4B8C-83A1-F6EECF244321}">
                <p14:modId xmlns:p14="http://schemas.microsoft.com/office/powerpoint/2010/main" val="1059043514"/>
              </p:ext>
            </p:extLst>
          </p:nvPr>
        </p:nvGraphicFramePr>
        <p:xfrm>
          <a:off x="541610" y="2432089"/>
          <a:ext cx="7945755" cy="1818042"/>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295748320"/>
                    </a:ext>
                  </a:extLst>
                </a:gridCol>
                <a:gridCol w="812800">
                  <a:extLst>
                    <a:ext uri="{9D8B030D-6E8A-4147-A177-3AD203B41FA5}">
                      <a16:colId xmlns:a16="http://schemas.microsoft.com/office/drawing/2014/main" val="571921552"/>
                    </a:ext>
                  </a:extLst>
                </a:gridCol>
                <a:gridCol w="630555">
                  <a:extLst>
                    <a:ext uri="{9D8B030D-6E8A-4147-A177-3AD203B41FA5}">
                      <a16:colId xmlns:a16="http://schemas.microsoft.com/office/drawing/2014/main" val="3296742110"/>
                    </a:ext>
                  </a:extLst>
                </a:gridCol>
                <a:gridCol w="812800">
                  <a:extLst>
                    <a:ext uri="{9D8B030D-6E8A-4147-A177-3AD203B41FA5}">
                      <a16:colId xmlns:a16="http://schemas.microsoft.com/office/drawing/2014/main" val="2599810887"/>
                    </a:ext>
                  </a:extLst>
                </a:gridCol>
                <a:gridCol w="812800">
                  <a:extLst>
                    <a:ext uri="{9D8B030D-6E8A-4147-A177-3AD203B41FA5}">
                      <a16:colId xmlns:a16="http://schemas.microsoft.com/office/drawing/2014/main" val="1697646039"/>
                    </a:ext>
                  </a:extLst>
                </a:gridCol>
                <a:gridCol w="812800">
                  <a:extLst>
                    <a:ext uri="{9D8B030D-6E8A-4147-A177-3AD203B41FA5}">
                      <a16:colId xmlns:a16="http://schemas.microsoft.com/office/drawing/2014/main" val="1897768502"/>
                    </a:ext>
                  </a:extLst>
                </a:gridCol>
                <a:gridCol w="812800">
                  <a:extLst>
                    <a:ext uri="{9D8B030D-6E8A-4147-A177-3AD203B41FA5}">
                      <a16:colId xmlns:a16="http://schemas.microsoft.com/office/drawing/2014/main" val="944165401"/>
                    </a:ext>
                  </a:extLst>
                </a:gridCol>
                <a:gridCol w="812800">
                  <a:extLst>
                    <a:ext uri="{9D8B030D-6E8A-4147-A177-3AD203B41FA5}">
                      <a16:colId xmlns:a16="http://schemas.microsoft.com/office/drawing/2014/main" val="2655965672"/>
                    </a:ext>
                  </a:extLst>
                </a:gridCol>
                <a:gridCol w="812800">
                  <a:extLst>
                    <a:ext uri="{9D8B030D-6E8A-4147-A177-3AD203B41FA5}">
                      <a16:colId xmlns:a16="http://schemas.microsoft.com/office/drawing/2014/main" val="2140286251"/>
                    </a:ext>
                  </a:extLst>
                </a:gridCol>
                <a:gridCol w="812800">
                  <a:extLst>
                    <a:ext uri="{9D8B030D-6E8A-4147-A177-3AD203B41FA5}">
                      <a16:colId xmlns:a16="http://schemas.microsoft.com/office/drawing/2014/main" val="3666564116"/>
                    </a:ext>
                  </a:extLst>
                </a:gridCol>
              </a:tblGrid>
              <a:tr h="172515">
                <a:tc>
                  <a:txBody>
                    <a:bodyPr/>
                    <a:lstStyle/>
                    <a:p>
                      <a:r>
                        <a:rPr lang="en-US" sz="1000" dirty="0"/>
                        <a:t>Team </a:t>
                      </a:r>
                    </a:p>
                  </a:txBody>
                  <a:tcPr/>
                </a:tc>
                <a:tc>
                  <a:txBody>
                    <a:bodyPr/>
                    <a:lstStyle/>
                    <a:p>
                      <a:r>
                        <a:rPr lang="en-US" sz="1000" dirty="0"/>
                        <a:t>Wins </a:t>
                      </a:r>
                    </a:p>
                  </a:txBody>
                  <a:tcPr/>
                </a:tc>
                <a:tc>
                  <a:txBody>
                    <a:bodyPr/>
                    <a:lstStyle/>
                    <a:p>
                      <a:r>
                        <a:rPr lang="en-US" sz="1000" dirty="0"/>
                        <a:t>Losses </a:t>
                      </a:r>
                    </a:p>
                  </a:txBody>
                  <a:tcPr/>
                </a:tc>
                <a:tc>
                  <a:txBody>
                    <a:bodyPr/>
                    <a:lstStyle/>
                    <a:p>
                      <a:r>
                        <a:rPr lang="en-US" sz="1000" dirty="0"/>
                        <a:t>Left </a:t>
                      </a:r>
                    </a:p>
                  </a:txBody>
                  <a:tcPr/>
                </a:tc>
                <a:tc>
                  <a:txBody>
                    <a:bodyPr/>
                    <a:lstStyle/>
                    <a:p>
                      <a:r>
                        <a:rPr lang="en-US" sz="1000" dirty="0"/>
                        <a:t>team1</a:t>
                      </a:r>
                    </a:p>
                  </a:txBody>
                  <a:tcPr/>
                </a:tc>
                <a:tc>
                  <a:txBody>
                    <a:bodyPr/>
                    <a:lstStyle/>
                    <a:p>
                      <a:r>
                        <a:rPr lang="en-US" sz="1000" dirty="0"/>
                        <a:t>team2</a:t>
                      </a:r>
                    </a:p>
                  </a:txBody>
                  <a:tcPr/>
                </a:tc>
                <a:tc>
                  <a:txBody>
                    <a:bodyPr/>
                    <a:lstStyle/>
                    <a:p>
                      <a:r>
                        <a:rPr lang="en-US" sz="1000" dirty="0"/>
                        <a:t>team3</a:t>
                      </a:r>
                    </a:p>
                  </a:txBody>
                  <a:tcPr/>
                </a:tc>
                <a:tc>
                  <a:txBody>
                    <a:bodyPr/>
                    <a:lstStyle/>
                    <a:p>
                      <a:r>
                        <a:rPr lang="en-US" sz="1000" dirty="0"/>
                        <a:t>team4</a:t>
                      </a:r>
                    </a:p>
                  </a:txBody>
                  <a:tcPr/>
                </a:tc>
                <a:tc>
                  <a:txBody>
                    <a:bodyPr/>
                    <a:lstStyle/>
                    <a:p>
                      <a:r>
                        <a:rPr lang="en-US" sz="1000" dirty="0"/>
                        <a:t>team5</a:t>
                      </a:r>
                    </a:p>
                  </a:txBody>
                  <a:tcPr/>
                </a:tc>
                <a:tc>
                  <a:txBody>
                    <a:bodyPr/>
                    <a:lstStyle/>
                    <a:p>
                      <a:r>
                        <a:rPr lang="en-US" sz="1000" dirty="0"/>
                        <a:t>team6</a:t>
                      </a:r>
                    </a:p>
                  </a:txBody>
                  <a:tcPr/>
                </a:tc>
                <a:extLst>
                  <a:ext uri="{0D108BD9-81ED-4DB2-BD59-A6C34878D82A}">
                    <a16:rowId xmlns:a16="http://schemas.microsoft.com/office/drawing/2014/main" val="2509233549"/>
                  </a:ext>
                </a:extLst>
              </a:tr>
              <a:tr h="262367">
                <a:tc>
                  <a:txBody>
                    <a:bodyPr/>
                    <a:lstStyle/>
                    <a:p>
                      <a:r>
                        <a:rPr lang="en-US" sz="1000" dirty="0"/>
                        <a:t>team1</a:t>
                      </a:r>
                    </a:p>
                  </a:txBody>
                  <a:tcPr/>
                </a:tc>
                <a:tc>
                  <a:txBody>
                    <a:bodyPr/>
                    <a:lstStyle/>
                    <a:p>
                      <a:r>
                        <a:rPr lang="en-US" sz="1000" dirty="0"/>
                        <a:t>75</a:t>
                      </a:r>
                    </a:p>
                  </a:txBody>
                  <a:tcPr/>
                </a:tc>
                <a:tc>
                  <a:txBody>
                    <a:bodyPr/>
                    <a:lstStyle/>
                    <a:p>
                      <a:r>
                        <a:rPr lang="en-US" sz="1000" dirty="0"/>
                        <a:t>59</a:t>
                      </a:r>
                    </a:p>
                  </a:txBody>
                  <a:tcPr/>
                </a:tc>
                <a:tc>
                  <a:txBody>
                    <a:bodyPr/>
                    <a:lstStyle/>
                    <a:p>
                      <a:r>
                        <a:rPr lang="en-US" sz="1000" dirty="0"/>
                        <a:t>21</a:t>
                      </a:r>
                    </a:p>
                  </a:txBody>
                  <a:tcPr/>
                </a:tc>
                <a:tc>
                  <a:txBody>
                    <a:bodyPr/>
                    <a:lstStyle/>
                    <a:p>
                      <a:r>
                        <a:rPr lang="en-US" sz="1000" dirty="0"/>
                        <a:t>-</a:t>
                      </a:r>
                    </a:p>
                  </a:txBody>
                  <a:tcPr/>
                </a:tc>
                <a:tc>
                  <a:txBody>
                    <a:bodyPr/>
                    <a:lstStyle/>
                    <a:p>
                      <a:r>
                        <a:rPr lang="en-US" sz="1000" dirty="0"/>
                        <a:t>3</a:t>
                      </a:r>
                    </a:p>
                  </a:txBody>
                  <a:tcPr/>
                </a:tc>
                <a:tc>
                  <a:txBody>
                    <a:bodyPr/>
                    <a:lstStyle/>
                    <a:p>
                      <a:r>
                        <a:rPr lang="en-US" sz="1000" dirty="0"/>
                        <a:t>8</a:t>
                      </a:r>
                    </a:p>
                  </a:txBody>
                  <a:tcPr/>
                </a:tc>
                <a:tc>
                  <a:txBody>
                    <a:bodyPr/>
                    <a:lstStyle/>
                    <a:p>
                      <a:r>
                        <a:rPr lang="en-US" sz="1000" dirty="0"/>
                        <a:t>7</a:t>
                      </a:r>
                    </a:p>
                  </a:txBody>
                  <a:tcPr/>
                </a:tc>
                <a:tc>
                  <a:txBody>
                    <a:bodyPr/>
                    <a:lstStyle/>
                    <a:p>
                      <a:r>
                        <a:rPr lang="en-US" sz="1000" dirty="0"/>
                        <a:t>3</a:t>
                      </a:r>
                    </a:p>
                  </a:txBody>
                  <a:tcPr/>
                </a:tc>
                <a:tc>
                  <a:txBody>
                    <a:bodyPr/>
                    <a:lstStyle/>
                    <a:p>
                      <a:r>
                        <a:rPr lang="en-US" sz="1000" dirty="0"/>
                        <a:t>-</a:t>
                      </a:r>
                    </a:p>
                  </a:txBody>
                  <a:tcPr/>
                </a:tc>
                <a:extLst>
                  <a:ext uri="{0D108BD9-81ED-4DB2-BD59-A6C34878D82A}">
                    <a16:rowId xmlns:a16="http://schemas.microsoft.com/office/drawing/2014/main" val="2369519787"/>
                  </a:ext>
                </a:extLst>
              </a:tr>
              <a:tr h="262367">
                <a:tc>
                  <a:txBody>
                    <a:bodyPr/>
                    <a:lstStyle/>
                    <a:p>
                      <a:r>
                        <a:rPr lang="en-US" sz="1000" dirty="0"/>
                        <a:t>team2</a:t>
                      </a:r>
                    </a:p>
                  </a:txBody>
                  <a:tcPr/>
                </a:tc>
                <a:tc>
                  <a:txBody>
                    <a:bodyPr/>
                    <a:lstStyle/>
                    <a:p>
                      <a:r>
                        <a:rPr lang="en-US" sz="1000" dirty="0"/>
                        <a:t>71</a:t>
                      </a:r>
                    </a:p>
                  </a:txBody>
                  <a:tcPr/>
                </a:tc>
                <a:tc>
                  <a:txBody>
                    <a:bodyPr/>
                    <a:lstStyle/>
                    <a:p>
                      <a:r>
                        <a:rPr lang="en-US" sz="1000" dirty="0"/>
                        <a:t>63</a:t>
                      </a:r>
                    </a:p>
                  </a:txBody>
                  <a:tcPr/>
                </a:tc>
                <a:tc>
                  <a:txBody>
                    <a:bodyPr/>
                    <a:lstStyle/>
                    <a:p>
                      <a:r>
                        <a:rPr lang="en-US" sz="1000" dirty="0"/>
                        <a:t>14</a:t>
                      </a:r>
                    </a:p>
                  </a:txBody>
                  <a:tcPr/>
                </a:tc>
                <a:tc>
                  <a:txBody>
                    <a:bodyPr/>
                    <a:lstStyle/>
                    <a:p>
                      <a:r>
                        <a:rPr lang="en-US" sz="1000" dirty="0"/>
                        <a:t>3</a:t>
                      </a:r>
                    </a:p>
                  </a:txBody>
                  <a:tcPr/>
                </a:tc>
                <a:tc>
                  <a:txBody>
                    <a:bodyPr/>
                    <a:lstStyle/>
                    <a:p>
                      <a:r>
                        <a:rPr lang="en-US" sz="1000" dirty="0"/>
                        <a:t>-</a:t>
                      </a:r>
                    </a:p>
                  </a:txBody>
                  <a:tcPr/>
                </a:tc>
                <a:tc>
                  <a:txBody>
                    <a:bodyPr/>
                    <a:lstStyle/>
                    <a:p>
                      <a:r>
                        <a:rPr lang="en-US" sz="1000" dirty="0"/>
                        <a:t>2</a:t>
                      </a:r>
                    </a:p>
                  </a:txBody>
                  <a:tcPr/>
                </a:tc>
                <a:tc>
                  <a:txBody>
                    <a:bodyPr/>
                    <a:lstStyle/>
                    <a:p>
                      <a:r>
                        <a:rPr lang="en-US" sz="1000" dirty="0"/>
                        <a:t>7</a:t>
                      </a:r>
                    </a:p>
                  </a:txBody>
                  <a:tcPr/>
                </a:tc>
                <a:tc>
                  <a:txBody>
                    <a:bodyPr/>
                    <a:lstStyle/>
                    <a:p>
                      <a:r>
                        <a:rPr lang="en-US" sz="1000" dirty="0"/>
                        <a:t>4</a:t>
                      </a:r>
                    </a:p>
                  </a:txBody>
                  <a:tcPr/>
                </a:tc>
                <a:tc>
                  <a:txBody>
                    <a:bodyPr/>
                    <a:lstStyle/>
                    <a:p>
                      <a:r>
                        <a:rPr lang="en-US" sz="1000" dirty="0"/>
                        <a:t>-</a:t>
                      </a:r>
                    </a:p>
                  </a:txBody>
                  <a:tcPr/>
                </a:tc>
                <a:extLst>
                  <a:ext uri="{0D108BD9-81ED-4DB2-BD59-A6C34878D82A}">
                    <a16:rowId xmlns:a16="http://schemas.microsoft.com/office/drawing/2014/main" val="2877546307"/>
                  </a:ext>
                </a:extLst>
              </a:tr>
              <a:tr h="262367">
                <a:tc>
                  <a:txBody>
                    <a:bodyPr/>
                    <a:lstStyle/>
                    <a:p>
                      <a:r>
                        <a:rPr lang="en-US" sz="1000" dirty="0"/>
                        <a:t>team3</a:t>
                      </a:r>
                    </a:p>
                  </a:txBody>
                  <a:tcPr/>
                </a:tc>
                <a:tc>
                  <a:txBody>
                    <a:bodyPr/>
                    <a:lstStyle/>
                    <a:p>
                      <a:r>
                        <a:rPr lang="en-US" sz="1000" dirty="0"/>
                        <a:t>69</a:t>
                      </a:r>
                    </a:p>
                  </a:txBody>
                  <a:tcPr/>
                </a:tc>
                <a:tc>
                  <a:txBody>
                    <a:bodyPr/>
                    <a:lstStyle/>
                    <a:p>
                      <a:r>
                        <a:rPr lang="en-US" sz="1000" dirty="0"/>
                        <a:t>66</a:t>
                      </a:r>
                    </a:p>
                  </a:txBody>
                  <a:tcPr/>
                </a:tc>
                <a:tc>
                  <a:txBody>
                    <a:bodyPr/>
                    <a:lstStyle/>
                    <a:p>
                      <a:r>
                        <a:rPr lang="en-US" sz="1000" dirty="0"/>
                        <a:t>10</a:t>
                      </a:r>
                    </a:p>
                  </a:txBody>
                  <a:tcPr/>
                </a:tc>
                <a:tc>
                  <a:txBody>
                    <a:bodyPr/>
                    <a:lstStyle/>
                    <a:p>
                      <a:r>
                        <a:rPr lang="en-US" sz="1000" dirty="0"/>
                        <a:t>8</a:t>
                      </a:r>
                    </a:p>
                  </a:txBody>
                  <a:tcPr/>
                </a:tc>
                <a:tc>
                  <a:txBody>
                    <a:bodyPr/>
                    <a:lstStyle/>
                    <a:p>
                      <a:r>
                        <a:rPr lang="en-US" sz="1000" dirty="0"/>
                        <a:t>2</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extLst>
                  <a:ext uri="{0D108BD9-81ED-4DB2-BD59-A6C34878D82A}">
                    <a16:rowId xmlns:a16="http://schemas.microsoft.com/office/drawing/2014/main" val="1642175917"/>
                  </a:ext>
                </a:extLst>
              </a:tr>
              <a:tr h="262367">
                <a:tc>
                  <a:txBody>
                    <a:bodyPr/>
                    <a:lstStyle/>
                    <a:p>
                      <a:r>
                        <a:rPr lang="en-US" sz="1000" dirty="0"/>
                        <a:t>team4</a:t>
                      </a:r>
                    </a:p>
                  </a:txBody>
                  <a:tcPr/>
                </a:tc>
                <a:tc>
                  <a:txBody>
                    <a:bodyPr/>
                    <a:lstStyle/>
                    <a:p>
                      <a:r>
                        <a:rPr lang="en-US" sz="1000" dirty="0"/>
                        <a:t>63</a:t>
                      </a:r>
                    </a:p>
                  </a:txBody>
                  <a:tcPr/>
                </a:tc>
                <a:tc>
                  <a:txBody>
                    <a:bodyPr/>
                    <a:lstStyle/>
                    <a:p>
                      <a:r>
                        <a:rPr lang="en-US" sz="1000" dirty="0"/>
                        <a:t>72</a:t>
                      </a:r>
                    </a:p>
                  </a:txBody>
                  <a:tcPr/>
                </a:tc>
                <a:tc>
                  <a:txBody>
                    <a:bodyPr/>
                    <a:lstStyle/>
                    <a:p>
                      <a:r>
                        <a:rPr lang="en-US" sz="1000" dirty="0"/>
                        <a:t>14</a:t>
                      </a:r>
                    </a:p>
                  </a:txBody>
                  <a:tcPr/>
                </a:tc>
                <a:tc>
                  <a:txBody>
                    <a:bodyPr/>
                    <a:lstStyle/>
                    <a:p>
                      <a:r>
                        <a:rPr lang="en-US" sz="1000" dirty="0"/>
                        <a:t>7</a:t>
                      </a:r>
                    </a:p>
                  </a:txBody>
                  <a:tcPr/>
                </a:tc>
                <a:tc>
                  <a:txBody>
                    <a:bodyPr/>
                    <a:lstStyle/>
                    <a:p>
                      <a:r>
                        <a:rPr lang="en-US" sz="1000" dirty="0"/>
                        <a:t>7</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extLst>
                  <a:ext uri="{0D108BD9-81ED-4DB2-BD59-A6C34878D82A}">
                    <a16:rowId xmlns:a16="http://schemas.microsoft.com/office/drawing/2014/main" val="2063178005"/>
                  </a:ext>
                </a:extLst>
              </a:tr>
              <a:tr h="262367">
                <a:tc>
                  <a:txBody>
                    <a:bodyPr/>
                    <a:lstStyle/>
                    <a:p>
                      <a:r>
                        <a:rPr lang="en-US" sz="1000" dirty="0"/>
                        <a:t>team5</a:t>
                      </a:r>
                    </a:p>
                  </a:txBody>
                  <a:tcPr/>
                </a:tc>
                <a:tc>
                  <a:txBody>
                    <a:bodyPr/>
                    <a:lstStyle/>
                    <a:p>
                      <a:r>
                        <a:rPr lang="en-US" sz="1000" dirty="0"/>
                        <a:t>49</a:t>
                      </a:r>
                    </a:p>
                  </a:txBody>
                  <a:tcPr/>
                </a:tc>
                <a:tc>
                  <a:txBody>
                    <a:bodyPr/>
                    <a:lstStyle/>
                    <a:p>
                      <a:r>
                        <a:rPr lang="en-US" sz="1000" dirty="0"/>
                        <a:t>86</a:t>
                      </a:r>
                    </a:p>
                  </a:txBody>
                  <a:tcPr/>
                </a:tc>
                <a:tc>
                  <a:txBody>
                    <a:bodyPr/>
                    <a:lstStyle/>
                    <a:p>
                      <a:r>
                        <a:rPr lang="en-US" sz="1000" dirty="0"/>
                        <a:t>27</a:t>
                      </a:r>
                    </a:p>
                  </a:txBody>
                  <a:tcPr/>
                </a:tc>
                <a:tc>
                  <a:txBody>
                    <a:bodyPr/>
                    <a:lstStyle/>
                    <a:p>
                      <a:r>
                        <a:rPr lang="en-US" sz="1000" dirty="0"/>
                        <a:t>3</a:t>
                      </a:r>
                    </a:p>
                  </a:txBody>
                  <a:tcPr/>
                </a:tc>
                <a:tc>
                  <a:txBody>
                    <a:bodyPr/>
                    <a:lstStyle/>
                    <a:p>
                      <a:r>
                        <a:rPr lang="en-US" sz="1000" dirty="0"/>
                        <a:t>4</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10</a:t>
                      </a:r>
                    </a:p>
                  </a:txBody>
                  <a:tcPr/>
                </a:tc>
                <a:extLst>
                  <a:ext uri="{0D108BD9-81ED-4DB2-BD59-A6C34878D82A}">
                    <a16:rowId xmlns:a16="http://schemas.microsoft.com/office/drawing/2014/main" val="949276029"/>
                  </a:ext>
                </a:extLst>
              </a:tr>
              <a:tr h="262367">
                <a:tc>
                  <a:txBody>
                    <a:bodyPr/>
                    <a:lstStyle/>
                    <a:p>
                      <a:r>
                        <a:rPr lang="en-US" sz="1000" dirty="0"/>
                        <a:t>team6</a:t>
                      </a:r>
                    </a:p>
                  </a:txBody>
                  <a:tcPr/>
                </a:tc>
                <a:tc>
                  <a:txBody>
                    <a:bodyPr/>
                    <a:lstStyle/>
                    <a:p>
                      <a:r>
                        <a:rPr lang="en-US" sz="1000" dirty="0"/>
                        <a:t>10</a:t>
                      </a:r>
                    </a:p>
                  </a:txBody>
                  <a:tcPr/>
                </a:tc>
                <a:tc>
                  <a:txBody>
                    <a:bodyPr/>
                    <a:lstStyle/>
                    <a:p>
                      <a:r>
                        <a:rPr lang="en-US" sz="1000" dirty="0"/>
                        <a:t>134</a:t>
                      </a:r>
                    </a:p>
                  </a:txBody>
                  <a:tcPr/>
                </a:tc>
                <a:tc>
                  <a:txBody>
                    <a:bodyPr/>
                    <a:lstStyle/>
                    <a:p>
                      <a:r>
                        <a:rPr lang="en-US" sz="1000" dirty="0"/>
                        <a:t>10</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10</a:t>
                      </a:r>
                    </a:p>
                  </a:txBody>
                  <a:tcPr/>
                </a:tc>
                <a:tc>
                  <a:txBody>
                    <a:bodyPr/>
                    <a:lstStyle/>
                    <a:p>
                      <a:r>
                        <a:rPr lang="en-US" sz="1000" dirty="0"/>
                        <a:t>-</a:t>
                      </a:r>
                    </a:p>
                  </a:txBody>
                  <a:tcPr/>
                </a:tc>
                <a:extLst>
                  <a:ext uri="{0D108BD9-81ED-4DB2-BD59-A6C34878D82A}">
                    <a16:rowId xmlns:a16="http://schemas.microsoft.com/office/drawing/2014/main" val="2301816214"/>
                  </a:ext>
                </a:extLst>
              </a:tr>
            </a:tbl>
          </a:graphicData>
        </a:graphic>
      </p:graphicFrame>
      <p:sp>
        <p:nvSpPr>
          <p:cNvPr id="6" name="TextBox 5">
            <a:extLst>
              <a:ext uri="{FF2B5EF4-FFF2-40B4-BE49-F238E27FC236}">
                <a16:creationId xmlns:a16="http://schemas.microsoft.com/office/drawing/2014/main" id="{EF0BEDA3-1E21-4E92-AE59-AE4B380E2A2F}"/>
              </a:ext>
            </a:extLst>
          </p:cNvPr>
          <p:cNvSpPr txBox="1"/>
          <p:nvPr/>
        </p:nvSpPr>
        <p:spPr>
          <a:xfrm>
            <a:off x="5690093" y="2083893"/>
            <a:ext cx="1736521" cy="276999"/>
          </a:xfrm>
          <a:prstGeom prst="rect">
            <a:avLst/>
          </a:prstGeom>
          <a:noFill/>
        </p:spPr>
        <p:txBody>
          <a:bodyPr wrap="square" rtlCol="0">
            <a:spAutoFit/>
          </a:bodyPr>
          <a:lstStyle/>
          <a:p>
            <a:r>
              <a:rPr lang="en-US" sz="1200" dirty="0"/>
              <a:t>Games to play </a:t>
            </a:r>
          </a:p>
        </p:txBody>
      </p:sp>
      <p:sp>
        <p:nvSpPr>
          <p:cNvPr id="9" name="TextBox 8">
            <a:extLst>
              <a:ext uri="{FF2B5EF4-FFF2-40B4-BE49-F238E27FC236}">
                <a16:creationId xmlns:a16="http://schemas.microsoft.com/office/drawing/2014/main" id="{8B8E6F0B-E8D7-40E4-85D5-C307D95EA4D8}"/>
              </a:ext>
            </a:extLst>
          </p:cNvPr>
          <p:cNvSpPr txBox="1"/>
          <p:nvPr/>
        </p:nvSpPr>
        <p:spPr>
          <a:xfrm>
            <a:off x="1898269" y="1503626"/>
            <a:ext cx="5676990" cy="369332"/>
          </a:xfrm>
          <a:prstGeom prst="rect">
            <a:avLst/>
          </a:prstGeom>
          <a:noFill/>
        </p:spPr>
        <p:txBody>
          <a:bodyPr wrap="square" rtlCol="0">
            <a:spAutoFit/>
          </a:bodyPr>
          <a:lstStyle/>
          <a:p>
            <a:r>
              <a:rPr lang="en-US" dirty="0"/>
              <a:t>Not so simple case: Is team 5 eliminated  ?</a:t>
            </a:r>
          </a:p>
        </p:txBody>
      </p:sp>
      <p:sp>
        <p:nvSpPr>
          <p:cNvPr id="10" name="TextBox 9">
            <a:extLst>
              <a:ext uri="{FF2B5EF4-FFF2-40B4-BE49-F238E27FC236}">
                <a16:creationId xmlns:a16="http://schemas.microsoft.com/office/drawing/2014/main" id="{EA8E7E7C-46ED-4BE5-A856-39AE04248D10}"/>
              </a:ext>
            </a:extLst>
          </p:cNvPr>
          <p:cNvSpPr txBox="1"/>
          <p:nvPr/>
        </p:nvSpPr>
        <p:spPr>
          <a:xfrm>
            <a:off x="340442" y="5582020"/>
            <a:ext cx="11132191" cy="646331"/>
          </a:xfrm>
          <a:prstGeom prst="rect">
            <a:avLst/>
          </a:prstGeom>
          <a:noFill/>
        </p:spPr>
        <p:txBody>
          <a:bodyPr wrap="square" rtlCol="0">
            <a:spAutoFit/>
          </a:bodyPr>
          <a:lstStyle/>
          <a:p>
            <a:r>
              <a:rPr lang="en-US" dirty="0"/>
              <a:t>Answer: </a:t>
            </a:r>
            <a:r>
              <a:rPr lang="en-US" b="1" dirty="0"/>
              <a:t>Yes(!!)  </a:t>
            </a:r>
            <a:r>
              <a:rPr lang="en-US" dirty="0"/>
              <a:t>Even if it wins all its 27 games have 76 points, other teams will be awarded points as well </a:t>
            </a:r>
          </a:p>
          <a:p>
            <a:r>
              <a:rPr lang="en-US" dirty="0"/>
              <a:t>and there is no scenario in which it will finish first</a:t>
            </a:r>
          </a:p>
        </p:txBody>
      </p:sp>
    </p:spTree>
    <p:extLst>
      <p:ext uri="{BB962C8B-B14F-4D97-AF65-F5344CB8AC3E}">
        <p14:creationId xmlns:p14="http://schemas.microsoft.com/office/powerpoint/2010/main" val="1452863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192947"/>
            <a:ext cx="10296966" cy="895189"/>
          </a:xfrm>
        </p:spPr>
        <p:txBody>
          <a:bodyPr>
            <a:noAutofit/>
          </a:bodyPr>
          <a:lstStyle/>
          <a:p>
            <a:r>
              <a:rPr lang="en-US" dirty="0">
                <a:latin typeface="Segoe UI Light" panose="020B0502040204020203" pitchFamily="34" charset="0"/>
                <a:cs typeface="Segoe UI Light" panose="020B0502040204020203" pitchFamily="34" charset="0"/>
              </a:rPr>
              <a:t>                          Elimination problem: Cont.</a:t>
            </a:r>
          </a:p>
        </p:txBody>
      </p:sp>
      <p:sp>
        <p:nvSpPr>
          <p:cNvPr id="9" name="TextBox 8">
            <a:extLst>
              <a:ext uri="{FF2B5EF4-FFF2-40B4-BE49-F238E27FC236}">
                <a16:creationId xmlns:a16="http://schemas.microsoft.com/office/drawing/2014/main" id="{8B8E6F0B-E8D7-40E4-85D5-C307D95EA4D8}"/>
              </a:ext>
            </a:extLst>
          </p:cNvPr>
          <p:cNvSpPr txBox="1"/>
          <p:nvPr/>
        </p:nvSpPr>
        <p:spPr>
          <a:xfrm>
            <a:off x="906011" y="1478459"/>
            <a:ext cx="8498047" cy="2308324"/>
          </a:xfrm>
          <a:prstGeom prst="rect">
            <a:avLst/>
          </a:prstGeom>
          <a:noFill/>
        </p:spPr>
        <p:txBody>
          <a:bodyPr wrap="square" rtlCol="0">
            <a:spAutoFit/>
          </a:bodyPr>
          <a:lstStyle/>
          <a:p>
            <a:r>
              <a:rPr lang="en-US" dirty="0"/>
              <a:t>Can we try to solve the previous problem using brute force namely trying all possible outcomes of the remaining games ?</a:t>
            </a:r>
          </a:p>
          <a:p>
            <a:endParaRPr lang="en-US" dirty="0"/>
          </a:p>
          <a:p>
            <a:r>
              <a:rPr lang="en-US" dirty="0"/>
              <a:t>We can but the run time will be exponential with the number of games. In the previous example we will have to evaluate </a:t>
            </a:r>
            <a:r>
              <a:rPr lang="en-US" b="1" dirty="0"/>
              <a:t>2^((27+27+27+28+28)/2) </a:t>
            </a:r>
            <a:r>
              <a:rPr lang="en-US" dirty="0"/>
              <a:t>= </a:t>
            </a:r>
            <a:r>
              <a:rPr lang="en-US" b="1" dirty="0"/>
              <a:t>4.1740217e+20 </a:t>
            </a:r>
            <a:r>
              <a:rPr lang="en-US" dirty="0"/>
              <a:t>possibilities…. Not so practical.  </a:t>
            </a:r>
          </a:p>
          <a:p>
            <a:endParaRPr lang="en-US" dirty="0"/>
          </a:p>
          <a:p>
            <a:endParaRPr lang="en-US" dirty="0"/>
          </a:p>
        </p:txBody>
      </p:sp>
    </p:spTree>
    <p:extLst>
      <p:ext uri="{BB962C8B-B14F-4D97-AF65-F5344CB8AC3E}">
        <p14:creationId xmlns:p14="http://schemas.microsoft.com/office/powerpoint/2010/main" val="2606061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192947"/>
            <a:ext cx="10296966" cy="895189"/>
          </a:xfrm>
        </p:spPr>
        <p:txBody>
          <a:bodyPr>
            <a:noAutofit/>
          </a:bodyPr>
          <a:lstStyle/>
          <a:p>
            <a:r>
              <a:rPr lang="en-US" dirty="0">
                <a:latin typeface="Segoe UI Light" panose="020B0502040204020203" pitchFamily="34" charset="0"/>
                <a:cs typeface="Segoe UI Light" panose="020B0502040204020203" pitchFamily="34" charset="0"/>
              </a:rPr>
              <a:t>                          The network flow solution </a:t>
            </a:r>
          </a:p>
        </p:txBody>
      </p:sp>
      <p:sp>
        <p:nvSpPr>
          <p:cNvPr id="9" name="TextBox 8">
            <a:extLst>
              <a:ext uri="{FF2B5EF4-FFF2-40B4-BE49-F238E27FC236}">
                <a16:creationId xmlns:a16="http://schemas.microsoft.com/office/drawing/2014/main" id="{8B8E6F0B-E8D7-40E4-85D5-C307D95EA4D8}"/>
              </a:ext>
            </a:extLst>
          </p:cNvPr>
          <p:cNvSpPr txBox="1"/>
          <p:nvPr/>
        </p:nvSpPr>
        <p:spPr>
          <a:xfrm>
            <a:off x="906011" y="1478459"/>
            <a:ext cx="8498047" cy="369332"/>
          </a:xfrm>
          <a:prstGeom prst="rect">
            <a:avLst/>
          </a:prstGeom>
          <a:noFill/>
        </p:spPr>
        <p:txBody>
          <a:bodyPr wrap="square" rtlCol="0">
            <a:spAutoFit/>
          </a:bodyPr>
          <a:lstStyle/>
          <a:p>
            <a:r>
              <a:rPr lang="en-US" dirty="0"/>
              <a:t>What is a network flow ? </a:t>
            </a:r>
          </a:p>
        </p:txBody>
      </p:sp>
      <p:pic>
        <p:nvPicPr>
          <p:cNvPr id="2" name="Picture 1">
            <a:extLst>
              <a:ext uri="{FF2B5EF4-FFF2-40B4-BE49-F238E27FC236}">
                <a16:creationId xmlns:a16="http://schemas.microsoft.com/office/drawing/2014/main" id="{F7F9F323-8CE5-440F-B6F5-5EF6982B0040}"/>
              </a:ext>
            </a:extLst>
          </p:cNvPr>
          <p:cNvPicPr>
            <a:picLocks noChangeAspect="1"/>
          </p:cNvPicPr>
          <p:nvPr/>
        </p:nvPicPr>
        <p:blipFill>
          <a:blip r:embed="rId3"/>
          <a:stretch>
            <a:fillRect/>
          </a:stretch>
        </p:blipFill>
        <p:spPr>
          <a:xfrm>
            <a:off x="2712176" y="3871870"/>
            <a:ext cx="3848013" cy="1758018"/>
          </a:xfrm>
          <a:prstGeom prst="rect">
            <a:avLst/>
          </a:prstGeom>
        </p:spPr>
      </p:pic>
      <p:sp>
        <p:nvSpPr>
          <p:cNvPr id="3" name="TextBox 2">
            <a:extLst>
              <a:ext uri="{FF2B5EF4-FFF2-40B4-BE49-F238E27FC236}">
                <a16:creationId xmlns:a16="http://schemas.microsoft.com/office/drawing/2014/main" id="{6D9C49D2-FA4D-48F7-AA52-7CE4EC8475A1}"/>
              </a:ext>
            </a:extLst>
          </p:cNvPr>
          <p:cNvSpPr txBox="1"/>
          <p:nvPr/>
        </p:nvSpPr>
        <p:spPr>
          <a:xfrm>
            <a:off x="906011" y="2013257"/>
            <a:ext cx="10377182" cy="1754326"/>
          </a:xfrm>
          <a:prstGeom prst="rect">
            <a:avLst/>
          </a:prstGeom>
          <a:noFill/>
        </p:spPr>
        <p:txBody>
          <a:bodyPr wrap="square" rtlCol="0">
            <a:spAutoFit/>
          </a:bodyPr>
          <a:lstStyle/>
          <a:p>
            <a:r>
              <a:rPr lang="en-US" dirty="0"/>
              <a:t>It is a directed, weighted graph, with 2 special nodes the sync “s” and the sync “t”. The weights on the edges are called capacity. We would like to flow the maximum input flow into s  so that :</a:t>
            </a:r>
          </a:p>
          <a:p>
            <a:endParaRPr lang="en-US" dirty="0"/>
          </a:p>
          <a:p>
            <a:pPr marL="285750" indent="-285750">
              <a:buFont typeface="Arial" panose="020B0604020202020204" pitchFamily="34" charset="0"/>
              <a:buChar char="•"/>
            </a:pPr>
            <a:r>
              <a:rPr lang="en-US" dirty="0"/>
              <a:t>The total amount of incoming flow to each node is the total among flowing out from the node </a:t>
            </a:r>
          </a:p>
          <a:p>
            <a:pPr marL="285750" indent="-285750">
              <a:buFont typeface="Arial" panose="020B0604020202020204" pitchFamily="34" charset="0"/>
              <a:buChar char="•"/>
            </a:pPr>
            <a:r>
              <a:rPr lang="en-US" dirty="0"/>
              <a:t>The total flow on each edge is less or equal to the capacity of the edge. </a:t>
            </a:r>
          </a:p>
          <a:p>
            <a:r>
              <a:rPr lang="en-US" dirty="0"/>
              <a:t>    </a:t>
            </a:r>
          </a:p>
        </p:txBody>
      </p:sp>
      <p:cxnSp>
        <p:nvCxnSpPr>
          <p:cNvPr id="5" name="Straight Arrow Connector 4">
            <a:extLst>
              <a:ext uri="{FF2B5EF4-FFF2-40B4-BE49-F238E27FC236}">
                <a16:creationId xmlns:a16="http://schemas.microsoft.com/office/drawing/2014/main" id="{32201E08-780E-4213-A116-46E21199134A}"/>
              </a:ext>
            </a:extLst>
          </p:cNvPr>
          <p:cNvCxnSpPr/>
          <p:nvPr/>
        </p:nvCxnSpPr>
        <p:spPr>
          <a:xfrm>
            <a:off x="1593908" y="4672668"/>
            <a:ext cx="1526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D805C19-5CC5-4DC5-9935-1360AD4E2E92}"/>
              </a:ext>
            </a:extLst>
          </p:cNvPr>
          <p:cNvSpPr txBox="1"/>
          <p:nvPr/>
        </p:nvSpPr>
        <p:spPr>
          <a:xfrm>
            <a:off x="1887523" y="4303336"/>
            <a:ext cx="1233181" cy="369332"/>
          </a:xfrm>
          <a:prstGeom prst="rect">
            <a:avLst/>
          </a:prstGeom>
          <a:noFill/>
        </p:spPr>
        <p:txBody>
          <a:bodyPr wrap="square" rtlCol="0">
            <a:spAutoFit/>
          </a:bodyPr>
          <a:lstStyle/>
          <a:p>
            <a:r>
              <a:rPr lang="en-US" dirty="0"/>
              <a:t>Input flow</a:t>
            </a:r>
          </a:p>
        </p:txBody>
      </p:sp>
    </p:spTree>
    <p:extLst>
      <p:ext uri="{BB962C8B-B14F-4D97-AF65-F5344CB8AC3E}">
        <p14:creationId xmlns:p14="http://schemas.microsoft.com/office/powerpoint/2010/main" val="147869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66800" y="-126514"/>
            <a:ext cx="11125199" cy="895189"/>
          </a:xfrm>
        </p:spPr>
        <p:txBody>
          <a:bodyPr>
            <a:noAutofit/>
          </a:bodyPr>
          <a:lstStyle/>
          <a:p>
            <a:r>
              <a:rPr lang="en-US" sz="2400" dirty="0">
                <a:latin typeface="Segoe UI Light" panose="020B0502040204020203" pitchFamily="34" charset="0"/>
                <a:cs typeface="Segoe UI Light" panose="020B0502040204020203" pitchFamily="34" charset="0"/>
              </a:rPr>
              <a:t>                         Example : Using Maximum flow for testing if  team 5 is eliminated   </a:t>
            </a:r>
          </a:p>
        </p:txBody>
      </p:sp>
      <p:sp>
        <p:nvSpPr>
          <p:cNvPr id="11" name="Flowchart: Connector 10">
            <a:extLst>
              <a:ext uri="{FF2B5EF4-FFF2-40B4-BE49-F238E27FC236}">
                <a16:creationId xmlns:a16="http://schemas.microsoft.com/office/drawing/2014/main" id="{D1B97C9F-F9C3-4753-90F9-D78013FB90F6}"/>
              </a:ext>
            </a:extLst>
          </p:cNvPr>
          <p:cNvSpPr/>
          <p:nvPr/>
        </p:nvSpPr>
        <p:spPr>
          <a:xfrm>
            <a:off x="2070896" y="2724154"/>
            <a:ext cx="797566" cy="4172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1-2</a:t>
            </a:r>
          </a:p>
        </p:txBody>
      </p:sp>
      <p:sp>
        <p:nvSpPr>
          <p:cNvPr id="12" name="Flowchart: Connector 11">
            <a:extLst>
              <a:ext uri="{FF2B5EF4-FFF2-40B4-BE49-F238E27FC236}">
                <a16:creationId xmlns:a16="http://schemas.microsoft.com/office/drawing/2014/main" id="{95CCFD24-A3CF-41AC-8017-A6114E87DB0A}"/>
              </a:ext>
            </a:extLst>
          </p:cNvPr>
          <p:cNvSpPr/>
          <p:nvPr/>
        </p:nvSpPr>
        <p:spPr>
          <a:xfrm>
            <a:off x="2043669" y="3349891"/>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1-3</a:t>
            </a:r>
          </a:p>
        </p:txBody>
      </p:sp>
      <p:sp>
        <p:nvSpPr>
          <p:cNvPr id="13" name="Flowchart: Connector 12">
            <a:extLst>
              <a:ext uri="{FF2B5EF4-FFF2-40B4-BE49-F238E27FC236}">
                <a16:creationId xmlns:a16="http://schemas.microsoft.com/office/drawing/2014/main" id="{BF50416A-BBD7-4B38-85B0-DA877DD34D48}"/>
              </a:ext>
            </a:extLst>
          </p:cNvPr>
          <p:cNvSpPr/>
          <p:nvPr/>
        </p:nvSpPr>
        <p:spPr>
          <a:xfrm>
            <a:off x="2088509" y="3933193"/>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1-4</a:t>
            </a:r>
          </a:p>
        </p:txBody>
      </p:sp>
      <p:sp>
        <p:nvSpPr>
          <p:cNvPr id="16" name="Flowchart: Connector 15">
            <a:extLst>
              <a:ext uri="{FF2B5EF4-FFF2-40B4-BE49-F238E27FC236}">
                <a16:creationId xmlns:a16="http://schemas.microsoft.com/office/drawing/2014/main" id="{EA5ADAA3-AD26-4396-8108-0AD514621D39}"/>
              </a:ext>
            </a:extLst>
          </p:cNvPr>
          <p:cNvSpPr/>
          <p:nvPr/>
        </p:nvSpPr>
        <p:spPr>
          <a:xfrm>
            <a:off x="2133906" y="4470336"/>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2-3</a:t>
            </a:r>
          </a:p>
        </p:txBody>
      </p:sp>
      <p:sp>
        <p:nvSpPr>
          <p:cNvPr id="17" name="Flowchart: Connector 16">
            <a:extLst>
              <a:ext uri="{FF2B5EF4-FFF2-40B4-BE49-F238E27FC236}">
                <a16:creationId xmlns:a16="http://schemas.microsoft.com/office/drawing/2014/main" id="{CA91A8DC-9E56-4E7F-AB2C-978C7BC16C32}"/>
              </a:ext>
            </a:extLst>
          </p:cNvPr>
          <p:cNvSpPr/>
          <p:nvPr/>
        </p:nvSpPr>
        <p:spPr>
          <a:xfrm>
            <a:off x="2070896" y="5132685"/>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2-4</a:t>
            </a:r>
          </a:p>
        </p:txBody>
      </p:sp>
      <p:sp>
        <p:nvSpPr>
          <p:cNvPr id="19" name="Flowchart: Connector 18">
            <a:extLst>
              <a:ext uri="{FF2B5EF4-FFF2-40B4-BE49-F238E27FC236}">
                <a16:creationId xmlns:a16="http://schemas.microsoft.com/office/drawing/2014/main" id="{AB65A2B1-C860-4DB2-A1D7-20AC267FD08D}"/>
              </a:ext>
            </a:extLst>
          </p:cNvPr>
          <p:cNvSpPr/>
          <p:nvPr/>
        </p:nvSpPr>
        <p:spPr>
          <a:xfrm>
            <a:off x="4051439" y="3673565"/>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a:t>
            </a:r>
          </a:p>
        </p:txBody>
      </p:sp>
      <p:sp>
        <p:nvSpPr>
          <p:cNvPr id="21" name="Flowchart: Connector 20">
            <a:extLst>
              <a:ext uri="{FF2B5EF4-FFF2-40B4-BE49-F238E27FC236}">
                <a16:creationId xmlns:a16="http://schemas.microsoft.com/office/drawing/2014/main" id="{5BE773FE-9556-4E97-828E-97E50681268E}"/>
              </a:ext>
            </a:extLst>
          </p:cNvPr>
          <p:cNvSpPr/>
          <p:nvPr/>
        </p:nvSpPr>
        <p:spPr>
          <a:xfrm>
            <a:off x="4051439" y="4225254"/>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a:t>
            </a:r>
          </a:p>
        </p:txBody>
      </p:sp>
      <p:sp>
        <p:nvSpPr>
          <p:cNvPr id="22" name="Flowchart: Connector 21">
            <a:extLst>
              <a:ext uri="{FF2B5EF4-FFF2-40B4-BE49-F238E27FC236}">
                <a16:creationId xmlns:a16="http://schemas.microsoft.com/office/drawing/2014/main" id="{9E15AF9D-8D32-48F9-B86C-E3DB80F95262}"/>
              </a:ext>
            </a:extLst>
          </p:cNvPr>
          <p:cNvSpPr/>
          <p:nvPr/>
        </p:nvSpPr>
        <p:spPr>
          <a:xfrm>
            <a:off x="4051439" y="4863397"/>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a:t>
            </a:r>
          </a:p>
        </p:txBody>
      </p:sp>
      <p:sp>
        <p:nvSpPr>
          <p:cNvPr id="23" name="Flowchart: Connector 22">
            <a:extLst>
              <a:ext uri="{FF2B5EF4-FFF2-40B4-BE49-F238E27FC236}">
                <a16:creationId xmlns:a16="http://schemas.microsoft.com/office/drawing/2014/main" id="{1B48F105-7E1F-4DC3-BF1B-DADAD2D4E620}"/>
              </a:ext>
            </a:extLst>
          </p:cNvPr>
          <p:cNvSpPr/>
          <p:nvPr/>
        </p:nvSpPr>
        <p:spPr>
          <a:xfrm>
            <a:off x="4051439" y="5381351"/>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4</a:t>
            </a:r>
          </a:p>
        </p:txBody>
      </p:sp>
      <p:sp>
        <p:nvSpPr>
          <p:cNvPr id="24" name="Flowchart: Connector 23">
            <a:extLst>
              <a:ext uri="{FF2B5EF4-FFF2-40B4-BE49-F238E27FC236}">
                <a16:creationId xmlns:a16="http://schemas.microsoft.com/office/drawing/2014/main" id="{3DD92A82-7A51-4885-86E9-28D4A8BA1E3C}"/>
              </a:ext>
            </a:extLst>
          </p:cNvPr>
          <p:cNvSpPr/>
          <p:nvPr/>
        </p:nvSpPr>
        <p:spPr>
          <a:xfrm>
            <a:off x="5620278" y="4546714"/>
            <a:ext cx="358634"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a:t>
            </a:r>
          </a:p>
        </p:txBody>
      </p:sp>
      <p:sp>
        <p:nvSpPr>
          <p:cNvPr id="25" name="Flowchart: Connector 24">
            <a:extLst>
              <a:ext uri="{FF2B5EF4-FFF2-40B4-BE49-F238E27FC236}">
                <a16:creationId xmlns:a16="http://schemas.microsoft.com/office/drawing/2014/main" id="{EA27AF65-8C1A-41AD-AD1F-DEA5F19F31FF}"/>
              </a:ext>
            </a:extLst>
          </p:cNvPr>
          <p:cNvSpPr/>
          <p:nvPr/>
        </p:nvSpPr>
        <p:spPr>
          <a:xfrm>
            <a:off x="541610" y="4545070"/>
            <a:ext cx="358635" cy="3556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t>
            </a:r>
          </a:p>
        </p:txBody>
      </p:sp>
      <p:cxnSp>
        <p:nvCxnSpPr>
          <p:cNvPr id="27" name="Straight Arrow Connector 26">
            <a:extLst>
              <a:ext uri="{FF2B5EF4-FFF2-40B4-BE49-F238E27FC236}">
                <a16:creationId xmlns:a16="http://schemas.microsoft.com/office/drawing/2014/main" id="{9C7C7144-D06E-41B3-AEFE-A7732F1602A7}"/>
              </a:ext>
            </a:extLst>
          </p:cNvPr>
          <p:cNvCxnSpPr>
            <a:cxnSpLocks/>
          </p:cNvCxnSpPr>
          <p:nvPr/>
        </p:nvCxnSpPr>
        <p:spPr>
          <a:xfrm flipV="1">
            <a:off x="788534" y="3001604"/>
            <a:ext cx="1312746" cy="153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7F60255-9FBD-4130-8920-EE3F50C77043}"/>
              </a:ext>
            </a:extLst>
          </p:cNvPr>
          <p:cNvCxnSpPr>
            <a:stCxn id="25" idx="7"/>
            <a:endCxn id="12" idx="3"/>
          </p:cNvCxnSpPr>
          <p:nvPr/>
        </p:nvCxnSpPr>
        <p:spPr>
          <a:xfrm flipV="1">
            <a:off x="847724" y="3645990"/>
            <a:ext cx="1312746" cy="95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9FE4EB6-6C65-4E31-8D3B-69CBDB37985F}"/>
              </a:ext>
            </a:extLst>
          </p:cNvPr>
          <p:cNvCxnSpPr>
            <a:cxnSpLocks/>
            <a:endCxn id="13" idx="2"/>
          </p:cNvCxnSpPr>
          <p:nvPr/>
        </p:nvCxnSpPr>
        <p:spPr>
          <a:xfrm flipV="1">
            <a:off x="824514" y="4106644"/>
            <a:ext cx="1263995" cy="58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D1C70C5-DD59-4351-AE2B-699E073D75B1}"/>
              </a:ext>
            </a:extLst>
          </p:cNvPr>
          <p:cNvCxnSpPr>
            <a:stCxn id="25" idx="5"/>
            <a:endCxn id="16" idx="2"/>
          </p:cNvCxnSpPr>
          <p:nvPr/>
        </p:nvCxnSpPr>
        <p:spPr>
          <a:xfrm flipV="1">
            <a:off x="847724" y="4643787"/>
            <a:ext cx="1286182" cy="204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58D7EDB-092D-461A-9B5F-99927C0F92A8}"/>
              </a:ext>
            </a:extLst>
          </p:cNvPr>
          <p:cNvCxnSpPr>
            <a:stCxn id="25" idx="4"/>
            <a:endCxn id="17" idx="1"/>
          </p:cNvCxnSpPr>
          <p:nvPr/>
        </p:nvCxnSpPr>
        <p:spPr>
          <a:xfrm>
            <a:off x="720928" y="4900697"/>
            <a:ext cx="1466769" cy="282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6820040-BB1F-41A7-A64D-805356239DC2}"/>
              </a:ext>
            </a:extLst>
          </p:cNvPr>
          <p:cNvCxnSpPr>
            <a:cxnSpLocks/>
            <a:stCxn id="11" idx="6"/>
            <a:endCxn id="19" idx="2"/>
          </p:cNvCxnSpPr>
          <p:nvPr/>
        </p:nvCxnSpPr>
        <p:spPr>
          <a:xfrm>
            <a:off x="2868462" y="2932802"/>
            <a:ext cx="1182977" cy="9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2F0B6E3-74A1-4644-AE1E-51A7AD66E209}"/>
              </a:ext>
            </a:extLst>
          </p:cNvPr>
          <p:cNvCxnSpPr>
            <a:cxnSpLocks/>
            <a:stCxn id="11" idx="5"/>
            <a:endCxn id="21" idx="1"/>
          </p:cNvCxnSpPr>
          <p:nvPr/>
        </p:nvCxnSpPr>
        <p:spPr>
          <a:xfrm>
            <a:off x="2751661" y="3080338"/>
            <a:ext cx="1352299" cy="119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51ACE1B-8FE8-4240-987A-722D94F20CB4}"/>
              </a:ext>
            </a:extLst>
          </p:cNvPr>
          <p:cNvCxnSpPr>
            <a:stCxn id="12" idx="6"/>
            <a:endCxn id="19" idx="1"/>
          </p:cNvCxnSpPr>
          <p:nvPr/>
        </p:nvCxnSpPr>
        <p:spPr>
          <a:xfrm>
            <a:off x="2841235" y="3523342"/>
            <a:ext cx="1262725" cy="20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22F91D6-3C19-4DF6-BAE8-2E0E6C76A715}"/>
              </a:ext>
            </a:extLst>
          </p:cNvPr>
          <p:cNvCxnSpPr>
            <a:stCxn id="12" idx="6"/>
            <a:endCxn id="22" idx="0"/>
          </p:cNvCxnSpPr>
          <p:nvPr/>
        </p:nvCxnSpPr>
        <p:spPr>
          <a:xfrm>
            <a:off x="2841235" y="3523342"/>
            <a:ext cx="1389522" cy="1340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3FC354A-FD68-40BC-8EB2-CFD87585C508}"/>
              </a:ext>
            </a:extLst>
          </p:cNvPr>
          <p:cNvCxnSpPr>
            <a:stCxn id="13" idx="6"/>
            <a:endCxn id="19" idx="3"/>
          </p:cNvCxnSpPr>
          <p:nvPr/>
        </p:nvCxnSpPr>
        <p:spPr>
          <a:xfrm flipV="1">
            <a:off x="2886075" y="3974303"/>
            <a:ext cx="1217885" cy="132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26D0B98-DF7F-4755-A74B-51DCABA9E136}"/>
              </a:ext>
            </a:extLst>
          </p:cNvPr>
          <p:cNvCxnSpPr>
            <a:stCxn id="13" idx="5"/>
            <a:endCxn id="23" idx="1"/>
          </p:cNvCxnSpPr>
          <p:nvPr/>
        </p:nvCxnSpPr>
        <p:spPr>
          <a:xfrm>
            <a:off x="2769274" y="4229292"/>
            <a:ext cx="1334686" cy="120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9EC142A-9581-4532-9D4E-218668FD8710}"/>
              </a:ext>
            </a:extLst>
          </p:cNvPr>
          <p:cNvCxnSpPr>
            <a:stCxn id="16" idx="6"/>
            <a:endCxn id="21" idx="2"/>
          </p:cNvCxnSpPr>
          <p:nvPr/>
        </p:nvCxnSpPr>
        <p:spPr>
          <a:xfrm flipV="1">
            <a:off x="2931472" y="4401423"/>
            <a:ext cx="1119967" cy="24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C0F4BE2-5B17-4B4A-90E5-F3F97B7FC905}"/>
              </a:ext>
            </a:extLst>
          </p:cNvPr>
          <p:cNvCxnSpPr>
            <a:stCxn id="16" idx="6"/>
            <a:endCxn id="22" idx="2"/>
          </p:cNvCxnSpPr>
          <p:nvPr/>
        </p:nvCxnSpPr>
        <p:spPr>
          <a:xfrm>
            <a:off x="2931472" y="4643787"/>
            <a:ext cx="1119967" cy="395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9C4A26B-A222-4D23-AF84-80A22807DA70}"/>
              </a:ext>
            </a:extLst>
          </p:cNvPr>
          <p:cNvCxnSpPr>
            <a:stCxn id="17" idx="6"/>
            <a:endCxn id="23" idx="2"/>
          </p:cNvCxnSpPr>
          <p:nvPr/>
        </p:nvCxnSpPr>
        <p:spPr>
          <a:xfrm>
            <a:off x="2868462" y="5306136"/>
            <a:ext cx="1182977" cy="251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37E7B5-9B77-4A92-9970-A20411876F89}"/>
              </a:ext>
            </a:extLst>
          </p:cNvPr>
          <p:cNvCxnSpPr>
            <a:stCxn id="17" idx="6"/>
            <a:endCxn id="21" idx="3"/>
          </p:cNvCxnSpPr>
          <p:nvPr/>
        </p:nvCxnSpPr>
        <p:spPr>
          <a:xfrm flipV="1">
            <a:off x="2868462" y="4525992"/>
            <a:ext cx="1235498" cy="78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Arrow: Right 70">
            <a:extLst>
              <a:ext uri="{FF2B5EF4-FFF2-40B4-BE49-F238E27FC236}">
                <a16:creationId xmlns:a16="http://schemas.microsoft.com/office/drawing/2014/main" id="{526A7775-5696-4598-A4D6-07B8D47F6BAB}"/>
              </a:ext>
            </a:extLst>
          </p:cNvPr>
          <p:cNvSpPr/>
          <p:nvPr/>
        </p:nvSpPr>
        <p:spPr>
          <a:xfrm>
            <a:off x="238125" y="4653307"/>
            <a:ext cx="303485" cy="17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399A0049-2C9B-46F0-9DB4-385BA960B8EE}"/>
              </a:ext>
            </a:extLst>
          </p:cNvPr>
          <p:cNvSpPr txBox="1"/>
          <p:nvPr/>
        </p:nvSpPr>
        <p:spPr>
          <a:xfrm rot="2593822">
            <a:off x="1267790" y="3411842"/>
            <a:ext cx="334149" cy="369332"/>
          </a:xfrm>
          <a:prstGeom prst="rect">
            <a:avLst/>
          </a:prstGeom>
          <a:noFill/>
        </p:spPr>
        <p:txBody>
          <a:bodyPr wrap="square" rtlCol="0">
            <a:spAutoFit/>
          </a:bodyPr>
          <a:lstStyle/>
          <a:p>
            <a:r>
              <a:rPr lang="en-US" dirty="0"/>
              <a:t>3</a:t>
            </a:r>
          </a:p>
        </p:txBody>
      </p:sp>
      <p:sp>
        <p:nvSpPr>
          <p:cNvPr id="79" name="TextBox 78">
            <a:extLst>
              <a:ext uri="{FF2B5EF4-FFF2-40B4-BE49-F238E27FC236}">
                <a16:creationId xmlns:a16="http://schemas.microsoft.com/office/drawing/2014/main" id="{2B270BC7-F54C-41F9-83C1-B7698359A468}"/>
              </a:ext>
            </a:extLst>
          </p:cNvPr>
          <p:cNvSpPr txBox="1"/>
          <p:nvPr/>
        </p:nvSpPr>
        <p:spPr>
          <a:xfrm rot="2593822">
            <a:off x="1525094" y="3665083"/>
            <a:ext cx="334149" cy="369332"/>
          </a:xfrm>
          <a:prstGeom prst="rect">
            <a:avLst/>
          </a:prstGeom>
          <a:noFill/>
        </p:spPr>
        <p:txBody>
          <a:bodyPr wrap="square" rtlCol="0">
            <a:spAutoFit/>
          </a:bodyPr>
          <a:lstStyle/>
          <a:p>
            <a:r>
              <a:rPr lang="en-US" dirty="0"/>
              <a:t>8</a:t>
            </a:r>
          </a:p>
        </p:txBody>
      </p:sp>
      <p:sp>
        <p:nvSpPr>
          <p:cNvPr id="80" name="TextBox 79">
            <a:extLst>
              <a:ext uri="{FF2B5EF4-FFF2-40B4-BE49-F238E27FC236}">
                <a16:creationId xmlns:a16="http://schemas.microsoft.com/office/drawing/2014/main" id="{12F79C20-9DB5-4D6A-9085-593AC18B840B}"/>
              </a:ext>
            </a:extLst>
          </p:cNvPr>
          <p:cNvSpPr txBox="1"/>
          <p:nvPr/>
        </p:nvSpPr>
        <p:spPr>
          <a:xfrm rot="2593822">
            <a:off x="1614030" y="4001483"/>
            <a:ext cx="334149" cy="369332"/>
          </a:xfrm>
          <a:prstGeom prst="rect">
            <a:avLst/>
          </a:prstGeom>
          <a:noFill/>
        </p:spPr>
        <p:txBody>
          <a:bodyPr wrap="square" rtlCol="0">
            <a:spAutoFit/>
          </a:bodyPr>
          <a:lstStyle/>
          <a:p>
            <a:r>
              <a:rPr lang="en-US" dirty="0"/>
              <a:t>7</a:t>
            </a:r>
          </a:p>
        </p:txBody>
      </p:sp>
      <p:sp>
        <p:nvSpPr>
          <p:cNvPr id="81" name="TextBox 80">
            <a:extLst>
              <a:ext uri="{FF2B5EF4-FFF2-40B4-BE49-F238E27FC236}">
                <a16:creationId xmlns:a16="http://schemas.microsoft.com/office/drawing/2014/main" id="{B56AC3F6-0348-4EFE-9819-5CBE4597F4EA}"/>
              </a:ext>
            </a:extLst>
          </p:cNvPr>
          <p:cNvSpPr txBox="1"/>
          <p:nvPr/>
        </p:nvSpPr>
        <p:spPr>
          <a:xfrm rot="4843529">
            <a:off x="1630343" y="4401698"/>
            <a:ext cx="334149" cy="369332"/>
          </a:xfrm>
          <a:prstGeom prst="rect">
            <a:avLst/>
          </a:prstGeom>
          <a:noFill/>
        </p:spPr>
        <p:txBody>
          <a:bodyPr wrap="square" rtlCol="0">
            <a:spAutoFit/>
          </a:bodyPr>
          <a:lstStyle/>
          <a:p>
            <a:r>
              <a:rPr lang="en-US" dirty="0"/>
              <a:t>2</a:t>
            </a:r>
          </a:p>
        </p:txBody>
      </p:sp>
      <p:sp>
        <p:nvSpPr>
          <p:cNvPr id="82" name="TextBox 81">
            <a:extLst>
              <a:ext uri="{FF2B5EF4-FFF2-40B4-BE49-F238E27FC236}">
                <a16:creationId xmlns:a16="http://schemas.microsoft.com/office/drawing/2014/main" id="{F5069675-4311-41E2-9927-D73219837E75}"/>
              </a:ext>
            </a:extLst>
          </p:cNvPr>
          <p:cNvSpPr txBox="1"/>
          <p:nvPr/>
        </p:nvSpPr>
        <p:spPr>
          <a:xfrm rot="4831878">
            <a:off x="1591951" y="4842250"/>
            <a:ext cx="334149" cy="369332"/>
          </a:xfrm>
          <a:prstGeom prst="rect">
            <a:avLst/>
          </a:prstGeom>
          <a:noFill/>
        </p:spPr>
        <p:txBody>
          <a:bodyPr wrap="square" rtlCol="0">
            <a:spAutoFit/>
          </a:bodyPr>
          <a:lstStyle/>
          <a:p>
            <a:r>
              <a:rPr lang="en-US" dirty="0"/>
              <a:t>7</a:t>
            </a:r>
          </a:p>
        </p:txBody>
      </p:sp>
      <p:cxnSp>
        <p:nvCxnSpPr>
          <p:cNvPr id="84" name="Straight Arrow Connector 83">
            <a:extLst>
              <a:ext uri="{FF2B5EF4-FFF2-40B4-BE49-F238E27FC236}">
                <a16:creationId xmlns:a16="http://schemas.microsoft.com/office/drawing/2014/main" id="{50251770-234A-4060-999F-3CAB9352B9FB}"/>
              </a:ext>
            </a:extLst>
          </p:cNvPr>
          <p:cNvCxnSpPr>
            <a:stCxn id="19" idx="6"/>
            <a:endCxn id="24" idx="1"/>
          </p:cNvCxnSpPr>
          <p:nvPr/>
        </p:nvCxnSpPr>
        <p:spPr>
          <a:xfrm>
            <a:off x="4410074" y="3849734"/>
            <a:ext cx="1262725" cy="74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53E1C52-6B6B-4356-A242-BE45ED91EB70}"/>
              </a:ext>
            </a:extLst>
          </p:cNvPr>
          <p:cNvCxnSpPr>
            <a:stCxn id="21" idx="6"/>
            <a:endCxn id="24" idx="2"/>
          </p:cNvCxnSpPr>
          <p:nvPr/>
        </p:nvCxnSpPr>
        <p:spPr>
          <a:xfrm>
            <a:off x="4410074" y="4401423"/>
            <a:ext cx="1210204" cy="32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D4ACB61-EC18-4E94-89FA-AB04CBFF5276}"/>
              </a:ext>
            </a:extLst>
          </p:cNvPr>
          <p:cNvCxnSpPr>
            <a:stCxn id="22" idx="6"/>
            <a:endCxn id="24" idx="3"/>
          </p:cNvCxnSpPr>
          <p:nvPr/>
        </p:nvCxnSpPr>
        <p:spPr>
          <a:xfrm flipV="1">
            <a:off x="4410074" y="4847452"/>
            <a:ext cx="1262725" cy="192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A885920-2EEB-476C-8559-FAC76CC3C6A5}"/>
              </a:ext>
            </a:extLst>
          </p:cNvPr>
          <p:cNvCxnSpPr>
            <a:stCxn id="23" idx="6"/>
            <a:endCxn id="24" idx="4"/>
          </p:cNvCxnSpPr>
          <p:nvPr/>
        </p:nvCxnSpPr>
        <p:spPr>
          <a:xfrm flipV="1">
            <a:off x="4410074" y="4899051"/>
            <a:ext cx="1389521" cy="658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78C5EB1-F067-4385-89D9-E412D8FA1390}"/>
              </a:ext>
            </a:extLst>
          </p:cNvPr>
          <p:cNvSpPr txBox="1"/>
          <p:nvPr/>
        </p:nvSpPr>
        <p:spPr>
          <a:xfrm rot="1924843">
            <a:off x="5049088" y="3902766"/>
            <a:ext cx="358635" cy="369332"/>
          </a:xfrm>
          <a:prstGeom prst="rect">
            <a:avLst/>
          </a:prstGeom>
          <a:noFill/>
        </p:spPr>
        <p:txBody>
          <a:bodyPr wrap="square" rtlCol="0">
            <a:spAutoFit/>
          </a:bodyPr>
          <a:lstStyle/>
          <a:p>
            <a:r>
              <a:rPr lang="en-US" dirty="0"/>
              <a:t>1</a:t>
            </a:r>
          </a:p>
        </p:txBody>
      </p:sp>
      <p:sp>
        <p:nvSpPr>
          <p:cNvPr id="92" name="TextBox 91">
            <a:extLst>
              <a:ext uri="{FF2B5EF4-FFF2-40B4-BE49-F238E27FC236}">
                <a16:creationId xmlns:a16="http://schemas.microsoft.com/office/drawing/2014/main" id="{18D5C6FD-6B53-4A51-B6DF-9C01DB7C4062}"/>
              </a:ext>
            </a:extLst>
          </p:cNvPr>
          <p:cNvSpPr txBox="1"/>
          <p:nvPr/>
        </p:nvSpPr>
        <p:spPr>
          <a:xfrm rot="863679">
            <a:off x="4707893" y="4180148"/>
            <a:ext cx="358635" cy="369332"/>
          </a:xfrm>
          <a:prstGeom prst="rect">
            <a:avLst/>
          </a:prstGeom>
          <a:noFill/>
        </p:spPr>
        <p:txBody>
          <a:bodyPr wrap="square" rtlCol="0">
            <a:spAutoFit/>
          </a:bodyPr>
          <a:lstStyle/>
          <a:p>
            <a:r>
              <a:rPr lang="en-US" dirty="0"/>
              <a:t>5</a:t>
            </a:r>
          </a:p>
        </p:txBody>
      </p:sp>
      <p:sp>
        <p:nvSpPr>
          <p:cNvPr id="93" name="TextBox 92">
            <a:extLst>
              <a:ext uri="{FF2B5EF4-FFF2-40B4-BE49-F238E27FC236}">
                <a16:creationId xmlns:a16="http://schemas.microsoft.com/office/drawing/2014/main" id="{7E8E052D-1522-4F04-AFA4-C1DF931BDC1C}"/>
              </a:ext>
            </a:extLst>
          </p:cNvPr>
          <p:cNvSpPr txBox="1"/>
          <p:nvPr/>
        </p:nvSpPr>
        <p:spPr>
          <a:xfrm rot="20751035">
            <a:off x="4623020" y="4646455"/>
            <a:ext cx="358635" cy="369332"/>
          </a:xfrm>
          <a:prstGeom prst="rect">
            <a:avLst/>
          </a:prstGeom>
          <a:noFill/>
        </p:spPr>
        <p:txBody>
          <a:bodyPr wrap="square" rtlCol="0">
            <a:spAutoFit/>
          </a:bodyPr>
          <a:lstStyle/>
          <a:p>
            <a:r>
              <a:rPr lang="en-US" dirty="0"/>
              <a:t>7</a:t>
            </a:r>
          </a:p>
        </p:txBody>
      </p:sp>
      <p:sp>
        <p:nvSpPr>
          <p:cNvPr id="94" name="TextBox 93">
            <a:extLst>
              <a:ext uri="{FF2B5EF4-FFF2-40B4-BE49-F238E27FC236}">
                <a16:creationId xmlns:a16="http://schemas.microsoft.com/office/drawing/2014/main" id="{3FF92B2C-78BC-445E-BEB3-E8E1AADD24D2}"/>
              </a:ext>
            </a:extLst>
          </p:cNvPr>
          <p:cNvSpPr txBox="1"/>
          <p:nvPr/>
        </p:nvSpPr>
        <p:spPr>
          <a:xfrm rot="20751035">
            <a:off x="4719354" y="4998074"/>
            <a:ext cx="514077" cy="369332"/>
          </a:xfrm>
          <a:prstGeom prst="rect">
            <a:avLst/>
          </a:prstGeom>
          <a:noFill/>
        </p:spPr>
        <p:txBody>
          <a:bodyPr wrap="square" rtlCol="0">
            <a:spAutoFit/>
          </a:bodyPr>
          <a:lstStyle/>
          <a:p>
            <a:r>
              <a:rPr lang="en-US" dirty="0"/>
              <a:t>13</a:t>
            </a:r>
          </a:p>
        </p:txBody>
      </p:sp>
      <p:sp>
        <p:nvSpPr>
          <p:cNvPr id="95" name="TextBox 94">
            <a:extLst>
              <a:ext uri="{FF2B5EF4-FFF2-40B4-BE49-F238E27FC236}">
                <a16:creationId xmlns:a16="http://schemas.microsoft.com/office/drawing/2014/main" id="{93EB01E3-498D-4389-B953-A1976A5DD741}"/>
              </a:ext>
            </a:extLst>
          </p:cNvPr>
          <p:cNvSpPr txBox="1"/>
          <p:nvPr/>
        </p:nvSpPr>
        <p:spPr>
          <a:xfrm>
            <a:off x="6152156" y="2600200"/>
            <a:ext cx="5962506" cy="3477875"/>
          </a:xfrm>
          <a:prstGeom prst="rect">
            <a:avLst/>
          </a:prstGeom>
          <a:noFill/>
        </p:spPr>
        <p:txBody>
          <a:bodyPr wrap="square" rtlCol="0">
            <a:spAutoFit/>
          </a:bodyPr>
          <a:lstStyle/>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The games of team 5 are removed – we assume it wins all of them </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From the source, have outgoing edges with capacity as the number of games between any pair of the teams </a:t>
            </a:r>
          </a:p>
          <a:p>
            <a:endParaRPr lang="en-US" sz="1600" dirty="0"/>
          </a:p>
          <a:p>
            <a:pPr marL="171450" indent="-171450">
              <a:buFont typeface="Arial" panose="020B0604020202020204" pitchFamily="34" charset="0"/>
              <a:buChar char="•"/>
            </a:pPr>
            <a:r>
              <a:rPr lang="en-US" sz="1600" dirty="0"/>
              <a:t>From game nodes have outgoing edges with infinite capacity to the involved teams</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From each team node have an outgoing edge with the maximum number points the team can win without eliminating team 5</a:t>
            </a:r>
          </a:p>
          <a:p>
            <a:r>
              <a:rPr lang="en-US" sz="1200" dirty="0"/>
              <a:t>  </a:t>
            </a:r>
          </a:p>
        </p:txBody>
      </p:sp>
      <p:sp>
        <p:nvSpPr>
          <p:cNvPr id="100" name="TextBox 99">
            <a:extLst>
              <a:ext uri="{FF2B5EF4-FFF2-40B4-BE49-F238E27FC236}">
                <a16:creationId xmlns:a16="http://schemas.microsoft.com/office/drawing/2014/main" id="{AF1B46CE-CD9D-4247-B2C7-721C77BEF48F}"/>
              </a:ext>
            </a:extLst>
          </p:cNvPr>
          <p:cNvSpPr txBox="1"/>
          <p:nvPr/>
        </p:nvSpPr>
        <p:spPr>
          <a:xfrm>
            <a:off x="143229" y="5874840"/>
            <a:ext cx="8533689" cy="923330"/>
          </a:xfrm>
          <a:prstGeom prst="rect">
            <a:avLst/>
          </a:prstGeom>
          <a:noFill/>
        </p:spPr>
        <p:txBody>
          <a:bodyPr wrap="square" rtlCol="0">
            <a:spAutoFit/>
          </a:bodyPr>
          <a:lstStyle/>
          <a:p>
            <a:r>
              <a:rPr lang="en-US" dirty="0"/>
              <a:t>Can we feed into S a flow of  27 (the number of remaining games ) ? If YES then team 5 is NOT eliminated and if NO then it is eliminated! In other words, team 5 is eliminated if the max flow of the network is less than 27 </a:t>
            </a:r>
          </a:p>
        </p:txBody>
      </p:sp>
      <p:graphicFrame>
        <p:nvGraphicFramePr>
          <p:cNvPr id="47" name="Table 3">
            <a:extLst>
              <a:ext uri="{FF2B5EF4-FFF2-40B4-BE49-F238E27FC236}">
                <a16:creationId xmlns:a16="http://schemas.microsoft.com/office/drawing/2014/main" id="{35EBA159-CA7B-432C-9C6F-A61E7BF8651B}"/>
              </a:ext>
            </a:extLst>
          </p:cNvPr>
          <p:cNvGraphicFramePr>
            <a:graphicFrameLocks noGrp="1"/>
          </p:cNvGraphicFramePr>
          <p:nvPr>
            <p:extLst>
              <p:ext uri="{D42A27DB-BD31-4B8C-83A1-F6EECF244321}">
                <p14:modId xmlns:p14="http://schemas.microsoft.com/office/powerpoint/2010/main" val="4060850332"/>
              </p:ext>
            </p:extLst>
          </p:nvPr>
        </p:nvGraphicFramePr>
        <p:xfrm>
          <a:off x="610440" y="1225293"/>
          <a:ext cx="7945755" cy="149352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295748320"/>
                    </a:ext>
                  </a:extLst>
                </a:gridCol>
                <a:gridCol w="812800">
                  <a:extLst>
                    <a:ext uri="{9D8B030D-6E8A-4147-A177-3AD203B41FA5}">
                      <a16:colId xmlns:a16="http://schemas.microsoft.com/office/drawing/2014/main" val="571921552"/>
                    </a:ext>
                  </a:extLst>
                </a:gridCol>
                <a:gridCol w="630555">
                  <a:extLst>
                    <a:ext uri="{9D8B030D-6E8A-4147-A177-3AD203B41FA5}">
                      <a16:colId xmlns:a16="http://schemas.microsoft.com/office/drawing/2014/main" val="3296742110"/>
                    </a:ext>
                  </a:extLst>
                </a:gridCol>
                <a:gridCol w="812800">
                  <a:extLst>
                    <a:ext uri="{9D8B030D-6E8A-4147-A177-3AD203B41FA5}">
                      <a16:colId xmlns:a16="http://schemas.microsoft.com/office/drawing/2014/main" val="2599810887"/>
                    </a:ext>
                  </a:extLst>
                </a:gridCol>
                <a:gridCol w="812800">
                  <a:extLst>
                    <a:ext uri="{9D8B030D-6E8A-4147-A177-3AD203B41FA5}">
                      <a16:colId xmlns:a16="http://schemas.microsoft.com/office/drawing/2014/main" val="1697646039"/>
                    </a:ext>
                  </a:extLst>
                </a:gridCol>
                <a:gridCol w="812800">
                  <a:extLst>
                    <a:ext uri="{9D8B030D-6E8A-4147-A177-3AD203B41FA5}">
                      <a16:colId xmlns:a16="http://schemas.microsoft.com/office/drawing/2014/main" val="1897768502"/>
                    </a:ext>
                  </a:extLst>
                </a:gridCol>
                <a:gridCol w="812800">
                  <a:extLst>
                    <a:ext uri="{9D8B030D-6E8A-4147-A177-3AD203B41FA5}">
                      <a16:colId xmlns:a16="http://schemas.microsoft.com/office/drawing/2014/main" val="944165401"/>
                    </a:ext>
                  </a:extLst>
                </a:gridCol>
                <a:gridCol w="812800">
                  <a:extLst>
                    <a:ext uri="{9D8B030D-6E8A-4147-A177-3AD203B41FA5}">
                      <a16:colId xmlns:a16="http://schemas.microsoft.com/office/drawing/2014/main" val="2655965672"/>
                    </a:ext>
                  </a:extLst>
                </a:gridCol>
                <a:gridCol w="812800">
                  <a:extLst>
                    <a:ext uri="{9D8B030D-6E8A-4147-A177-3AD203B41FA5}">
                      <a16:colId xmlns:a16="http://schemas.microsoft.com/office/drawing/2014/main" val="2140286251"/>
                    </a:ext>
                  </a:extLst>
                </a:gridCol>
                <a:gridCol w="812800">
                  <a:extLst>
                    <a:ext uri="{9D8B030D-6E8A-4147-A177-3AD203B41FA5}">
                      <a16:colId xmlns:a16="http://schemas.microsoft.com/office/drawing/2014/main" val="3666564116"/>
                    </a:ext>
                  </a:extLst>
                </a:gridCol>
              </a:tblGrid>
              <a:tr h="193587">
                <a:tc>
                  <a:txBody>
                    <a:bodyPr/>
                    <a:lstStyle/>
                    <a:p>
                      <a:r>
                        <a:rPr lang="en-US" sz="800" dirty="0"/>
                        <a:t>Team </a:t>
                      </a:r>
                    </a:p>
                  </a:txBody>
                  <a:tcPr/>
                </a:tc>
                <a:tc>
                  <a:txBody>
                    <a:bodyPr/>
                    <a:lstStyle/>
                    <a:p>
                      <a:r>
                        <a:rPr lang="en-US" sz="800" dirty="0"/>
                        <a:t>Wins </a:t>
                      </a:r>
                    </a:p>
                  </a:txBody>
                  <a:tcPr/>
                </a:tc>
                <a:tc>
                  <a:txBody>
                    <a:bodyPr/>
                    <a:lstStyle/>
                    <a:p>
                      <a:r>
                        <a:rPr lang="en-US" sz="800" dirty="0"/>
                        <a:t>Losses </a:t>
                      </a:r>
                    </a:p>
                  </a:txBody>
                  <a:tcPr/>
                </a:tc>
                <a:tc>
                  <a:txBody>
                    <a:bodyPr/>
                    <a:lstStyle/>
                    <a:p>
                      <a:r>
                        <a:rPr lang="en-US" sz="800" dirty="0"/>
                        <a:t>Left </a:t>
                      </a:r>
                    </a:p>
                  </a:txBody>
                  <a:tcPr/>
                </a:tc>
                <a:tc>
                  <a:txBody>
                    <a:bodyPr/>
                    <a:lstStyle/>
                    <a:p>
                      <a:r>
                        <a:rPr lang="en-US" sz="800" dirty="0"/>
                        <a:t>team1</a:t>
                      </a:r>
                    </a:p>
                  </a:txBody>
                  <a:tcPr/>
                </a:tc>
                <a:tc>
                  <a:txBody>
                    <a:bodyPr/>
                    <a:lstStyle/>
                    <a:p>
                      <a:r>
                        <a:rPr lang="en-US" sz="800" dirty="0"/>
                        <a:t>team2</a:t>
                      </a:r>
                    </a:p>
                  </a:txBody>
                  <a:tcPr/>
                </a:tc>
                <a:tc>
                  <a:txBody>
                    <a:bodyPr/>
                    <a:lstStyle/>
                    <a:p>
                      <a:r>
                        <a:rPr lang="en-US" sz="800" dirty="0"/>
                        <a:t>team3</a:t>
                      </a:r>
                    </a:p>
                  </a:txBody>
                  <a:tcPr/>
                </a:tc>
                <a:tc>
                  <a:txBody>
                    <a:bodyPr/>
                    <a:lstStyle/>
                    <a:p>
                      <a:r>
                        <a:rPr lang="en-US" sz="800" dirty="0"/>
                        <a:t>team4</a:t>
                      </a:r>
                    </a:p>
                  </a:txBody>
                  <a:tcPr/>
                </a:tc>
                <a:tc>
                  <a:txBody>
                    <a:bodyPr/>
                    <a:lstStyle/>
                    <a:p>
                      <a:r>
                        <a:rPr lang="en-US" sz="800" dirty="0"/>
                        <a:t>team5</a:t>
                      </a:r>
                    </a:p>
                  </a:txBody>
                  <a:tcPr/>
                </a:tc>
                <a:tc>
                  <a:txBody>
                    <a:bodyPr/>
                    <a:lstStyle/>
                    <a:p>
                      <a:r>
                        <a:rPr lang="en-US" sz="800" dirty="0"/>
                        <a:t>team6</a:t>
                      </a:r>
                    </a:p>
                  </a:txBody>
                  <a:tcPr/>
                </a:tc>
                <a:extLst>
                  <a:ext uri="{0D108BD9-81ED-4DB2-BD59-A6C34878D82A}">
                    <a16:rowId xmlns:a16="http://schemas.microsoft.com/office/drawing/2014/main" val="2509233549"/>
                  </a:ext>
                </a:extLst>
              </a:tr>
              <a:tr h="193587">
                <a:tc>
                  <a:txBody>
                    <a:bodyPr/>
                    <a:lstStyle/>
                    <a:p>
                      <a:r>
                        <a:rPr lang="en-US" sz="800" dirty="0"/>
                        <a:t>team1</a:t>
                      </a:r>
                    </a:p>
                  </a:txBody>
                  <a:tcPr/>
                </a:tc>
                <a:tc>
                  <a:txBody>
                    <a:bodyPr/>
                    <a:lstStyle/>
                    <a:p>
                      <a:r>
                        <a:rPr lang="en-US" sz="800" dirty="0"/>
                        <a:t>75</a:t>
                      </a:r>
                    </a:p>
                  </a:txBody>
                  <a:tcPr/>
                </a:tc>
                <a:tc>
                  <a:txBody>
                    <a:bodyPr/>
                    <a:lstStyle/>
                    <a:p>
                      <a:r>
                        <a:rPr lang="en-US" sz="800" dirty="0"/>
                        <a:t>59</a:t>
                      </a:r>
                    </a:p>
                  </a:txBody>
                  <a:tcPr/>
                </a:tc>
                <a:tc>
                  <a:txBody>
                    <a:bodyPr/>
                    <a:lstStyle/>
                    <a:p>
                      <a:r>
                        <a:rPr lang="en-US" sz="800" dirty="0"/>
                        <a:t>21</a:t>
                      </a:r>
                    </a:p>
                  </a:txBody>
                  <a:tcPr/>
                </a:tc>
                <a:tc>
                  <a:txBody>
                    <a:bodyPr/>
                    <a:lstStyle/>
                    <a:p>
                      <a:r>
                        <a:rPr lang="en-US" sz="800" dirty="0"/>
                        <a:t>-</a:t>
                      </a:r>
                    </a:p>
                  </a:txBody>
                  <a:tcPr/>
                </a:tc>
                <a:tc>
                  <a:txBody>
                    <a:bodyPr/>
                    <a:lstStyle/>
                    <a:p>
                      <a:r>
                        <a:rPr lang="en-US" sz="800" dirty="0"/>
                        <a:t>3</a:t>
                      </a:r>
                    </a:p>
                  </a:txBody>
                  <a:tcPr/>
                </a:tc>
                <a:tc>
                  <a:txBody>
                    <a:bodyPr/>
                    <a:lstStyle/>
                    <a:p>
                      <a:r>
                        <a:rPr lang="en-US" sz="800" dirty="0"/>
                        <a:t>8</a:t>
                      </a:r>
                    </a:p>
                  </a:txBody>
                  <a:tcPr/>
                </a:tc>
                <a:tc>
                  <a:txBody>
                    <a:bodyPr/>
                    <a:lstStyle/>
                    <a:p>
                      <a:r>
                        <a:rPr lang="en-US" sz="800" dirty="0"/>
                        <a:t>7</a:t>
                      </a:r>
                    </a:p>
                  </a:txBody>
                  <a:tcPr/>
                </a:tc>
                <a:tc>
                  <a:txBody>
                    <a:bodyPr/>
                    <a:lstStyle/>
                    <a:p>
                      <a:r>
                        <a:rPr lang="en-US" sz="800" dirty="0"/>
                        <a:t>3</a:t>
                      </a:r>
                    </a:p>
                  </a:txBody>
                  <a:tcPr/>
                </a:tc>
                <a:tc>
                  <a:txBody>
                    <a:bodyPr/>
                    <a:lstStyle/>
                    <a:p>
                      <a:r>
                        <a:rPr lang="en-US" sz="800" dirty="0"/>
                        <a:t>-</a:t>
                      </a:r>
                    </a:p>
                  </a:txBody>
                  <a:tcPr/>
                </a:tc>
                <a:extLst>
                  <a:ext uri="{0D108BD9-81ED-4DB2-BD59-A6C34878D82A}">
                    <a16:rowId xmlns:a16="http://schemas.microsoft.com/office/drawing/2014/main" val="2369519787"/>
                  </a:ext>
                </a:extLst>
              </a:tr>
              <a:tr h="193587">
                <a:tc>
                  <a:txBody>
                    <a:bodyPr/>
                    <a:lstStyle/>
                    <a:p>
                      <a:r>
                        <a:rPr lang="en-US" sz="800" dirty="0"/>
                        <a:t>team2</a:t>
                      </a:r>
                    </a:p>
                  </a:txBody>
                  <a:tcPr/>
                </a:tc>
                <a:tc>
                  <a:txBody>
                    <a:bodyPr/>
                    <a:lstStyle/>
                    <a:p>
                      <a:r>
                        <a:rPr lang="en-US" sz="800" dirty="0"/>
                        <a:t>71</a:t>
                      </a:r>
                    </a:p>
                  </a:txBody>
                  <a:tcPr/>
                </a:tc>
                <a:tc>
                  <a:txBody>
                    <a:bodyPr/>
                    <a:lstStyle/>
                    <a:p>
                      <a:r>
                        <a:rPr lang="en-US" sz="800" dirty="0"/>
                        <a:t>63</a:t>
                      </a:r>
                    </a:p>
                  </a:txBody>
                  <a:tcPr/>
                </a:tc>
                <a:tc>
                  <a:txBody>
                    <a:bodyPr/>
                    <a:lstStyle/>
                    <a:p>
                      <a:r>
                        <a:rPr lang="en-US" sz="800" dirty="0"/>
                        <a:t>14</a:t>
                      </a:r>
                    </a:p>
                  </a:txBody>
                  <a:tcPr/>
                </a:tc>
                <a:tc>
                  <a:txBody>
                    <a:bodyPr/>
                    <a:lstStyle/>
                    <a:p>
                      <a:r>
                        <a:rPr lang="en-US" sz="800" dirty="0"/>
                        <a:t>3</a:t>
                      </a:r>
                    </a:p>
                  </a:txBody>
                  <a:tcPr/>
                </a:tc>
                <a:tc>
                  <a:txBody>
                    <a:bodyPr/>
                    <a:lstStyle/>
                    <a:p>
                      <a:r>
                        <a:rPr lang="en-US" sz="800" dirty="0"/>
                        <a:t>-</a:t>
                      </a:r>
                    </a:p>
                  </a:txBody>
                  <a:tcPr/>
                </a:tc>
                <a:tc>
                  <a:txBody>
                    <a:bodyPr/>
                    <a:lstStyle/>
                    <a:p>
                      <a:r>
                        <a:rPr lang="en-US" sz="800" dirty="0"/>
                        <a:t>2</a:t>
                      </a:r>
                    </a:p>
                  </a:txBody>
                  <a:tcPr/>
                </a:tc>
                <a:tc>
                  <a:txBody>
                    <a:bodyPr/>
                    <a:lstStyle/>
                    <a:p>
                      <a:r>
                        <a:rPr lang="en-US" sz="800" dirty="0"/>
                        <a:t>7</a:t>
                      </a:r>
                    </a:p>
                  </a:txBody>
                  <a:tcPr/>
                </a:tc>
                <a:tc>
                  <a:txBody>
                    <a:bodyPr/>
                    <a:lstStyle/>
                    <a:p>
                      <a:r>
                        <a:rPr lang="en-US" sz="800" dirty="0"/>
                        <a:t>4</a:t>
                      </a:r>
                    </a:p>
                  </a:txBody>
                  <a:tcPr/>
                </a:tc>
                <a:tc>
                  <a:txBody>
                    <a:bodyPr/>
                    <a:lstStyle/>
                    <a:p>
                      <a:r>
                        <a:rPr lang="en-US" sz="800" dirty="0"/>
                        <a:t>-</a:t>
                      </a:r>
                    </a:p>
                  </a:txBody>
                  <a:tcPr/>
                </a:tc>
                <a:extLst>
                  <a:ext uri="{0D108BD9-81ED-4DB2-BD59-A6C34878D82A}">
                    <a16:rowId xmlns:a16="http://schemas.microsoft.com/office/drawing/2014/main" val="2877546307"/>
                  </a:ext>
                </a:extLst>
              </a:tr>
              <a:tr h="193587">
                <a:tc>
                  <a:txBody>
                    <a:bodyPr/>
                    <a:lstStyle/>
                    <a:p>
                      <a:r>
                        <a:rPr lang="en-US" sz="800" dirty="0"/>
                        <a:t>team3</a:t>
                      </a:r>
                    </a:p>
                  </a:txBody>
                  <a:tcPr/>
                </a:tc>
                <a:tc>
                  <a:txBody>
                    <a:bodyPr/>
                    <a:lstStyle/>
                    <a:p>
                      <a:r>
                        <a:rPr lang="en-US" sz="800" dirty="0"/>
                        <a:t>69</a:t>
                      </a:r>
                    </a:p>
                  </a:txBody>
                  <a:tcPr/>
                </a:tc>
                <a:tc>
                  <a:txBody>
                    <a:bodyPr/>
                    <a:lstStyle/>
                    <a:p>
                      <a:r>
                        <a:rPr lang="en-US" sz="800" dirty="0"/>
                        <a:t>66</a:t>
                      </a:r>
                    </a:p>
                  </a:txBody>
                  <a:tcPr/>
                </a:tc>
                <a:tc>
                  <a:txBody>
                    <a:bodyPr/>
                    <a:lstStyle/>
                    <a:p>
                      <a:r>
                        <a:rPr lang="en-US" sz="800" dirty="0"/>
                        <a:t>10</a:t>
                      </a:r>
                    </a:p>
                  </a:txBody>
                  <a:tcPr/>
                </a:tc>
                <a:tc>
                  <a:txBody>
                    <a:bodyPr/>
                    <a:lstStyle/>
                    <a:p>
                      <a:r>
                        <a:rPr lang="en-US" sz="800" dirty="0"/>
                        <a:t>8</a:t>
                      </a:r>
                    </a:p>
                  </a:txBody>
                  <a:tcPr/>
                </a:tc>
                <a:tc>
                  <a:txBody>
                    <a:bodyPr/>
                    <a:lstStyle/>
                    <a:p>
                      <a:r>
                        <a:rPr lang="en-US" sz="800" dirty="0"/>
                        <a:t>2</a:t>
                      </a:r>
                    </a:p>
                  </a:txBody>
                  <a:tcPr/>
                </a:tc>
                <a:tc>
                  <a:txBody>
                    <a:bodyPr/>
                    <a:lstStyle/>
                    <a:p>
                      <a:r>
                        <a:rPr lang="en-US" sz="800" dirty="0"/>
                        <a:t>-</a:t>
                      </a:r>
                    </a:p>
                  </a:txBody>
                  <a:tcPr/>
                </a:tc>
                <a:tc>
                  <a:txBody>
                    <a:bodyPr/>
                    <a:lstStyle/>
                    <a:p>
                      <a:r>
                        <a:rPr lang="en-US" sz="800" dirty="0"/>
                        <a:t>-</a:t>
                      </a:r>
                    </a:p>
                  </a:txBody>
                  <a:tcPr/>
                </a:tc>
                <a:tc>
                  <a:txBody>
                    <a:bodyPr/>
                    <a:lstStyle/>
                    <a:p>
                      <a:r>
                        <a:rPr lang="en-US" sz="800" dirty="0"/>
                        <a:t>-</a:t>
                      </a:r>
                    </a:p>
                  </a:txBody>
                  <a:tcPr/>
                </a:tc>
                <a:tc>
                  <a:txBody>
                    <a:bodyPr/>
                    <a:lstStyle/>
                    <a:p>
                      <a:r>
                        <a:rPr lang="en-US" sz="800" dirty="0"/>
                        <a:t>-</a:t>
                      </a:r>
                    </a:p>
                  </a:txBody>
                  <a:tcPr/>
                </a:tc>
                <a:extLst>
                  <a:ext uri="{0D108BD9-81ED-4DB2-BD59-A6C34878D82A}">
                    <a16:rowId xmlns:a16="http://schemas.microsoft.com/office/drawing/2014/main" val="1642175917"/>
                  </a:ext>
                </a:extLst>
              </a:tr>
              <a:tr h="193587">
                <a:tc>
                  <a:txBody>
                    <a:bodyPr/>
                    <a:lstStyle/>
                    <a:p>
                      <a:r>
                        <a:rPr lang="en-US" sz="800" dirty="0"/>
                        <a:t>team4</a:t>
                      </a:r>
                    </a:p>
                  </a:txBody>
                  <a:tcPr/>
                </a:tc>
                <a:tc>
                  <a:txBody>
                    <a:bodyPr/>
                    <a:lstStyle/>
                    <a:p>
                      <a:r>
                        <a:rPr lang="en-US" sz="800" dirty="0"/>
                        <a:t>63</a:t>
                      </a:r>
                    </a:p>
                  </a:txBody>
                  <a:tcPr/>
                </a:tc>
                <a:tc>
                  <a:txBody>
                    <a:bodyPr/>
                    <a:lstStyle/>
                    <a:p>
                      <a:r>
                        <a:rPr lang="en-US" sz="800" dirty="0"/>
                        <a:t>72</a:t>
                      </a:r>
                    </a:p>
                  </a:txBody>
                  <a:tcPr/>
                </a:tc>
                <a:tc>
                  <a:txBody>
                    <a:bodyPr/>
                    <a:lstStyle/>
                    <a:p>
                      <a:r>
                        <a:rPr lang="en-US" sz="800" dirty="0"/>
                        <a:t>14</a:t>
                      </a:r>
                    </a:p>
                  </a:txBody>
                  <a:tcPr/>
                </a:tc>
                <a:tc>
                  <a:txBody>
                    <a:bodyPr/>
                    <a:lstStyle/>
                    <a:p>
                      <a:r>
                        <a:rPr lang="en-US" sz="800" dirty="0"/>
                        <a:t>7</a:t>
                      </a:r>
                    </a:p>
                  </a:txBody>
                  <a:tcPr/>
                </a:tc>
                <a:tc>
                  <a:txBody>
                    <a:bodyPr/>
                    <a:lstStyle/>
                    <a:p>
                      <a:r>
                        <a:rPr lang="en-US" sz="800" dirty="0"/>
                        <a:t>7</a:t>
                      </a:r>
                    </a:p>
                  </a:txBody>
                  <a:tcPr/>
                </a:tc>
                <a:tc>
                  <a:txBody>
                    <a:bodyPr/>
                    <a:lstStyle/>
                    <a:p>
                      <a:r>
                        <a:rPr lang="en-US" sz="800" dirty="0"/>
                        <a:t>-</a:t>
                      </a:r>
                    </a:p>
                  </a:txBody>
                  <a:tcPr/>
                </a:tc>
                <a:tc>
                  <a:txBody>
                    <a:bodyPr/>
                    <a:lstStyle/>
                    <a:p>
                      <a:r>
                        <a:rPr lang="en-US" sz="800" dirty="0"/>
                        <a:t>-</a:t>
                      </a:r>
                    </a:p>
                  </a:txBody>
                  <a:tcPr/>
                </a:tc>
                <a:tc>
                  <a:txBody>
                    <a:bodyPr/>
                    <a:lstStyle/>
                    <a:p>
                      <a:r>
                        <a:rPr lang="en-US" sz="800" dirty="0"/>
                        <a:t>-</a:t>
                      </a:r>
                    </a:p>
                  </a:txBody>
                  <a:tcPr/>
                </a:tc>
                <a:tc>
                  <a:txBody>
                    <a:bodyPr/>
                    <a:lstStyle/>
                    <a:p>
                      <a:r>
                        <a:rPr lang="en-US" sz="800" dirty="0"/>
                        <a:t>-</a:t>
                      </a:r>
                    </a:p>
                  </a:txBody>
                  <a:tcPr/>
                </a:tc>
                <a:extLst>
                  <a:ext uri="{0D108BD9-81ED-4DB2-BD59-A6C34878D82A}">
                    <a16:rowId xmlns:a16="http://schemas.microsoft.com/office/drawing/2014/main" val="2063178005"/>
                  </a:ext>
                </a:extLst>
              </a:tr>
              <a:tr h="193587">
                <a:tc>
                  <a:txBody>
                    <a:bodyPr/>
                    <a:lstStyle/>
                    <a:p>
                      <a:r>
                        <a:rPr lang="en-US" sz="800" dirty="0"/>
                        <a:t>team5</a:t>
                      </a:r>
                    </a:p>
                  </a:txBody>
                  <a:tcPr/>
                </a:tc>
                <a:tc>
                  <a:txBody>
                    <a:bodyPr/>
                    <a:lstStyle/>
                    <a:p>
                      <a:r>
                        <a:rPr lang="en-US" sz="800" dirty="0"/>
                        <a:t>49</a:t>
                      </a:r>
                    </a:p>
                  </a:txBody>
                  <a:tcPr/>
                </a:tc>
                <a:tc>
                  <a:txBody>
                    <a:bodyPr/>
                    <a:lstStyle/>
                    <a:p>
                      <a:r>
                        <a:rPr lang="en-US" sz="800" dirty="0"/>
                        <a:t>86</a:t>
                      </a:r>
                    </a:p>
                  </a:txBody>
                  <a:tcPr/>
                </a:tc>
                <a:tc>
                  <a:txBody>
                    <a:bodyPr/>
                    <a:lstStyle/>
                    <a:p>
                      <a:r>
                        <a:rPr lang="en-US" sz="800" dirty="0"/>
                        <a:t>27</a:t>
                      </a:r>
                    </a:p>
                  </a:txBody>
                  <a:tcPr/>
                </a:tc>
                <a:tc>
                  <a:txBody>
                    <a:bodyPr/>
                    <a:lstStyle/>
                    <a:p>
                      <a:r>
                        <a:rPr lang="en-US" sz="800" dirty="0"/>
                        <a:t>3</a:t>
                      </a:r>
                    </a:p>
                  </a:txBody>
                  <a:tcPr/>
                </a:tc>
                <a:tc>
                  <a:txBody>
                    <a:bodyPr/>
                    <a:lstStyle/>
                    <a:p>
                      <a:r>
                        <a:rPr lang="en-US" sz="800" dirty="0"/>
                        <a:t>4</a:t>
                      </a:r>
                    </a:p>
                  </a:txBody>
                  <a:tcPr/>
                </a:tc>
                <a:tc>
                  <a:txBody>
                    <a:bodyPr/>
                    <a:lstStyle/>
                    <a:p>
                      <a:r>
                        <a:rPr lang="en-US" sz="800" dirty="0"/>
                        <a:t>-</a:t>
                      </a:r>
                    </a:p>
                  </a:txBody>
                  <a:tcPr/>
                </a:tc>
                <a:tc>
                  <a:txBody>
                    <a:bodyPr/>
                    <a:lstStyle/>
                    <a:p>
                      <a:r>
                        <a:rPr lang="en-US" sz="800" dirty="0"/>
                        <a:t>-</a:t>
                      </a:r>
                    </a:p>
                  </a:txBody>
                  <a:tcPr/>
                </a:tc>
                <a:tc>
                  <a:txBody>
                    <a:bodyPr/>
                    <a:lstStyle/>
                    <a:p>
                      <a:r>
                        <a:rPr lang="en-US" sz="800" dirty="0"/>
                        <a:t>-</a:t>
                      </a:r>
                    </a:p>
                  </a:txBody>
                  <a:tcPr/>
                </a:tc>
                <a:tc>
                  <a:txBody>
                    <a:bodyPr/>
                    <a:lstStyle/>
                    <a:p>
                      <a:r>
                        <a:rPr lang="en-US" sz="800" dirty="0"/>
                        <a:t>10</a:t>
                      </a:r>
                    </a:p>
                  </a:txBody>
                  <a:tcPr/>
                </a:tc>
                <a:extLst>
                  <a:ext uri="{0D108BD9-81ED-4DB2-BD59-A6C34878D82A}">
                    <a16:rowId xmlns:a16="http://schemas.microsoft.com/office/drawing/2014/main" val="949276029"/>
                  </a:ext>
                </a:extLst>
              </a:tr>
              <a:tr h="193587">
                <a:tc>
                  <a:txBody>
                    <a:bodyPr/>
                    <a:lstStyle/>
                    <a:p>
                      <a:r>
                        <a:rPr lang="en-US" sz="800" dirty="0"/>
                        <a:t>team6</a:t>
                      </a:r>
                    </a:p>
                  </a:txBody>
                  <a:tcPr/>
                </a:tc>
                <a:tc>
                  <a:txBody>
                    <a:bodyPr/>
                    <a:lstStyle/>
                    <a:p>
                      <a:r>
                        <a:rPr lang="en-US" sz="800" dirty="0"/>
                        <a:t>10</a:t>
                      </a:r>
                    </a:p>
                  </a:txBody>
                  <a:tcPr/>
                </a:tc>
                <a:tc>
                  <a:txBody>
                    <a:bodyPr/>
                    <a:lstStyle/>
                    <a:p>
                      <a:r>
                        <a:rPr lang="en-US" sz="800" dirty="0"/>
                        <a:t>134</a:t>
                      </a:r>
                    </a:p>
                  </a:txBody>
                  <a:tcPr/>
                </a:tc>
                <a:tc>
                  <a:txBody>
                    <a:bodyPr/>
                    <a:lstStyle/>
                    <a:p>
                      <a:r>
                        <a:rPr lang="en-US" sz="800" dirty="0"/>
                        <a:t>10</a:t>
                      </a:r>
                    </a:p>
                  </a:txBody>
                  <a:tcPr/>
                </a:tc>
                <a:tc>
                  <a:txBody>
                    <a:bodyPr/>
                    <a:lstStyle/>
                    <a:p>
                      <a:r>
                        <a:rPr lang="en-US" sz="800" dirty="0"/>
                        <a:t>-</a:t>
                      </a:r>
                    </a:p>
                  </a:txBody>
                  <a:tcPr/>
                </a:tc>
                <a:tc>
                  <a:txBody>
                    <a:bodyPr/>
                    <a:lstStyle/>
                    <a:p>
                      <a:r>
                        <a:rPr lang="en-US" sz="800" dirty="0"/>
                        <a:t>-</a:t>
                      </a:r>
                    </a:p>
                  </a:txBody>
                  <a:tcPr/>
                </a:tc>
                <a:tc>
                  <a:txBody>
                    <a:bodyPr/>
                    <a:lstStyle/>
                    <a:p>
                      <a:r>
                        <a:rPr lang="en-US" sz="800" dirty="0"/>
                        <a:t>-</a:t>
                      </a:r>
                    </a:p>
                  </a:txBody>
                  <a:tcPr/>
                </a:tc>
                <a:tc>
                  <a:txBody>
                    <a:bodyPr/>
                    <a:lstStyle/>
                    <a:p>
                      <a:r>
                        <a:rPr lang="en-US" sz="800" dirty="0"/>
                        <a:t>-</a:t>
                      </a:r>
                    </a:p>
                  </a:txBody>
                  <a:tcPr/>
                </a:tc>
                <a:tc>
                  <a:txBody>
                    <a:bodyPr/>
                    <a:lstStyle/>
                    <a:p>
                      <a:r>
                        <a:rPr lang="en-US" sz="800" dirty="0"/>
                        <a:t>10</a:t>
                      </a:r>
                    </a:p>
                  </a:txBody>
                  <a:tcPr/>
                </a:tc>
                <a:tc>
                  <a:txBody>
                    <a:bodyPr/>
                    <a:lstStyle/>
                    <a:p>
                      <a:r>
                        <a:rPr lang="en-US" sz="800" dirty="0"/>
                        <a:t>-</a:t>
                      </a:r>
                    </a:p>
                  </a:txBody>
                  <a:tcPr/>
                </a:tc>
                <a:extLst>
                  <a:ext uri="{0D108BD9-81ED-4DB2-BD59-A6C34878D82A}">
                    <a16:rowId xmlns:a16="http://schemas.microsoft.com/office/drawing/2014/main" val="2301816214"/>
                  </a:ext>
                </a:extLst>
              </a:tr>
            </a:tbl>
          </a:graphicData>
        </a:graphic>
      </p:graphicFrame>
    </p:spTree>
    <p:extLst>
      <p:ext uri="{BB962C8B-B14F-4D97-AF65-F5344CB8AC3E}">
        <p14:creationId xmlns:p14="http://schemas.microsoft.com/office/powerpoint/2010/main" val="2067223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2425" y="192947"/>
            <a:ext cx="11125199" cy="895189"/>
          </a:xfrm>
        </p:spPr>
        <p:txBody>
          <a:bodyPr>
            <a:noAutofit/>
          </a:bodyPr>
          <a:lstStyle/>
          <a:p>
            <a:r>
              <a:rPr lang="en-US" dirty="0">
                <a:latin typeface="Segoe UI Light" panose="020B0502040204020203" pitchFamily="34" charset="0"/>
                <a:cs typeface="Segoe UI Light" panose="020B0502040204020203" pitchFamily="34" charset="0"/>
              </a:rPr>
              <a:t> Using Maximum flow for elimination – why does it work ? </a:t>
            </a:r>
          </a:p>
        </p:txBody>
      </p:sp>
      <p:sp>
        <p:nvSpPr>
          <p:cNvPr id="11" name="Flowchart: Connector 10">
            <a:extLst>
              <a:ext uri="{FF2B5EF4-FFF2-40B4-BE49-F238E27FC236}">
                <a16:creationId xmlns:a16="http://schemas.microsoft.com/office/drawing/2014/main" id="{D1B97C9F-F9C3-4753-90F9-D78013FB90F6}"/>
              </a:ext>
            </a:extLst>
          </p:cNvPr>
          <p:cNvSpPr/>
          <p:nvPr/>
        </p:nvSpPr>
        <p:spPr>
          <a:xfrm>
            <a:off x="2070896" y="2724154"/>
            <a:ext cx="797566" cy="4172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1-2</a:t>
            </a:r>
          </a:p>
        </p:txBody>
      </p:sp>
      <p:sp>
        <p:nvSpPr>
          <p:cNvPr id="12" name="Flowchart: Connector 11">
            <a:extLst>
              <a:ext uri="{FF2B5EF4-FFF2-40B4-BE49-F238E27FC236}">
                <a16:creationId xmlns:a16="http://schemas.microsoft.com/office/drawing/2014/main" id="{95CCFD24-A3CF-41AC-8017-A6114E87DB0A}"/>
              </a:ext>
            </a:extLst>
          </p:cNvPr>
          <p:cNvSpPr/>
          <p:nvPr/>
        </p:nvSpPr>
        <p:spPr>
          <a:xfrm>
            <a:off x="2043669" y="3349891"/>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1-3</a:t>
            </a:r>
          </a:p>
        </p:txBody>
      </p:sp>
      <p:sp>
        <p:nvSpPr>
          <p:cNvPr id="13" name="Flowchart: Connector 12">
            <a:extLst>
              <a:ext uri="{FF2B5EF4-FFF2-40B4-BE49-F238E27FC236}">
                <a16:creationId xmlns:a16="http://schemas.microsoft.com/office/drawing/2014/main" id="{BF50416A-BBD7-4B38-85B0-DA877DD34D48}"/>
              </a:ext>
            </a:extLst>
          </p:cNvPr>
          <p:cNvSpPr/>
          <p:nvPr/>
        </p:nvSpPr>
        <p:spPr>
          <a:xfrm>
            <a:off x="2088509" y="3933193"/>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1-4</a:t>
            </a:r>
          </a:p>
        </p:txBody>
      </p:sp>
      <p:sp>
        <p:nvSpPr>
          <p:cNvPr id="16" name="Flowchart: Connector 15">
            <a:extLst>
              <a:ext uri="{FF2B5EF4-FFF2-40B4-BE49-F238E27FC236}">
                <a16:creationId xmlns:a16="http://schemas.microsoft.com/office/drawing/2014/main" id="{EA5ADAA3-AD26-4396-8108-0AD514621D39}"/>
              </a:ext>
            </a:extLst>
          </p:cNvPr>
          <p:cNvSpPr/>
          <p:nvPr/>
        </p:nvSpPr>
        <p:spPr>
          <a:xfrm>
            <a:off x="2133906" y="4470336"/>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2-3</a:t>
            </a:r>
          </a:p>
        </p:txBody>
      </p:sp>
      <p:sp>
        <p:nvSpPr>
          <p:cNvPr id="17" name="Flowchart: Connector 16">
            <a:extLst>
              <a:ext uri="{FF2B5EF4-FFF2-40B4-BE49-F238E27FC236}">
                <a16:creationId xmlns:a16="http://schemas.microsoft.com/office/drawing/2014/main" id="{CA91A8DC-9E56-4E7F-AB2C-978C7BC16C32}"/>
              </a:ext>
            </a:extLst>
          </p:cNvPr>
          <p:cNvSpPr/>
          <p:nvPr/>
        </p:nvSpPr>
        <p:spPr>
          <a:xfrm>
            <a:off x="2070896" y="5132685"/>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2-4</a:t>
            </a:r>
          </a:p>
        </p:txBody>
      </p:sp>
      <p:sp>
        <p:nvSpPr>
          <p:cNvPr id="19" name="Flowchart: Connector 18">
            <a:extLst>
              <a:ext uri="{FF2B5EF4-FFF2-40B4-BE49-F238E27FC236}">
                <a16:creationId xmlns:a16="http://schemas.microsoft.com/office/drawing/2014/main" id="{AB65A2B1-C860-4DB2-A1D7-20AC267FD08D}"/>
              </a:ext>
            </a:extLst>
          </p:cNvPr>
          <p:cNvSpPr/>
          <p:nvPr/>
        </p:nvSpPr>
        <p:spPr>
          <a:xfrm>
            <a:off x="4051439" y="3673565"/>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a:t>
            </a:r>
          </a:p>
        </p:txBody>
      </p:sp>
      <p:sp>
        <p:nvSpPr>
          <p:cNvPr id="21" name="Flowchart: Connector 20">
            <a:extLst>
              <a:ext uri="{FF2B5EF4-FFF2-40B4-BE49-F238E27FC236}">
                <a16:creationId xmlns:a16="http://schemas.microsoft.com/office/drawing/2014/main" id="{5BE773FE-9556-4E97-828E-97E50681268E}"/>
              </a:ext>
            </a:extLst>
          </p:cNvPr>
          <p:cNvSpPr/>
          <p:nvPr/>
        </p:nvSpPr>
        <p:spPr>
          <a:xfrm>
            <a:off x="4051439" y="4225254"/>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a:t>
            </a:r>
          </a:p>
        </p:txBody>
      </p:sp>
      <p:sp>
        <p:nvSpPr>
          <p:cNvPr id="22" name="Flowchart: Connector 21">
            <a:extLst>
              <a:ext uri="{FF2B5EF4-FFF2-40B4-BE49-F238E27FC236}">
                <a16:creationId xmlns:a16="http://schemas.microsoft.com/office/drawing/2014/main" id="{9E15AF9D-8D32-48F9-B86C-E3DB80F95262}"/>
              </a:ext>
            </a:extLst>
          </p:cNvPr>
          <p:cNvSpPr/>
          <p:nvPr/>
        </p:nvSpPr>
        <p:spPr>
          <a:xfrm>
            <a:off x="4051439" y="4863397"/>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a:t>
            </a:r>
          </a:p>
        </p:txBody>
      </p:sp>
      <p:sp>
        <p:nvSpPr>
          <p:cNvPr id="23" name="Flowchart: Connector 22">
            <a:extLst>
              <a:ext uri="{FF2B5EF4-FFF2-40B4-BE49-F238E27FC236}">
                <a16:creationId xmlns:a16="http://schemas.microsoft.com/office/drawing/2014/main" id="{1B48F105-7E1F-4DC3-BF1B-DADAD2D4E620}"/>
              </a:ext>
            </a:extLst>
          </p:cNvPr>
          <p:cNvSpPr/>
          <p:nvPr/>
        </p:nvSpPr>
        <p:spPr>
          <a:xfrm>
            <a:off x="4051439" y="5381351"/>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4</a:t>
            </a:r>
          </a:p>
        </p:txBody>
      </p:sp>
      <p:sp>
        <p:nvSpPr>
          <p:cNvPr id="24" name="Flowchart: Connector 23">
            <a:extLst>
              <a:ext uri="{FF2B5EF4-FFF2-40B4-BE49-F238E27FC236}">
                <a16:creationId xmlns:a16="http://schemas.microsoft.com/office/drawing/2014/main" id="{3DD92A82-7A51-4885-86E9-28D4A8BA1E3C}"/>
              </a:ext>
            </a:extLst>
          </p:cNvPr>
          <p:cNvSpPr/>
          <p:nvPr/>
        </p:nvSpPr>
        <p:spPr>
          <a:xfrm>
            <a:off x="5620278" y="4546714"/>
            <a:ext cx="358634"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a:t>
            </a:r>
          </a:p>
        </p:txBody>
      </p:sp>
      <p:sp>
        <p:nvSpPr>
          <p:cNvPr id="25" name="Flowchart: Connector 24">
            <a:extLst>
              <a:ext uri="{FF2B5EF4-FFF2-40B4-BE49-F238E27FC236}">
                <a16:creationId xmlns:a16="http://schemas.microsoft.com/office/drawing/2014/main" id="{EA27AF65-8C1A-41AD-AD1F-DEA5F19F31FF}"/>
              </a:ext>
            </a:extLst>
          </p:cNvPr>
          <p:cNvSpPr/>
          <p:nvPr/>
        </p:nvSpPr>
        <p:spPr>
          <a:xfrm>
            <a:off x="541610" y="4545070"/>
            <a:ext cx="358635" cy="3556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t>
            </a:r>
          </a:p>
        </p:txBody>
      </p:sp>
      <p:cxnSp>
        <p:nvCxnSpPr>
          <p:cNvPr id="27" name="Straight Arrow Connector 26">
            <a:extLst>
              <a:ext uri="{FF2B5EF4-FFF2-40B4-BE49-F238E27FC236}">
                <a16:creationId xmlns:a16="http://schemas.microsoft.com/office/drawing/2014/main" id="{9C7C7144-D06E-41B3-AEFE-A7732F1602A7}"/>
              </a:ext>
            </a:extLst>
          </p:cNvPr>
          <p:cNvCxnSpPr>
            <a:cxnSpLocks/>
          </p:cNvCxnSpPr>
          <p:nvPr/>
        </p:nvCxnSpPr>
        <p:spPr>
          <a:xfrm flipV="1">
            <a:off x="788534" y="3001604"/>
            <a:ext cx="1312746" cy="153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7F60255-9FBD-4130-8920-EE3F50C77043}"/>
              </a:ext>
            </a:extLst>
          </p:cNvPr>
          <p:cNvCxnSpPr>
            <a:stCxn id="25" idx="7"/>
            <a:endCxn id="12" idx="3"/>
          </p:cNvCxnSpPr>
          <p:nvPr/>
        </p:nvCxnSpPr>
        <p:spPr>
          <a:xfrm flipV="1">
            <a:off x="847724" y="3645990"/>
            <a:ext cx="1312746" cy="95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9FE4EB6-6C65-4E31-8D3B-69CBDB37985F}"/>
              </a:ext>
            </a:extLst>
          </p:cNvPr>
          <p:cNvCxnSpPr>
            <a:cxnSpLocks/>
            <a:endCxn id="13" idx="2"/>
          </p:cNvCxnSpPr>
          <p:nvPr/>
        </p:nvCxnSpPr>
        <p:spPr>
          <a:xfrm flipV="1">
            <a:off x="824514" y="4106644"/>
            <a:ext cx="1263995" cy="58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D1C70C5-DD59-4351-AE2B-699E073D75B1}"/>
              </a:ext>
            </a:extLst>
          </p:cNvPr>
          <p:cNvCxnSpPr>
            <a:stCxn id="25" idx="5"/>
            <a:endCxn id="16" idx="2"/>
          </p:cNvCxnSpPr>
          <p:nvPr/>
        </p:nvCxnSpPr>
        <p:spPr>
          <a:xfrm flipV="1">
            <a:off x="847724" y="4643787"/>
            <a:ext cx="1286182" cy="204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58D7EDB-092D-461A-9B5F-99927C0F92A8}"/>
              </a:ext>
            </a:extLst>
          </p:cNvPr>
          <p:cNvCxnSpPr>
            <a:stCxn id="25" idx="4"/>
            <a:endCxn id="17" idx="1"/>
          </p:cNvCxnSpPr>
          <p:nvPr/>
        </p:nvCxnSpPr>
        <p:spPr>
          <a:xfrm>
            <a:off x="720928" y="4900697"/>
            <a:ext cx="1466769" cy="282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6820040-BB1F-41A7-A64D-805356239DC2}"/>
              </a:ext>
            </a:extLst>
          </p:cNvPr>
          <p:cNvCxnSpPr>
            <a:cxnSpLocks/>
            <a:stCxn id="11" idx="6"/>
            <a:endCxn id="19" idx="2"/>
          </p:cNvCxnSpPr>
          <p:nvPr/>
        </p:nvCxnSpPr>
        <p:spPr>
          <a:xfrm>
            <a:off x="2868462" y="2932802"/>
            <a:ext cx="1182977" cy="9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2F0B6E3-74A1-4644-AE1E-51A7AD66E209}"/>
              </a:ext>
            </a:extLst>
          </p:cNvPr>
          <p:cNvCxnSpPr>
            <a:cxnSpLocks/>
            <a:stCxn id="11" idx="5"/>
            <a:endCxn id="21" idx="1"/>
          </p:cNvCxnSpPr>
          <p:nvPr/>
        </p:nvCxnSpPr>
        <p:spPr>
          <a:xfrm>
            <a:off x="2751661" y="3080338"/>
            <a:ext cx="1352299" cy="119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51ACE1B-8FE8-4240-987A-722D94F20CB4}"/>
              </a:ext>
            </a:extLst>
          </p:cNvPr>
          <p:cNvCxnSpPr>
            <a:stCxn id="12" idx="6"/>
            <a:endCxn id="19" idx="1"/>
          </p:cNvCxnSpPr>
          <p:nvPr/>
        </p:nvCxnSpPr>
        <p:spPr>
          <a:xfrm>
            <a:off x="2841235" y="3523342"/>
            <a:ext cx="1262725" cy="20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22F91D6-3C19-4DF6-BAE8-2E0E6C76A715}"/>
              </a:ext>
            </a:extLst>
          </p:cNvPr>
          <p:cNvCxnSpPr>
            <a:stCxn id="12" idx="6"/>
            <a:endCxn id="22" idx="0"/>
          </p:cNvCxnSpPr>
          <p:nvPr/>
        </p:nvCxnSpPr>
        <p:spPr>
          <a:xfrm>
            <a:off x="2841235" y="3523342"/>
            <a:ext cx="1389522" cy="1340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3FC354A-FD68-40BC-8EB2-CFD87585C508}"/>
              </a:ext>
            </a:extLst>
          </p:cNvPr>
          <p:cNvCxnSpPr>
            <a:stCxn id="13" idx="6"/>
            <a:endCxn id="19" idx="3"/>
          </p:cNvCxnSpPr>
          <p:nvPr/>
        </p:nvCxnSpPr>
        <p:spPr>
          <a:xfrm flipV="1">
            <a:off x="2886075" y="3974303"/>
            <a:ext cx="1217885" cy="132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26D0B98-DF7F-4755-A74B-51DCABA9E136}"/>
              </a:ext>
            </a:extLst>
          </p:cNvPr>
          <p:cNvCxnSpPr>
            <a:stCxn id="13" idx="5"/>
            <a:endCxn id="23" idx="1"/>
          </p:cNvCxnSpPr>
          <p:nvPr/>
        </p:nvCxnSpPr>
        <p:spPr>
          <a:xfrm>
            <a:off x="2769274" y="4229292"/>
            <a:ext cx="1334686" cy="120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9EC142A-9581-4532-9D4E-218668FD8710}"/>
              </a:ext>
            </a:extLst>
          </p:cNvPr>
          <p:cNvCxnSpPr>
            <a:stCxn id="16" idx="6"/>
            <a:endCxn id="21" idx="2"/>
          </p:cNvCxnSpPr>
          <p:nvPr/>
        </p:nvCxnSpPr>
        <p:spPr>
          <a:xfrm flipV="1">
            <a:off x="2931472" y="4401423"/>
            <a:ext cx="1119967" cy="24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C0F4BE2-5B17-4B4A-90E5-F3F97B7FC905}"/>
              </a:ext>
            </a:extLst>
          </p:cNvPr>
          <p:cNvCxnSpPr>
            <a:stCxn id="16" idx="6"/>
            <a:endCxn id="22" idx="2"/>
          </p:cNvCxnSpPr>
          <p:nvPr/>
        </p:nvCxnSpPr>
        <p:spPr>
          <a:xfrm>
            <a:off x="2931472" y="4643787"/>
            <a:ext cx="1119967" cy="395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9C4A26B-A222-4D23-AF84-80A22807DA70}"/>
              </a:ext>
            </a:extLst>
          </p:cNvPr>
          <p:cNvCxnSpPr>
            <a:stCxn id="17" idx="6"/>
            <a:endCxn id="23" idx="2"/>
          </p:cNvCxnSpPr>
          <p:nvPr/>
        </p:nvCxnSpPr>
        <p:spPr>
          <a:xfrm>
            <a:off x="2868462" y="5306136"/>
            <a:ext cx="1182977" cy="251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37E7B5-9B77-4A92-9970-A20411876F89}"/>
              </a:ext>
            </a:extLst>
          </p:cNvPr>
          <p:cNvCxnSpPr>
            <a:stCxn id="17" idx="6"/>
            <a:endCxn id="21" idx="3"/>
          </p:cNvCxnSpPr>
          <p:nvPr/>
        </p:nvCxnSpPr>
        <p:spPr>
          <a:xfrm flipV="1">
            <a:off x="2868462" y="4525992"/>
            <a:ext cx="1235498" cy="78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Arrow: Right 70">
            <a:extLst>
              <a:ext uri="{FF2B5EF4-FFF2-40B4-BE49-F238E27FC236}">
                <a16:creationId xmlns:a16="http://schemas.microsoft.com/office/drawing/2014/main" id="{526A7775-5696-4598-A4D6-07B8D47F6BAB}"/>
              </a:ext>
            </a:extLst>
          </p:cNvPr>
          <p:cNvSpPr/>
          <p:nvPr/>
        </p:nvSpPr>
        <p:spPr>
          <a:xfrm>
            <a:off x="238125" y="4653307"/>
            <a:ext cx="303485" cy="17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399A0049-2C9B-46F0-9DB4-385BA960B8EE}"/>
              </a:ext>
            </a:extLst>
          </p:cNvPr>
          <p:cNvSpPr txBox="1"/>
          <p:nvPr/>
        </p:nvSpPr>
        <p:spPr>
          <a:xfrm rot="2593822">
            <a:off x="1267790" y="3411842"/>
            <a:ext cx="334149" cy="369332"/>
          </a:xfrm>
          <a:prstGeom prst="rect">
            <a:avLst/>
          </a:prstGeom>
          <a:noFill/>
        </p:spPr>
        <p:txBody>
          <a:bodyPr wrap="square" rtlCol="0">
            <a:spAutoFit/>
          </a:bodyPr>
          <a:lstStyle/>
          <a:p>
            <a:r>
              <a:rPr lang="en-US" dirty="0"/>
              <a:t>3</a:t>
            </a:r>
          </a:p>
        </p:txBody>
      </p:sp>
      <p:sp>
        <p:nvSpPr>
          <p:cNvPr id="79" name="TextBox 78">
            <a:extLst>
              <a:ext uri="{FF2B5EF4-FFF2-40B4-BE49-F238E27FC236}">
                <a16:creationId xmlns:a16="http://schemas.microsoft.com/office/drawing/2014/main" id="{2B270BC7-F54C-41F9-83C1-B7698359A468}"/>
              </a:ext>
            </a:extLst>
          </p:cNvPr>
          <p:cNvSpPr txBox="1"/>
          <p:nvPr/>
        </p:nvSpPr>
        <p:spPr>
          <a:xfrm rot="2593822">
            <a:off x="1525094" y="3665083"/>
            <a:ext cx="334149" cy="369332"/>
          </a:xfrm>
          <a:prstGeom prst="rect">
            <a:avLst/>
          </a:prstGeom>
          <a:noFill/>
        </p:spPr>
        <p:txBody>
          <a:bodyPr wrap="square" rtlCol="0">
            <a:spAutoFit/>
          </a:bodyPr>
          <a:lstStyle/>
          <a:p>
            <a:r>
              <a:rPr lang="en-US" dirty="0"/>
              <a:t>8</a:t>
            </a:r>
          </a:p>
        </p:txBody>
      </p:sp>
      <p:sp>
        <p:nvSpPr>
          <p:cNvPr id="80" name="TextBox 79">
            <a:extLst>
              <a:ext uri="{FF2B5EF4-FFF2-40B4-BE49-F238E27FC236}">
                <a16:creationId xmlns:a16="http://schemas.microsoft.com/office/drawing/2014/main" id="{12F79C20-9DB5-4D6A-9085-593AC18B840B}"/>
              </a:ext>
            </a:extLst>
          </p:cNvPr>
          <p:cNvSpPr txBox="1"/>
          <p:nvPr/>
        </p:nvSpPr>
        <p:spPr>
          <a:xfrm rot="2593822">
            <a:off x="1614030" y="4001483"/>
            <a:ext cx="334149" cy="369332"/>
          </a:xfrm>
          <a:prstGeom prst="rect">
            <a:avLst/>
          </a:prstGeom>
          <a:noFill/>
        </p:spPr>
        <p:txBody>
          <a:bodyPr wrap="square" rtlCol="0">
            <a:spAutoFit/>
          </a:bodyPr>
          <a:lstStyle/>
          <a:p>
            <a:r>
              <a:rPr lang="en-US" dirty="0"/>
              <a:t>7</a:t>
            </a:r>
          </a:p>
        </p:txBody>
      </p:sp>
      <p:sp>
        <p:nvSpPr>
          <p:cNvPr id="81" name="TextBox 80">
            <a:extLst>
              <a:ext uri="{FF2B5EF4-FFF2-40B4-BE49-F238E27FC236}">
                <a16:creationId xmlns:a16="http://schemas.microsoft.com/office/drawing/2014/main" id="{B56AC3F6-0348-4EFE-9819-5CBE4597F4EA}"/>
              </a:ext>
            </a:extLst>
          </p:cNvPr>
          <p:cNvSpPr txBox="1"/>
          <p:nvPr/>
        </p:nvSpPr>
        <p:spPr>
          <a:xfrm rot="4843529">
            <a:off x="1630343" y="4401698"/>
            <a:ext cx="334149" cy="369332"/>
          </a:xfrm>
          <a:prstGeom prst="rect">
            <a:avLst/>
          </a:prstGeom>
          <a:noFill/>
        </p:spPr>
        <p:txBody>
          <a:bodyPr wrap="square" rtlCol="0">
            <a:spAutoFit/>
          </a:bodyPr>
          <a:lstStyle/>
          <a:p>
            <a:r>
              <a:rPr lang="en-US" dirty="0"/>
              <a:t>2</a:t>
            </a:r>
          </a:p>
        </p:txBody>
      </p:sp>
      <p:sp>
        <p:nvSpPr>
          <p:cNvPr id="82" name="TextBox 81">
            <a:extLst>
              <a:ext uri="{FF2B5EF4-FFF2-40B4-BE49-F238E27FC236}">
                <a16:creationId xmlns:a16="http://schemas.microsoft.com/office/drawing/2014/main" id="{F5069675-4311-41E2-9927-D73219837E75}"/>
              </a:ext>
            </a:extLst>
          </p:cNvPr>
          <p:cNvSpPr txBox="1"/>
          <p:nvPr/>
        </p:nvSpPr>
        <p:spPr>
          <a:xfrm rot="4831878">
            <a:off x="1591951" y="4842250"/>
            <a:ext cx="334149" cy="369332"/>
          </a:xfrm>
          <a:prstGeom prst="rect">
            <a:avLst/>
          </a:prstGeom>
          <a:noFill/>
        </p:spPr>
        <p:txBody>
          <a:bodyPr wrap="square" rtlCol="0">
            <a:spAutoFit/>
          </a:bodyPr>
          <a:lstStyle/>
          <a:p>
            <a:r>
              <a:rPr lang="en-US" dirty="0"/>
              <a:t>7</a:t>
            </a:r>
          </a:p>
        </p:txBody>
      </p:sp>
      <p:cxnSp>
        <p:nvCxnSpPr>
          <p:cNvPr id="84" name="Straight Arrow Connector 83">
            <a:extLst>
              <a:ext uri="{FF2B5EF4-FFF2-40B4-BE49-F238E27FC236}">
                <a16:creationId xmlns:a16="http://schemas.microsoft.com/office/drawing/2014/main" id="{50251770-234A-4060-999F-3CAB9352B9FB}"/>
              </a:ext>
            </a:extLst>
          </p:cNvPr>
          <p:cNvCxnSpPr>
            <a:stCxn id="19" idx="6"/>
            <a:endCxn id="24" idx="1"/>
          </p:cNvCxnSpPr>
          <p:nvPr/>
        </p:nvCxnSpPr>
        <p:spPr>
          <a:xfrm>
            <a:off x="4410074" y="3849734"/>
            <a:ext cx="1262725" cy="74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53E1C52-6B6B-4356-A242-BE45ED91EB70}"/>
              </a:ext>
            </a:extLst>
          </p:cNvPr>
          <p:cNvCxnSpPr>
            <a:stCxn id="21" idx="6"/>
            <a:endCxn id="24" idx="2"/>
          </p:cNvCxnSpPr>
          <p:nvPr/>
        </p:nvCxnSpPr>
        <p:spPr>
          <a:xfrm>
            <a:off x="4410074" y="4401423"/>
            <a:ext cx="1210204" cy="32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D4ACB61-EC18-4E94-89FA-AB04CBFF5276}"/>
              </a:ext>
            </a:extLst>
          </p:cNvPr>
          <p:cNvCxnSpPr>
            <a:stCxn id="22" idx="6"/>
            <a:endCxn id="24" idx="3"/>
          </p:cNvCxnSpPr>
          <p:nvPr/>
        </p:nvCxnSpPr>
        <p:spPr>
          <a:xfrm flipV="1">
            <a:off x="4410074" y="4847452"/>
            <a:ext cx="1262725" cy="192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A885920-2EEB-476C-8559-FAC76CC3C6A5}"/>
              </a:ext>
            </a:extLst>
          </p:cNvPr>
          <p:cNvCxnSpPr>
            <a:stCxn id="23" idx="6"/>
            <a:endCxn id="24" idx="4"/>
          </p:cNvCxnSpPr>
          <p:nvPr/>
        </p:nvCxnSpPr>
        <p:spPr>
          <a:xfrm flipV="1">
            <a:off x="4410074" y="4899051"/>
            <a:ext cx="1389521" cy="658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78C5EB1-F067-4385-89D9-E412D8FA1390}"/>
              </a:ext>
            </a:extLst>
          </p:cNvPr>
          <p:cNvSpPr txBox="1"/>
          <p:nvPr/>
        </p:nvSpPr>
        <p:spPr>
          <a:xfrm rot="1924843">
            <a:off x="5049088" y="3902766"/>
            <a:ext cx="358635" cy="369332"/>
          </a:xfrm>
          <a:prstGeom prst="rect">
            <a:avLst/>
          </a:prstGeom>
          <a:noFill/>
        </p:spPr>
        <p:txBody>
          <a:bodyPr wrap="square" rtlCol="0">
            <a:spAutoFit/>
          </a:bodyPr>
          <a:lstStyle/>
          <a:p>
            <a:r>
              <a:rPr lang="en-US" dirty="0"/>
              <a:t>1</a:t>
            </a:r>
          </a:p>
        </p:txBody>
      </p:sp>
      <p:sp>
        <p:nvSpPr>
          <p:cNvPr id="92" name="TextBox 91">
            <a:extLst>
              <a:ext uri="{FF2B5EF4-FFF2-40B4-BE49-F238E27FC236}">
                <a16:creationId xmlns:a16="http://schemas.microsoft.com/office/drawing/2014/main" id="{18D5C6FD-6B53-4A51-B6DF-9C01DB7C4062}"/>
              </a:ext>
            </a:extLst>
          </p:cNvPr>
          <p:cNvSpPr txBox="1"/>
          <p:nvPr/>
        </p:nvSpPr>
        <p:spPr>
          <a:xfrm rot="863679">
            <a:off x="4707893" y="4180148"/>
            <a:ext cx="358635" cy="369332"/>
          </a:xfrm>
          <a:prstGeom prst="rect">
            <a:avLst/>
          </a:prstGeom>
          <a:noFill/>
        </p:spPr>
        <p:txBody>
          <a:bodyPr wrap="square" rtlCol="0">
            <a:spAutoFit/>
          </a:bodyPr>
          <a:lstStyle/>
          <a:p>
            <a:r>
              <a:rPr lang="en-US" dirty="0"/>
              <a:t>5</a:t>
            </a:r>
          </a:p>
        </p:txBody>
      </p:sp>
      <p:sp>
        <p:nvSpPr>
          <p:cNvPr id="93" name="TextBox 92">
            <a:extLst>
              <a:ext uri="{FF2B5EF4-FFF2-40B4-BE49-F238E27FC236}">
                <a16:creationId xmlns:a16="http://schemas.microsoft.com/office/drawing/2014/main" id="{7E8E052D-1522-4F04-AFA4-C1DF931BDC1C}"/>
              </a:ext>
            </a:extLst>
          </p:cNvPr>
          <p:cNvSpPr txBox="1"/>
          <p:nvPr/>
        </p:nvSpPr>
        <p:spPr>
          <a:xfrm rot="20751035">
            <a:off x="4623020" y="4646455"/>
            <a:ext cx="358635" cy="369332"/>
          </a:xfrm>
          <a:prstGeom prst="rect">
            <a:avLst/>
          </a:prstGeom>
          <a:noFill/>
        </p:spPr>
        <p:txBody>
          <a:bodyPr wrap="square" rtlCol="0">
            <a:spAutoFit/>
          </a:bodyPr>
          <a:lstStyle/>
          <a:p>
            <a:r>
              <a:rPr lang="en-US" dirty="0"/>
              <a:t>7</a:t>
            </a:r>
          </a:p>
        </p:txBody>
      </p:sp>
      <p:sp>
        <p:nvSpPr>
          <p:cNvPr id="94" name="TextBox 93">
            <a:extLst>
              <a:ext uri="{FF2B5EF4-FFF2-40B4-BE49-F238E27FC236}">
                <a16:creationId xmlns:a16="http://schemas.microsoft.com/office/drawing/2014/main" id="{3FF92B2C-78BC-445E-BEB3-E8E1AADD24D2}"/>
              </a:ext>
            </a:extLst>
          </p:cNvPr>
          <p:cNvSpPr txBox="1"/>
          <p:nvPr/>
        </p:nvSpPr>
        <p:spPr>
          <a:xfrm rot="20751035">
            <a:off x="4719354" y="4998074"/>
            <a:ext cx="514077" cy="369332"/>
          </a:xfrm>
          <a:prstGeom prst="rect">
            <a:avLst/>
          </a:prstGeom>
          <a:noFill/>
        </p:spPr>
        <p:txBody>
          <a:bodyPr wrap="square" rtlCol="0">
            <a:spAutoFit/>
          </a:bodyPr>
          <a:lstStyle/>
          <a:p>
            <a:r>
              <a:rPr lang="en-US" dirty="0"/>
              <a:t>13</a:t>
            </a:r>
          </a:p>
        </p:txBody>
      </p:sp>
      <p:sp>
        <p:nvSpPr>
          <p:cNvPr id="100" name="TextBox 99">
            <a:extLst>
              <a:ext uri="{FF2B5EF4-FFF2-40B4-BE49-F238E27FC236}">
                <a16:creationId xmlns:a16="http://schemas.microsoft.com/office/drawing/2014/main" id="{AF1B46CE-CD9D-4247-B2C7-721C77BEF48F}"/>
              </a:ext>
            </a:extLst>
          </p:cNvPr>
          <p:cNvSpPr txBox="1"/>
          <p:nvPr/>
        </p:nvSpPr>
        <p:spPr>
          <a:xfrm>
            <a:off x="541610" y="1444764"/>
            <a:ext cx="8533689" cy="923330"/>
          </a:xfrm>
          <a:prstGeom prst="rect">
            <a:avLst/>
          </a:prstGeom>
          <a:noFill/>
        </p:spPr>
        <p:txBody>
          <a:bodyPr wrap="square" rtlCol="0">
            <a:spAutoFit/>
          </a:bodyPr>
          <a:lstStyle/>
          <a:p>
            <a:r>
              <a:rPr lang="en-US" dirty="0"/>
              <a:t>If we can feed into S all the remaining games (27 in our case) then we have found a scenario  in which all game were played and team 5 finished first(not eliminated) otherwise it is eliminated ! </a:t>
            </a:r>
          </a:p>
        </p:txBody>
      </p:sp>
      <p:sp>
        <p:nvSpPr>
          <p:cNvPr id="3" name="TextBox 2">
            <a:extLst>
              <a:ext uri="{FF2B5EF4-FFF2-40B4-BE49-F238E27FC236}">
                <a16:creationId xmlns:a16="http://schemas.microsoft.com/office/drawing/2014/main" id="{686EF60C-1A87-4500-BD69-CBCA0001FED9}"/>
              </a:ext>
            </a:extLst>
          </p:cNvPr>
          <p:cNvSpPr txBox="1"/>
          <p:nvPr/>
        </p:nvSpPr>
        <p:spPr>
          <a:xfrm>
            <a:off x="116565" y="4279898"/>
            <a:ext cx="859044" cy="369332"/>
          </a:xfrm>
          <a:prstGeom prst="rect">
            <a:avLst/>
          </a:prstGeom>
          <a:noFill/>
        </p:spPr>
        <p:txBody>
          <a:bodyPr wrap="square" rtlCol="0">
            <a:spAutoFit/>
          </a:bodyPr>
          <a:lstStyle/>
          <a:p>
            <a:r>
              <a:rPr lang="en-US" dirty="0"/>
              <a:t>27?</a:t>
            </a:r>
          </a:p>
        </p:txBody>
      </p:sp>
    </p:spTree>
    <p:extLst>
      <p:ext uri="{BB962C8B-B14F-4D97-AF65-F5344CB8AC3E}">
        <p14:creationId xmlns:p14="http://schemas.microsoft.com/office/powerpoint/2010/main" val="1450929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2425" y="192947"/>
            <a:ext cx="11125199" cy="895189"/>
          </a:xfrm>
        </p:spPr>
        <p:txBody>
          <a:bodyPr>
            <a:noAutofit/>
          </a:bodyPr>
          <a:lstStyle/>
          <a:p>
            <a:r>
              <a:rPr lang="en-US" dirty="0">
                <a:latin typeface="Segoe UI Light" panose="020B0502040204020203" pitchFamily="34" charset="0"/>
                <a:cs typeface="Segoe UI Light" panose="020B0502040204020203" pitchFamily="34" charset="0"/>
              </a:rPr>
              <a:t>  </a:t>
            </a:r>
          </a:p>
        </p:txBody>
      </p:sp>
      <p:sp>
        <p:nvSpPr>
          <p:cNvPr id="11" name="Flowchart: Connector 10">
            <a:extLst>
              <a:ext uri="{FF2B5EF4-FFF2-40B4-BE49-F238E27FC236}">
                <a16:creationId xmlns:a16="http://schemas.microsoft.com/office/drawing/2014/main" id="{D1B97C9F-F9C3-4753-90F9-D78013FB90F6}"/>
              </a:ext>
            </a:extLst>
          </p:cNvPr>
          <p:cNvSpPr/>
          <p:nvPr/>
        </p:nvSpPr>
        <p:spPr>
          <a:xfrm>
            <a:off x="2070896" y="2724154"/>
            <a:ext cx="797566" cy="41729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1-2</a:t>
            </a:r>
          </a:p>
        </p:txBody>
      </p:sp>
      <p:sp>
        <p:nvSpPr>
          <p:cNvPr id="12" name="Flowchart: Connector 11">
            <a:extLst>
              <a:ext uri="{FF2B5EF4-FFF2-40B4-BE49-F238E27FC236}">
                <a16:creationId xmlns:a16="http://schemas.microsoft.com/office/drawing/2014/main" id="{95CCFD24-A3CF-41AC-8017-A6114E87DB0A}"/>
              </a:ext>
            </a:extLst>
          </p:cNvPr>
          <p:cNvSpPr/>
          <p:nvPr/>
        </p:nvSpPr>
        <p:spPr>
          <a:xfrm>
            <a:off x="2043669" y="3349891"/>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1-3</a:t>
            </a:r>
          </a:p>
        </p:txBody>
      </p:sp>
      <p:sp>
        <p:nvSpPr>
          <p:cNvPr id="13" name="Flowchart: Connector 12">
            <a:extLst>
              <a:ext uri="{FF2B5EF4-FFF2-40B4-BE49-F238E27FC236}">
                <a16:creationId xmlns:a16="http://schemas.microsoft.com/office/drawing/2014/main" id="{BF50416A-BBD7-4B38-85B0-DA877DD34D48}"/>
              </a:ext>
            </a:extLst>
          </p:cNvPr>
          <p:cNvSpPr/>
          <p:nvPr/>
        </p:nvSpPr>
        <p:spPr>
          <a:xfrm>
            <a:off x="2088509" y="3933193"/>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1-4</a:t>
            </a:r>
          </a:p>
        </p:txBody>
      </p:sp>
      <p:sp>
        <p:nvSpPr>
          <p:cNvPr id="16" name="Flowchart: Connector 15">
            <a:extLst>
              <a:ext uri="{FF2B5EF4-FFF2-40B4-BE49-F238E27FC236}">
                <a16:creationId xmlns:a16="http://schemas.microsoft.com/office/drawing/2014/main" id="{EA5ADAA3-AD26-4396-8108-0AD514621D39}"/>
              </a:ext>
            </a:extLst>
          </p:cNvPr>
          <p:cNvSpPr/>
          <p:nvPr/>
        </p:nvSpPr>
        <p:spPr>
          <a:xfrm>
            <a:off x="2133906" y="4470336"/>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2-3</a:t>
            </a:r>
          </a:p>
        </p:txBody>
      </p:sp>
      <p:sp>
        <p:nvSpPr>
          <p:cNvPr id="17" name="Flowchart: Connector 16">
            <a:extLst>
              <a:ext uri="{FF2B5EF4-FFF2-40B4-BE49-F238E27FC236}">
                <a16:creationId xmlns:a16="http://schemas.microsoft.com/office/drawing/2014/main" id="{CA91A8DC-9E56-4E7F-AB2C-978C7BC16C32}"/>
              </a:ext>
            </a:extLst>
          </p:cNvPr>
          <p:cNvSpPr/>
          <p:nvPr/>
        </p:nvSpPr>
        <p:spPr>
          <a:xfrm>
            <a:off x="2070896" y="5132685"/>
            <a:ext cx="797566" cy="3469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2-4</a:t>
            </a:r>
          </a:p>
        </p:txBody>
      </p:sp>
      <p:sp>
        <p:nvSpPr>
          <p:cNvPr id="19" name="Flowchart: Connector 18">
            <a:extLst>
              <a:ext uri="{FF2B5EF4-FFF2-40B4-BE49-F238E27FC236}">
                <a16:creationId xmlns:a16="http://schemas.microsoft.com/office/drawing/2014/main" id="{AB65A2B1-C860-4DB2-A1D7-20AC267FD08D}"/>
              </a:ext>
            </a:extLst>
          </p:cNvPr>
          <p:cNvSpPr/>
          <p:nvPr/>
        </p:nvSpPr>
        <p:spPr>
          <a:xfrm>
            <a:off x="4051439" y="3673565"/>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a:t>
            </a:r>
          </a:p>
        </p:txBody>
      </p:sp>
      <p:sp>
        <p:nvSpPr>
          <p:cNvPr id="21" name="Flowchart: Connector 20">
            <a:extLst>
              <a:ext uri="{FF2B5EF4-FFF2-40B4-BE49-F238E27FC236}">
                <a16:creationId xmlns:a16="http://schemas.microsoft.com/office/drawing/2014/main" id="{5BE773FE-9556-4E97-828E-97E50681268E}"/>
              </a:ext>
            </a:extLst>
          </p:cNvPr>
          <p:cNvSpPr/>
          <p:nvPr/>
        </p:nvSpPr>
        <p:spPr>
          <a:xfrm>
            <a:off x="4051439" y="4225254"/>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a:t>
            </a:r>
          </a:p>
        </p:txBody>
      </p:sp>
      <p:sp>
        <p:nvSpPr>
          <p:cNvPr id="22" name="Flowchart: Connector 21">
            <a:extLst>
              <a:ext uri="{FF2B5EF4-FFF2-40B4-BE49-F238E27FC236}">
                <a16:creationId xmlns:a16="http://schemas.microsoft.com/office/drawing/2014/main" id="{9E15AF9D-8D32-48F9-B86C-E3DB80F95262}"/>
              </a:ext>
            </a:extLst>
          </p:cNvPr>
          <p:cNvSpPr/>
          <p:nvPr/>
        </p:nvSpPr>
        <p:spPr>
          <a:xfrm>
            <a:off x="4051439" y="4863397"/>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a:t>
            </a:r>
          </a:p>
        </p:txBody>
      </p:sp>
      <p:sp>
        <p:nvSpPr>
          <p:cNvPr id="23" name="Flowchart: Connector 22">
            <a:extLst>
              <a:ext uri="{FF2B5EF4-FFF2-40B4-BE49-F238E27FC236}">
                <a16:creationId xmlns:a16="http://schemas.microsoft.com/office/drawing/2014/main" id="{1B48F105-7E1F-4DC3-BF1B-DADAD2D4E620}"/>
              </a:ext>
            </a:extLst>
          </p:cNvPr>
          <p:cNvSpPr/>
          <p:nvPr/>
        </p:nvSpPr>
        <p:spPr>
          <a:xfrm>
            <a:off x="4051439" y="5381351"/>
            <a:ext cx="358635"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4</a:t>
            </a:r>
          </a:p>
        </p:txBody>
      </p:sp>
      <p:sp>
        <p:nvSpPr>
          <p:cNvPr id="24" name="Flowchart: Connector 23">
            <a:extLst>
              <a:ext uri="{FF2B5EF4-FFF2-40B4-BE49-F238E27FC236}">
                <a16:creationId xmlns:a16="http://schemas.microsoft.com/office/drawing/2014/main" id="{3DD92A82-7A51-4885-86E9-28D4A8BA1E3C}"/>
              </a:ext>
            </a:extLst>
          </p:cNvPr>
          <p:cNvSpPr/>
          <p:nvPr/>
        </p:nvSpPr>
        <p:spPr>
          <a:xfrm>
            <a:off x="5620278" y="4546714"/>
            <a:ext cx="358634" cy="352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a:t>
            </a:r>
          </a:p>
        </p:txBody>
      </p:sp>
      <p:sp>
        <p:nvSpPr>
          <p:cNvPr id="25" name="Flowchart: Connector 24">
            <a:extLst>
              <a:ext uri="{FF2B5EF4-FFF2-40B4-BE49-F238E27FC236}">
                <a16:creationId xmlns:a16="http://schemas.microsoft.com/office/drawing/2014/main" id="{EA27AF65-8C1A-41AD-AD1F-DEA5F19F31FF}"/>
              </a:ext>
            </a:extLst>
          </p:cNvPr>
          <p:cNvSpPr/>
          <p:nvPr/>
        </p:nvSpPr>
        <p:spPr>
          <a:xfrm>
            <a:off x="541610" y="4545070"/>
            <a:ext cx="358635" cy="3556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t>
            </a:r>
          </a:p>
        </p:txBody>
      </p:sp>
      <p:cxnSp>
        <p:nvCxnSpPr>
          <p:cNvPr id="27" name="Straight Arrow Connector 26">
            <a:extLst>
              <a:ext uri="{FF2B5EF4-FFF2-40B4-BE49-F238E27FC236}">
                <a16:creationId xmlns:a16="http://schemas.microsoft.com/office/drawing/2014/main" id="{9C7C7144-D06E-41B3-AEFE-A7732F1602A7}"/>
              </a:ext>
            </a:extLst>
          </p:cNvPr>
          <p:cNvCxnSpPr>
            <a:cxnSpLocks/>
          </p:cNvCxnSpPr>
          <p:nvPr/>
        </p:nvCxnSpPr>
        <p:spPr>
          <a:xfrm flipV="1">
            <a:off x="788534" y="3001604"/>
            <a:ext cx="1312746" cy="153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7F60255-9FBD-4130-8920-EE3F50C77043}"/>
              </a:ext>
            </a:extLst>
          </p:cNvPr>
          <p:cNvCxnSpPr>
            <a:stCxn id="25" idx="7"/>
            <a:endCxn id="12" idx="3"/>
          </p:cNvCxnSpPr>
          <p:nvPr/>
        </p:nvCxnSpPr>
        <p:spPr>
          <a:xfrm flipV="1">
            <a:off x="847724" y="3645990"/>
            <a:ext cx="1312746" cy="95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9FE4EB6-6C65-4E31-8D3B-69CBDB37985F}"/>
              </a:ext>
            </a:extLst>
          </p:cNvPr>
          <p:cNvCxnSpPr>
            <a:cxnSpLocks/>
            <a:endCxn id="13" idx="2"/>
          </p:cNvCxnSpPr>
          <p:nvPr/>
        </p:nvCxnSpPr>
        <p:spPr>
          <a:xfrm flipV="1">
            <a:off x="824514" y="4106644"/>
            <a:ext cx="1263995" cy="58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D1C70C5-DD59-4351-AE2B-699E073D75B1}"/>
              </a:ext>
            </a:extLst>
          </p:cNvPr>
          <p:cNvCxnSpPr>
            <a:stCxn id="25" idx="5"/>
            <a:endCxn id="16" idx="2"/>
          </p:cNvCxnSpPr>
          <p:nvPr/>
        </p:nvCxnSpPr>
        <p:spPr>
          <a:xfrm flipV="1">
            <a:off x="847724" y="4643787"/>
            <a:ext cx="1286182" cy="204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58D7EDB-092D-461A-9B5F-99927C0F92A8}"/>
              </a:ext>
            </a:extLst>
          </p:cNvPr>
          <p:cNvCxnSpPr>
            <a:stCxn id="25" idx="4"/>
            <a:endCxn id="17" idx="1"/>
          </p:cNvCxnSpPr>
          <p:nvPr/>
        </p:nvCxnSpPr>
        <p:spPr>
          <a:xfrm>
            <a:off x="720928" y="4900697"/>
            <a:ext cx="1466769" cy="282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6820040-BB1F-41A7-A64D-805356239DC2}"/>
              </a:ext>
            </a:extLst>
          </p:cNvPr>
          <p:cNvCxnSpPr>
            <a:cxnSpLocks/>
            <a:stCxn id="11" idx="6"/>
            <a:endCxn id="19" idx="2"/>
          </p:cNvCxnSpPr>
          <p:nvPr/>
        </p:nvCxnSpPr>
        <p:spPr>
          <a:xfrm>
            <a:off x="2868462" y="2932802"/>
            <a:ext cx="1182977" cy="9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2F0B6E3-74A1-4644-AE1E-51A7AD66E209}"/>
              </a:ext>
            </a:extLst>
          </p:cNvPr>
          <p:cNvCxnSpPr>
            <a:cxnSpLocks/>
            <a:stCxn id="11" idx="5"/>
            <a:endCxn id="21" idx="1"/>
          </p:cNvCxnSpPr>
          <p:nvPr/>
        </p:nvCxnSpPr>
        <p:spPr>
          <a:xfrm>
            <a:off x="2751661" y="3080338"/>
            <a:ext cx="1352299" cy="119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51ACE1B-8FE8-4240-987A-722D94F20CB4}"/>
              </a:ext>
            </a:extLst>
          </p:cNvPr>
          <p:cNvCxnSpPr>
            <a:stCxn id="12" idx="6"/>
            <a:endCxn id="19" idx="1"/>
          </p:cNvCxnSpPr>
          <p:nvPr/>
        </p:nvCxnSpPr>
        <p:spPr>
          <a:xfrm>
            <a:off x="2841235" y="3523342"/>
            <a:ext cx="1262725" cy="20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22F91D6-3C19-4DF6-BAE8-2E0E6C76A715}"/>
              </a:ext>
            </a:extLst>
          </p:cNvPr>
          <p:cNvCxnSpPr>
            <a:stCxn id="12" idx="6"/>
            <a:endCxn id="22" idx="0"/>
          </p:cNvCxnSpPr>
          <p:nvPr/>
        </p:nvCxnSpPr>
        <p:spPr>
          <a:xfrm>
            <a:off x="2841235" y="3523342"/>
            <a:ext cx="1389522" cy="1340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3FC354A-FD68-40BC-8EB2-CFD87585C508}"/>
              </a:ext>
            </a:extLst>
          </p:cNvPr>
          <p:cNvCxnSpPr>
            <a:stCxn id="13" idx="6"/>
            <a:endCxn id="19" idx="3"/>
          </p:cNvCxnSpPr>
          <p:nvPr/>
        </p:nvCxnSpPr>
        <p:spPr>
          <a:xfrm flipV="1">
            <a:off x="2886075" y="3974303"/>
            <a:ext cx="1217885" cy="132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26D0B98-DF7F-4755-A74B-51DCABA9E136}"/>
              </a:ext>
            </a:extLst>
          </p:cNvPr>
          <p:cNvCxnSpPr>
            <a:stCxn id="13" idx="5"/>
            <a:endCxn id="23" idx="1"/>
          </p:cNvCxnSpPr>
          <p:nvPr/>
        </p:nvCxnSpPr>
        <p:spPr>
          <a:xfrm>
            <a:off x="2769274" y="4229292"/>
            <a:ext cx="1334686" cy="120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9EC142A-9581-4532-9D4E-218668FD8710}"/>
              </a:ext>
            </a:extLst>
          </p:cNvPr>
          <p:cNvCxnSpPr>
            <a:stCxn id="16" idx="6"/>
            <a:endCxn id="21" idx="2"/>
          </p:cNvCxnSpPr>
          <p:nvPr/>
        </p:nvCxnSpPr>
        <p:spPr>
          <a:xfrm flipV="1">
            <a:off x="2931472" y="4401423"/>
            <a:ext cx="1119967" cy="24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C0F4BE2-5B17-4B4A-90E5-F3F97B7FC905}"/>
              </a:ext>
            </a:extLst>
          </p:cNvPr>
          <p:cNvCxnSpPr>
            <a:stCxn id="16" idx="6"/>
            <a:endCxn id="22" idx="2"/>
          </p:cNvCxnSpPr>
          <p:nvPr/>
        </p:nvCxnSpPr>
        <p:spPr>
          <a:xfrm>
            <a:off x="2931472" y="4643787"/>
            <a:ext cx="1119967" cy="395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9C4A26B-A222-4D23-AF84-80A22807DA70}"/>
              </a:ext>
            </a:extLst>
          </p:cNvPr>
          <p:cNvCxnSpPr>
            <a:stCxn id="17" idx="6"/>
            <a:endCxn id="23" idx="2"/>
          </p:cNvCxnSpPr>
          <p:nvPr/>
        </p:nvCxnSpPr>
        <p:spPr>
          <a:xfrm>
            <a:off x="2868462" y="5306136"/>
            <a:ext cx="1182977" cy="251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37E7B5-9B77-4A92-9970-A20411876F89}"/>
              </a:ext>
            </a:extLst>
          </p:cNvPr>
          <p:cNvCxnSpPr>
            <a:stCxn id="17" idx="6"/>
            <a:endCxn id="21" idx="3"/>
          </p:cNvCxnSpPr>
          <p:nvPr/>
        </p:nvCxnSpPr>
        <p:spPr>
          <a:xfrm flipV="1">
            <a:off x="2868462" y="4525992"/>
            <a:ext cx="1235498" cy="78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Arrow: Right 70">
            <a:extLst>
              <a:ext uri="{FF2B5EF4-FFF2-40B4-BE49-F238E27FC236}">
                <a16:creationId xmlns:a16="http://schemas.microsoft.com/office/drawing/2014/main" id="{526A7775-5696-4598-A4D6-07B8D47F6BAB}"/>
              </a:ext>
            </a:extLst>
          </p:cNvPr>
          <p:cNvSpPr/>
          <p:nvPr/>
        </p:nvSpPr>
        <p:spPr>
          <a:xfrm>
            <a:off x="238125" y="4653307"/>
            <a:ext cx="303485" cy="17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399A0049-2C9B-46F0-9DB4-385BA960B8EE}"/>
              </a:ext>
            </a:extLst>
          </p:cNvPr>
          <p:cNvSpPr txBox="1"/>
          <p:nvPr/>
        </p:nvSpPr>
        <p:spPr>
          <a:xfrm rot="2593822">
            <a:off x="1267790" y="3411842"/>
            <a:ext cx="334149" cy="369332"/>
          </a:xfrm>
          <a:prstGeom prst="rect">
            <a:avLst/>
          </a:prstGeom>
          <a:noFill/>
        </p:spPr>
        <p:txBody>
          <a:bodyPr wrap="square" rtlCol="0">
            <a:spAutoFit/>
          </a:bodyPr>
          <a:lstStyle/>
          <a:p>
            <a:r>
              <a:rPr lang="en-US" dirty="0"/>
              <a:t>3</a:t>
            </a:r>
          </a:p>
        </p:txBody>
      </p:sp>
      <p:sp>
        <p:nvSpPr>
          <p:cNvPr id="79" name="TextBox 78">
            <a:extLst>
              <a:ext uri="{FF2B5EF4-FFF2-40B4-BE49-F238E27FC236}">
                <a16:creationId xmlns:a16="http://schemas.microsoft.com/office/drawing/2014/main" id="{2B270BC7-F54C-41F9-83C1-B7698359A468}"/>
              </a:ext>
            </a:extLst>
          </p:cNvPr>
          <p:cNvSpPr txBox="1"/>
          <p:nvPr/>
        </p:nvSpPr>
        <p:spPr>
          <a:xfrm rot="2593822">
            <a:off x="1525094" y="3665083"/>
            <a:ext cx="334149" cy="369332"/>
          </a:xfrm>
          <a:prstGeom prst="rect">
            <a:avLst/>
          </a:prstGeom>
          <a:noFill/>
        </p:spPr>
        <p:txBody>
          <a:bodyPr wrap="square" rtlCol="0">
            <a:spAutoFit/>
          </a:bodyPr>
          <a:lstStyle/>
          <a:p>
            <a:r>
              <a:rPr lang="en-US" dirty="0"/>
              <a:t>8</a:t>
            </a:r>
          </a:p>
        </p:txBody>
      </p:sp>
      <p:sp>
        <p:nvSpPr>
          <p:cNvPr id="80" name="TextBox 79">
            <a:extLst>
              <a:ext uri="{FF2B5EF4-FFF2-40B4-BE49-F238E27FC236}">
                <a16:creationId xmlns:a16="http://schemas.microsoft.com/office/drawing/2014/main" id="{12F79C20-9DB5-4D6A-9085-593AC18B840B}"/>
              </a:ext>
            </a:extLst>
          </p:cNvPr>
          <p:cNvSpPr txBox="1"/>
          <p:nvPr/>
        </p:nvSpPr>
        <p:spPr>
          <a:xfrm rot="2593822">
            <a:off x="1614030" y="4001483"/>
            <a:ext cx="334149" cy="369332"/>
          </a:xfrm>
          <a:prstGeom prst="rect">
            <a:avLst/>
          </a:prstGeom>
          <a:noFill/>
        </p:spPr>
        <p:txBody>
          <a:bodyPr wrap="square" rtlCol="0">
            <a:spAutoFit/>
          </a:bodyPr>
          <a:lstStyle/>
          <a:p>
            <a:r>
              <a:rPr lang="en-US" dirty="0"/>
              <a:t>7</a:t>
            </a:r>
          </a:p>
        </p:txBody>
      </p:sp>
      <p:sp>
        <p:nvSpPr>
          <p:cNvPr id="81" name="TextBox 80">
            <a:extLst>
              <a:ext uri="{FF2B5EF4-FFF2-40B4-BE49-F238E27FC236}">
                <a16:creationId xmlns:a16="http://schemas.microsoft.com/office/drawing/2014/main" id="{B56AC3F6-0348-4EFE-9819-5CBE4597F4EA}"/>
              </a:ext>
            </a:extLst>
          </p:cNvPr>
          <p:cNvSpPr txBox="1"/>
          <p:nvPr/>
        </p:nvSpPr>
        <p:spPr>
          <a:xfrm rot="4843529">
            <a:off x="1630343" y="4401698"/>
            <a:ext cx="334149" cy="369332"/>
          </a:xfrm>
          <a:prstGeom prst="rect">
            <a:avLst/>
          </a:prstGeom>
          <a:noFill/>
        </p:spPr>
        <p:txBody>
          <a:bodyPr wrap="square" rtlCol="0">
            <a:spAutoFit/>
          </a:bodyPr>
          <a:lstStyle/>
          <a:p>
            <a:r>
              <a:rPr lang="en-US" dirty="0"/>
              <a:t>2</a:t>
            </a:r>
          </a:p>
        </p:txBody>
      </p:sp>
      <p:sp>
        <p:nvSpPr>
          <p:cNvPr id="82" name="TextBox 81">
            <a:extLst>
              <a:ext uri="{FF2B5EF4-FFF2-40B4-BE49-F238E27FC236}">
                <a16:creationId xmlns:a16="http://schemas.microsoft.com/office/drawing/2014/main" id="{F5069675-4311-41E2-9927-D73219837E75}"/>
              </a:ext>
            </a:extLst>
          </p:cNvPr>
          <p:cNvSpPr txBox="1"/>
          <p:nvPr/>
        </p:nvSpPr>
        <p:spPr>
          <a:xfrm rot="4831878">
            <a:off x="1591951" y="4842250"/>
            <a:ext cx="334149" cy="369332"/>
          </a:xfrm>
          <a:prstGeom prst="rect">
            <a:avLst/>
          </a:prstGeom>
          <a:noFill/>
        </p:spPr>
        <p:txBody>
          <a:bodyPr wrap="square" rtlCol="0">
            <a:spAutoFit/>
          </a:bodyPr>
          <a:lstStyle/>
          <a:p>
            <a:r>
              <a:rPr lang="en-US" dirty="0"/>
              <a:t>7</a:t>
            </a:r>
          </a:p>
        </p:txBody>
      </p:sp>
      <p:cxnSp>
        <p:nvCxnSpPr>
          <p:cNvPr id="84" name="Straight Arrow Connector 83">
            <a:extLst>
              <a:ext uri="{FF2B5EF4-FFF2-40B4-BE49-F238E27FC236}">
                <a16:creationId xmlns:a16="http://schemas.microsoft.com/office/drawing/2014/main" id="{50251770-234A-4060-999F-3CAB9352B9FB}"/>
              </a:ext>
            </a:extLst>
          </p:cNvPr>
          <p:cNvCxnSpPr>
            <a:stCxn id="19" idx="6"/>
            <a:endCxn id="24" idx="1"/>
          </p:cNvCxnSpPr>
          <p:nvPr/>
        </p:nvCxnSpPr>
        <p:spPr>
          <a:xfrm>
            <a:off x="4410074" y="3849734"/>
            <a:ext cx="1262725" cy="74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53E1C52-6B6B-4356-A242-BE45ED91EB70}"/>
              </a:ext>
            </a:extLst>
          </p:cNvPr>
          <p:cNvCxnSpPr>
            <a:stCxn id="21" idx="6"/>
            <a:endCxn id="24" idx="2"/>
          </p:cNvCxnSpPr>
          <p:nvPr/>
        </p:nvCxnSpPr>
        <p:spPr>
          <a:xfrm>
            <a:off x="4410074" y="4401423"/>
            <a:ext cx="1210204" cy="32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D4ACB61-EC18-4E94-89FA-AB04CBFF5276}"/>
              </a:ext>
            </a:extLst>
          </p:cNvPr>
          <p:cNvCxnSpPr>
            <a:stCxn id="22" idx="6"/>
            <a:endCxn id="24" idx="3"/>
          </p:cNvCxnSpPr>
          <p:nvPr/>
        </p:nvCxnSpPr>
        <p:spPr>
          <a:xfrm flipV="1">
            <a:off x="4410074" y="4847452"/>
            <a:ext cx="1262725" cy="192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A885920-2EEB-476C-8559-FAC76CC3C6A5}"/>
              </a:ext>
            </a:extLst>
          </p:cNvPr>
          <p:cNvCxnSpPr>
            <a:stCxn id="23" idx="6"/>
            <a:endCxn id="24" idx="4"/>
          </p:cNvCxnSpPr>
          <p:nvPr/>
        </p:nvCxnSpPr>
        <p:spPr>
          <a:xfrm flipV="1">
            <a:off x="4410074" y="4899051"/>
            <a:ext cx="1389521" cy="658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78C5EB1-F067-4385-89D9-E412D8FA1390}"/>
              </a:ext>
            </a:extLst>
          </p:cNvPr>
          <p:cNvSpPr txBox="1"/>
          <p:nvPr/>
        </p:nvSpPr>
        <p:spPr>
          <a:xfrm rot="1924843">
            <a:off x="5049088" y="3902766"/>
            <a:ext cx="358635" cy="369332"/>
          </a:xfrm>
          <a:prstGeom prst="rect">
            <a:avLst/>
          </a:prstGeom>
          <a:noFill/>
        </p:spPr>
        <p:txBody>
          <a:bodyPr wrap="square" rtlCol="0">
            <a:spAutoFit/>
          </a:bodyPr>
          <a:lstStyle/>
          <a:p>
            <a:r>
              <a:rPr lang="en-US" dirty="0"/>
              <a:t>1</a:t>
            </a:r>
          </a:p>
        </p:txBody>
      </p:sp>
      <p:sp>
        <p:nvSpPr>
          <p:cNvPr id="92" name="TextBox 91">
            <a:extLst>
              <a:ext uri="{FF2B5EF4-FFF2-40B4-BE49-F238E27FC236}">
                <a16:creationId xmlns:a16="http://schemas.microsoft.com/office/drawing/2014/main" id="{18D5C6FD-6B53-4A51-B6DF-9C01DB7C4062}"/>
              </a:ext>
            </a:extLst>
          </p:cNvPr>
          <p:cNvSpPr txBox="1"/>
          <p:nvPr/>
        </p:nvSpPr>
        <p:spPr>
          <a:xfrm rot="863679">
            <a:off x="4707893" y="4180148"/>
            <a:ext cx="358635" cy="369332"/>
          </a:xfrm>
          <a:prstGeom prst="rect">
            <a:avLst/>
          </a:prstGeom>
          <a:noFill/>
        </p:spPr>
        <p:txBody>
          <a:bodyPr wrap="square" rtlCol="0">
            <a:spAutoFit/>
          </a:bodyPr>
          <a:lstStyle/>
          <a:p>
            <a:r>
              <a:rPr lang="en-US" dirty="0"/>
              <a:t>5</a:t>
            </a:r>
          </a:p>
        </p:txBody>
      </p:sp>
      <p:sp>
        <p:nvSpPr>
          <p:cNvPr id="93" name="TextBox 92">
            <a:extLst>
              <a:ext uri="{FF2B5EF4-FFF2-40B4-BE49-F238E27FC236}">
                <a16:creationId xmlns:a16="http://schemas.microsoft.com/office/drawing/2014/main" id="{7E8E052D-1522-4F04-AFA4-C1DF931BDC1C}"/>
              </a:ext>
            </a:extLst>
          </p:cNvPr>
          <p:cNvSpPr txBox="1"/>
          <p:nvPr/>
        </p:nvSpPr>
        <p:spPr>
          <a:xfrm rot="20751035">
            <a:off x="4623020" y="4646455"/>
            <a:ext cx="358635" cy="369332"/>
          </a:xfrm>
          <a:prstGeom prst="rect">
            <a:avLst/>
          </a:prstGeom>
          <a:noFill/>
        </p:spPr>
        <p:txBody>
          <a:bodyPr wrap="square" rtlCol="0">
            <a:spAutoFit/>
          </a:bodyPr>
          <a:lstStyle/>
          <a:p>
            <a:r>
              <a:rPr lang="en-US" dirty="0"/>
              <a:t>7</a:t>
            </a:r>
          </a:p>
        </p:txBody>
      </p:sp>
      <p:sp>
        <p:nvSpPr>
          <p:cNvPr id="94" name="TextBox 93">
            <a:extLst>
              <a:ext uri="{FF2B5EF4-FFF2-40B4-BE49-F238E27FC236}">
                <a16:creationId xmlns:a16="http://schemas.microsoft.com/office/drawing/2014/main" id="{3FF92B2C-78BC-445E-BEB3-E8E1AADD24D2}"/>
              </a:ext>
            </a:extLst>
          </p:cNvPr>
          <p:cNvSpPr txBox="1"/>
          <p:nvPr/>
        </p:nvSpPr>
        <p:spPr>
          <a:xfrm rot="20751035">
            <a:off x="4719354" y="4998074"/>
            <a:ext cx="514077" cy="369332"/>
          </a:xfrm>
          <a:prstGeom prst="rect">
            <a:avLst/>
          </a:prstGeom>
          <a:noFill/>
        </p:spPr>
        <p:txBody>
          <a:bodyPr wrap="square" rtlCol="0">
            <a:spAutoFit/>
          </a:bodyPr>
          <a:lstStyle/>
          <a:p>
            <a:r>
              <a:rPr lang="en-US" dirty="0"/>
              <a:t>13</a:t>
            </a:r>
          </a:p>
        </p:txBody>
      </p:sp>
      <p:sp>
        <p:nvSpPr>
          <p:cNvPr id="100" name="TextBox 99">
            <a:extLst>
              <a:ext uri="{FF2B5EF4-FFF2-40B4-BE49-F238E27FC236}">
                <a16:creationId xmlns:a16="http://schemas.microsoft.com/office/drawing/2014/main" id="{AF1B46CE-CD9D-4247-B2C7-721C77BEF48F}"/>
              </a:ext>
            </a:extLst>
          </p:cNvPr>
          <p:cNvSpPr txBox="1"/>
          <p:nvPr/>
        </p:nvSpPr>
        <p:spPr>
          <a:xfrm>
            <a:off x="541610" y="1444764"/>
            <a:ext cx="8533689" cy="1477328"/>
          </a:xfrm>
          <a:prstGeom prst="rect">
            <a:avLst/>
          </a:prstGeom>
          <a:noFill/>
        </p:spPr>
        <p:txBody>
          <a:bodyPr wrap="square" rtlCol="0">
            <a:spAutoFit/>
          </a:bodyPr>
          <a:lstStyle/>
          <a:p>
            <a:r>
              <a:rPr lang="en-US" dirty="0"/>
              <a:t>We will have to find  the maximum flow of the network</a:t>
            </a:r>
          </a:p>
          <a:p>
            <a:r>
              <a:rPr lang="en-US" dirty="0"/>
              <a:t>The standard technique is to use  </a:t>
            </a:r>
            <a:r>
              <a:rPr lang="en-US" dirty="0">
                <a:hlinkClick r:id="rId3"/>
              </a:rPr>
              <a:t>Edmund Karp algorithm  </a:t>
            </a:r>
          </a:p>
          <a:p>
            <a:r>
              <a:rPr lang="en-US" dirty="0"/>
              <a:t> Running it yields maximum flow of 26 &lt; 27 and </a:t>
            </a:r>
            <a:r>
              <a:rPr lang="en-US" b="1" dirty="0"/>
              <a:t>hence team 5 is eliminated </a:t>
            </a:r>
            <a:endParaRPr lang="en-US" b="1" dirty="0">
              <a:hlinkClick r:id="rId3"/>
            </a:endParaRPr>
          </a:p>
          <a:p>
            <a:endParaRPr lang="en-US" dirty="0">
              <a:hlinkClick r:id="rId3"/>
            </a:endParaRPr>
          </a:p>
          <a:p>
            <a:r>
              <a:rPr lang="en-US" dirty="0">
                <a:hlinkClick r:id="rId3"/>
              </a:rPr>
              <a:t> </a:t>
            </a:r>
            <a:endParaRPr lang="en-US" dirty="0"/>
          </a:p>
        </p:txBody>
      </p:sp>
      <p:sp>
        <p:nvSpPr>
          <p:cNvPr id="3" name="TextBox 2">
            <a:extLst>
              <a:ext uri="{FF2B5EF4-FFF2-40B4-BE49-F238E27FC236}">
                <a16:creationId xmlns:a16="http://schemas.microsoft.com/office/drawing/2014/main" id="{686EF60C-1A87-4500-BD69-CBCA0001FED9}"/>
              </a:ext>
            </a:extLst>
          </p:cNvPr>
          <p:cNvSpPr txBox="1"/>
          <p:nvPr/>
        </p:nvSpPr>
        <p:spPr>
          <a:xfrm>
            <a:off x="-112681" y="3944845"/>
            <a:ext cx="1253689" cy="646331"/>
          </a:xfrm>
          <a:prstGeom prst="rect">
            <a:avLst/>
          </a:prstGeom>
          <a:noFill/>
        </p:spPr>
        <p:txBody>
          <a:bodyPr wrap="square" rtlCol="0">
            <a:spAutoFit/>
          </a:bodyPr>
          <a:lstStyle/>
          <a:p>
            <a:r>
              <a:rPr lang="en-US" dirty="0"/>
              <a:t>MAX flow = 26&lt;27</a:t>
            </a:r>
          </a:p>
        </p:txBody>
      </p:sp>
      <p:sp>
        <p:nvSpPr>
          <p:cNvPr id="45" name="Title 7">
            <a:extLst>
              <a:ext uri="{FF2B5EF4-FFF2-40B4-BE49-F238E27FC236}">
                <a16:creationId xmlns:a16="http://schemas.microsoft.com/office/drawing/2014/main" id="{A53328C9-8A33-4D5B-BC33-B44355C91443}"/>
              </a:ext>
            </a:extLst>
          </p:cNvPr>
          <p:cNvSpPr txBox="1">
            <a:spLocks/>
          </p:cNvSpPr>
          <p:nvPr/>
        </p:nvSpPr>
        <p:spPr>
          <a:xfrm>
            <a:off x="504825" y="345347"/>
            <a:ext cx="11125199" cy="895189"/>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a:latin typeface="Segoe UI Light" panose="020B0502040204020203" pitchFamily="34" charset="0"/>
                <a:cs typeface="Segoe UI Light" panose="020B0502040204020203" pitchFamily="34" charset="0"/>
              </a:rPr>
              <a:t>                        So is team 5 eliminated ?  </a:t>
            </a:r>
          </a:p>
        </p:txBody>
      </p:sp>
      <p:sp>
        <p:nvSpPr>
          <p:cNvPr id="2" name="TextBox 1">
            <a:extLst>
              <a:ext uri="{FF2B5EF4-FFF2-40B4-BE49-F238E27FC236}">
                <a16:creationId xmlns:a16="http://schemas.microsoft.com/office/drawing/2014/main" id="{9FD14ECD-A732-4018-81D8-CC279D959C32}"/>
              </a:ext>
            </a:extLst>
          </p:cNvPr>
          <p:cNvSpPr txBox="1"/>
          <p:nvPr/>
        </p:nvSpPr>
        <p:spPr>
          <a:xfrm rot="2191128">
            <a:off x="3145701" y="3282835"/>
            <a:ext cx="1010454" cy="246221"/>
          </a:xfrm>
          <a:prstGeom prst="rect">
            <a:avLst/>
          </a:prstGeom>
          <a:noFill/>
        </p:spPr>
        <p:txBody>
          <a:bodyPr wrap="square" rtlCol="0">
            <a:spAutoFit/>
          </a:bodyPr>
          <a:lstStyle/>
          <a:p>
            <a:r>
              <a:rPr lang="en-US" sz="1000" dirty="0"/>
              <a:t>infinity</a:t>
            </a:r>
          </a:p>
        </p:txBody>
      </p:sp>
    </p:spTree>
    <p:extLst>
      <p:ext uri="{BB962C8B-B14F-4D97-AF65-F5344CB8AC3E}">
        <p14:creationId xmlns:p14="http://schemas.microsoft.com/office/powerpoint/2010/main" val="1070173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192947"/>
            <a:ext cx="10296966" cy="895189"/>
          </a:xfrm>
        </p:spPr>
        <p:txBody>
          <a:bodyPr>
            <a:noAutofit/>
          </a:bodyPr>
          <a:lstStyle/>
          <a:p>
            <a:r>
              <a:rPr lang="en-US" dirty="0">
                <a:latin typeface="Segoe UI Light" panose="020B0502040204020203" pitchFamily="34" charset="0"/>
                <a:cs typeface="Segoe UI Light" panose="020B0502040204020203" pitchFamily="34" charset="0"/>
              </a:rPr>
              <a:t>                          Implementation in Haskell </a:t>
            </a:r>
          </a:p>
        </p:txBody>
      </p:sp>
      <p:sp>
        <p:nvSpPr>
          <p:cNvPr id="9" name="TextBox 8">
            <a:extLst>
              <a:ext uri="{FF2B5EF4-FFF2-40B4-BE49-F238E27FC236}">
                <a16:creationId xmlns:a16="http://schemas.microsoft.com/office/drawing/2014/main" id="{8B8E6F0B-E8D7-40E4-85D5-C307D95EA4D8}"/>
              </a:ext>
            </a:extLst>
          </p:cNvPr>
          <p:cNvSpPr txBox="1"/>
          <p:nvPr/>
        </p:nvSpPr>
        <p:spPr>
          <a:xfrm>
            <a:off x="906011" y="1478459"/>
            <a:ext cx="8498047" cy="646331"/>
          </a:xfrm>
          <a:prstGeom prst="rect">
            <a:avLst/>
          </a:prstGeom>
          <a:noFill/>
        </p:spPr>
        <p:txBody>
          <a:bodyPr wrap="square" rtlCol="0">
            <a:spAutoFit/>
          </a:bodyPr>
          <a:lstStyle/>
          <a:p>
            <a:endParaRPr lang="en-US" dirty="0"/>
          </a:p>
          <a:p>
            <a:endParaRPr lang="en-US" dirty="0"/>
          </a:p>
        </p:txBody>
      </p:sp>
      <p:sp>
        <p:nvSpPr>
          <p:cNvPr id="2" name="Rectangle 1">
            <a:extLst>
              <a:ext uri="{FF2B5EF4-FFF2-40B4-BE49-F238E27FC236}">
                <a16:creationId xmlns:a16="http://schemas.microsoft.com/office/drawing/2014/main" id="{871EF0C3-ED60-4821-9A0E-DA70E6858C22}"/>
              </a:ext>
            </a:extLst>
          </p:cNvPr>
          <p:cNvSpPr/>
          <p:nvPr/>
        </p:nvSpPr>
        <p:spPr>
          <a:xfrm>
            <a:off x="3790949" y="4673437"/>
            <a:ext cx="2105025" cy="86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MaxFlow</a:t>
            </a:r>
            <a:r>
              <a:rPr lang="en-US" dirty="0"/>
              <a:t> library</a:t>
            </a:r>
          </a:p>
        </p:txBody>
      </p:sp>
      <p:sp>
        <p:nvSpPr>
          <p:cNvPr id="5" name="Rectangle 4">
            <a:extLst>
              <a:ext uri="{FF2B5EF4-FFF2-40B4-BE49-F238E27FC236}">
                <a16:creationId xmlns:a16="http://schemas.microsoft.com/office/drawing/2014/main" id="{FC15E814-4B10-44E9-9B9D-674F2CE4FBA1}"/>
              </a:ext>
            </a:extLst>
          </p:cNvPr>
          <p:cNvSpPr/>
          <p:nvPr/>
        </p:nvSpPr>
        <p:spPr>
          <a:xfrm>
            <a:off x="3750094" y="3505028"/>
            <a:ext cx="2105025" cy="8667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Games Library  library</a:t>
            </a:r>
          </a:p>
        </p:txBody>
      </p:sp>
      <p:sp>
        <p:nvSpPr>
          <p:cNvPr id="6" name="Rectangle 5">
            <a:extLst>
              <a:ext uri="{FF2B5EF4-FFF2-40B4-BE49-F238E27FC236}">
                <a16:creationId xmlns:a16="http://schemas.microsoft.com/office/drawing/2014/main" id="{E47CD565-597E-4EFD-BBCD-A978F86D748B}"/>
              </a:ext>
            </a:extLst>
          </p:cNvPr>
          <p:cNvSpPr/>
          <p:nvPr/>
        </p:nvSpPr>
        <p:spPr>
          <a:xfrm>
            <a:off x="3750094" y="2329405"/>
            <a:ext cx="2105025" cy="866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Elimination Library </a:t>
            </a:r>
          </a:p>
        </p:txBody>
      </p:sp>
      <p:sp>
        <p:nvSpPr>
          <p:cNvPr id="3" name="Arrow: Down 2">
            <a:extLst>
              <a:ext uri="{FF2B5EF4-FFF2-40B4-BE49-F238E27FC236}">
                <a16:creationId xmlns:a16="http://schemas.microsoft.com/office/drawing/2014/main" id="{F9F98E93-3AC6-4E3F-88FB-A8EB3796AE94}"/>
              </a:ext>
            </a:extLst>
          </p:cNvPr>
          <p:cNvSpPr/>
          <p:nvPr/>
        </p:nvSpPr>
        <p:spPr>
          <a:xfrm>
            <a:off x="4752975" y="3196180"/>
            <a:ext cx="49631" cy="3016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Down 3">
            <a:extLst>
              <a:ext uri="{FF2B5EF4-FFF2-40B4-BE49-F238E27FC236}">
                <a16:creationId xmlns:a16="http://schemas.microsoft.com/office/drawing/2014/main" id="{969032D7-9287-48D4-9548-86ADDFD3C194}"/>
              </a:ext>
            </a:extLst>
          </p:cNvPr>
          <p:cNvSpPr/>
          <p:nvPr/>
        </p:nvSpPr>
        <p:spPr>
          <a:xfrm>
            <a:off x="4802606" y="4371803"/>
            <a:ext cx="45719" cy="3088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B00EF5-0BD4-4607-BA9A-C10FEE742841}"/>
              </a:ext>
            </a:extLst>
          </p:cNvPr>
          <p:cNvSpPr txBox="1"/>
          <p:nvPr/>
        </p:nvSpPr>
        <p:spPr>
          <a:xfrm>
            <a:off x="1095375" y="2422035"/>
            <a:ext cx="1819275" cy="369332"/>
          </a:xfrm>
          <a:prstGeom prst="rect">
            <a:avLst/>
          </a:prstGeom>
          <a:noFill/>
        </p:spPr>
        <p:txBody>
          <a:bodyPr wrap="square" rtlCol="0">
            <a:spAutoFit/>
          </a:bodyPr>
          <a:lstStyle/>
          <a:p>
            <a:r>
              <a:rPr lang="en-US" dirty="0"/>
              <a:t>Games file </a:t>
            </a:r>
          </a:p>
        </p:txBody>
      </p:sp>
      <p:sp>
        <p:nvSpPr>
          <p:cNvPr id="10" name="TextBox 9">
            <a:extLst>
              <a:ext uri="{FF2B5EF4-FFF2-40B4-BE49-F238E27FC236}">
                <a16:creationId xmlns:a16="http://schemas.microsoft.com/office/drawing/2014/main" id="{D8B3BAA2-C9B6-42A5-8D2C-6633A5190550}"/>
              </a:ext>
            </a:extLst>
          </p:cNvPr>
          <p:cNvSpPr txBox="1"/>
          <p:nvPr/>
        </p:nvSpPr>
        <p:spPr>
          <a:xfrm>
            <a:off x="1095375" y="2791367"/>
            <a:ext cx="1819275" cy="369332"/>
          </a:xfrm>
          <a:prstGeom prst="rect">
            <a:avLst/>
          </a:prstGeom>
          <a:noFill/>
        </p:spPr>
        <p:txBody>
          <a:bodyPr wrap="square" rtlCol="0">
            <a:spAutoFit/>
          </a:bodyPr>
          <a:lstStyle/>
          <a:p>
            <a:r>
              <a:rPr lang="en-US" dirty="0"/>
              <a:t>Teams file  </a:t>
            </a:r>
          </a:p>
        </p:txBody>
      </p:sp>
      <p:cxnSp>
        <p:nvCxnSpPr>
          <p:cNvPr id="12" name="Straight Arrow Connector 11">
            <a:extLst>
              <a:ext uri="{FF2B5EF4-FFF2-40B4-BE49-F238E27FC236}">
                <a16:creationId xmlns:a16="http://schemas.microsoft.com/office/drawing/2014/main" id="{D3937471-9AA4-460A-BF5E-EFE1D22E8508}"/>
              </a:ext>
            </a:extLst>
          </p:cNvPr>
          <p:cNvCxnSpPr/>
          <p:nvPr/>
        </p:nvCxnSpPr>
        <p:spPr>
          <a:xfrm>
            <a:off x="2219325" y="2606701"/>
            <a:ext cx="1530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1E4C3E-44BC-4170-9798-D8FFF6F26D73}"/>
              </a:ext>
            </a:extLst>
          </p:cNvPr>
          <p:cNvCxnSpPr/>
          <p:nvPr/>
        </p:nvCxnSpPr>
        <p:spPr>
          <a:xfrm>
            <a:off x="2114550" y="2976033"/>
            <a:ext cx="1676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E45CD79-D1A2-4F44-AF6A-DF615B60756B}"/>
              </a:ext>
            </a:extLst>
          </p:cNvPr>
          <p:cNvSpPr txBox="1"/>
          <p:nvPr/>
        </p:nvSpPr>
        <p:spPr>
          <a:xfrm>
            <a:off x="7305675" y="2578126"/>
            <a:ext cx="2781300" cy="369332"/>
          </a:xfrm>
          <a:prstGeom prst="rect">
            <a:avLst/>
          </a:prstGeom>
          <a:noFill/>
        </p:spPr>
        <p:txBody>
          <a:bodyPr wrap="square" rtlCol="0">
            <a:spAutoFit/>
          </a:bodyPr>
          <a:lstStyle/>
          <a:p>
            <a:r>
              <a:rPr lang="en-US" dirty="0"/>
              <a:t>List of eliminated teams </a:t>
            </a:r>
          </a:p>
        </p:txBody>
      </p:sp>
      <p:cxnSp>
        <p:nvCxnSpPr>
          <p:cNvPr id="22" name="Straight Arrow Connector 21">
            <a:extLst>
              <a:ext uri="{FF2B5EF4-FFF2-40B4-BE49-F238E27FC236}">
                <a16:creationId xmlns:a16="http://schemas.microsoft.com/office/drawing/2014/main" id="{D58B215D-E031-413C-B6C7-FE0E4FEF1535}"/>
              </a:ext>
            </a:extLst>
          </p:cNvPr>
          <p:cNvCxnSpPr>
            <a:stCxn id="6" idx="3"/>
            <a:endCxn id="15" idx="1"/>
          </p:cNvCxnSpPr>
          <p:nvPr/>
        </p:nvCxnSpPr>
        <p:spPr>
          <a:xfrm flipV="1">
            <a:off x="5855119" y="2762792"/>
            <a:ext cx="14505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885E9A6-B835-46B8-8145-9B5B8C2B03AE}"/>
              </a:ext>
            </a:extLst>
          </p:cNvPr>
          <p:cNvSpPr txBox="1"/>
          <p:nvPr/>
        </p:nvSpPr>
        <p:spPr>
          <a:xfrm>
            <a:off x="6665594" y="4276725"/>
            <a:ext cx="529780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Elimination library –solves the elimination problem</a:t>
            </a:r>
          </a:p>
          <a:p>
            <a:endParaRPr lang="en-US" dirty="0"/>
          </a:p>
          <a:p>
            <a:pPr marL="285750" indent="-285750">
              <a:buFont typeface="Arial" panose="020B0604020202020204" pitchFamily="34" charset="0"/>
              <a:buChar char="•"/>
            </a:pPr>
            <a:r>
              <a:rPr lang="en-US" dirty="0"/>
              <a:t>Games library – useful utilities to manipulate games(for example getting the number of points of the leading team)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MaxFlow</a:t>
            </a:r>
            <a:r>
              <a:rPr lang="en-US" dirty="0"/>
              <a:t> library –solves the  max flow problem using Edmund Karp algorithm </a:t>
            </a:r>
          </a:p>
          <a:p>
            <a:r>
              <a:rPr lang="en-US" dirty="0"/>
              <a:t> </a:t>
            </a:r>
          </a:p>
          <a:p>
            <a:endParaRPr lang="en-US" dirty="0"/>
          </a:p>
          <a:p>
            <a:endParaRPr lang="en-US" dirty="0"/>
          </a:p>
        </p:txBody>
      </p:sp>
    </p:spTree>
    <p:extLst>
      <p:ext uri="{BB962C8B-B14F-4D97-AF65-F5344CB8AC3E}">
        <p14:creationId xmlns:p14="http://schemas.microsoft.com/office/powerpoint/2010/main" val="152259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dcmitype/"/>
    <ds:schemaRef ds:uri="16c05727-aa75-4e4a-9b5f-8a80a1165891"/>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{20BADC40-E902-4719-9DA9-8F0E1836ACAB}tf10001108</Template>
  <TotalTime>0</TotalTime>
  <Words>2172</Words>
  <Application>Microsoft Office PowerPoint</Application>
  <PresentationFormat>Widescreen</PresentationFormat>
  <Paragraphs>487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Comic Sans MS</vt:lpstr>
      <vt:lpstr>Segoe UI</vt:lpstr>
      <vt:lpstr>Segoe UI Light</vt:lpstr>
      <vt:lpstr>WelcomeDoc</vt:lpstr>
      <vt:lpstr>Basketball Elimination problem  </vt:lpstr>
      <vt:lpstr>Elimination problem: How can you tell in the middle of a season which team could not finish first ?</vt:lpstr>
      <vt:lpstr>                          Elimination problem: Cont.</vt:lpstr>
      <vt:lpstr>                          Elimination problem: Cont.</vt:lpstr>
      <vt:lpstr>                          The network flow solution </vt:lpstr>
      <vt:lpstr>                         Example : Using Maximum flow for testing if  team 5 is eliminated   </vt:lpstr>
      <vt:lpstr> Using Maximum flow for elimination – why does it work ? </vt:lpstr>
      <vt:lpstr>  </vt:lpstr>
      <vt:lpstr>                          Implementation in Haskell </vt:lpstr>
      <vt:lpstr>                          Implementation in Haskell – input  files </vt:lpstr>
      <vt:lpstr>   Usage example of elimination.hs   </vt:lpstr>
      <vt:lpstr>   Possible future  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2020-04-18T01:51:10Z</dcterms:created>
  <dcterms:modified xsi:type="dcterms:W3CDTF">2020-05-09T23:16:23Z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2020-04-18T01:51:11Z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51425c23-e107-4e79-89db-00000e1700a6</vt:lpwstr>
  </property>
  <property fmtid="{D5CDD505-2E9C-101B-9397-08002B2CF9AE}" pid="9" name="MSIP_Label_f42aa342-8706-4288-bd11-ebb85995028c_ContentBits">
    <vt:lpwstr>0</vt:lpwstr>
  </property>
</Properties>
</file>