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14" r:id="rId3"/>
    <p:sldId id="316" r:id="rId4"/>
    <p:sldId id="315" r:id="rId5"/>
    <p:sldId id="295" r:id="rId6"/>
    <p:sldId id="292" r:id="rId7"/>
    <p:sldId id="294" r:id="rId8"/>
    <p:sldId id="293" r:id="rId9"/>
    <p:sldId id="257" r:id="rId10"/>
    <p:sldId id="269" r:id="rId11"/>
    <p:sldId id="258" r:id="rId12"/>
    <p:sldId id="296" r:id="rId13"/>
    <p:sldId id="317" r:id="rId14"/>
    <p:sldId id="297" r:id="rId15"/>
    <p:sldId id="259" r:id="rId16"/>
    <p:sldId id="287" r:id="rId17"/>
    <p:sldId id="288" r:id="rId18"/>
    <p:sldId id="289" r:id="rId19"/>
    <p:sldId id="290" r:id="rId20"/>
    <p:sldId id="285" r:id="rId21"/>
    <p:sldId id="286" r:id="rId22"/>
    <p:sldId id="291" r:id="rId23"/>
    <p:sldId id="270" r:id="rId24"/>
    <p:sldId id="271" r:id="rId25"/>
    <p:sldId id="272" r:id="rId26"/>
    <p:sldId id="273" r:id="rId27"/>
    <p:sldId id="275" r:id="rId28"/>
    <p:sldId id="26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784"/>
    <p:restoredTop sz="94674"/>
  </p:normalViewPr>
  <p:slideViewPr>
    <p:cSldViewPr snapToGrid="0" snapToObjects="1">
      <p:cViewPr varScale="1">
        <p:scale>
          <a:sx n="110" d="100"/>
          <a:sy n="110" d="100"/>
        </p:scale>
        <p:origin x="208" y="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4B7BB37-8299-8B45-9546-5E88BC44E936}" type="datetimeFigureOut">
              <a:rPr lang="en-US" smtClean="0"/>
              <a:t>3/23/18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18128-DE1C-1A40-974F-18F80A05367B}" type="slidenum">
              <a:rPr lang="en-US" smtClean="0"/>
              <a:t>‹#›</a:t>
            </a:fld>
            <a:endParaRPr lang="en-US"/>
          </a:p>
        </p:txBody>
      </p:sp>
    </p:spTree>
    <p:extLst>
      <p:ext uri="{BB962C8B-B14F-4D97-AF65-F5344CB8AC3E}">
        <p14:creationId xmlns:p14="http://schemas.microsoft.com/office/powerpoint/2010/main" val="62347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B7BB37-8299-8B45-9546-5E88BC44E936}" type="datetimeFigureOut">
              <a:rPr lang="en-US" smtClean="0"/>
              <a:t>3/23/18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18128-DE1C-1A40-974F-18F80A05367B}" type="slidenum">
              <a:rPr lang="en-US" smtClean="0"/>
              <a:t>‹#›</a:t>
            </a:fld>
            <a:endParaRPr lang="en-US"/>
          </a:p>
        </p:txBody>
      </p:sp>
    </p:spTree>
    <p:extLst>
      <p:ext uri="{BB962C8B-B14F-4D97-AF65-F5344CB8AC3E}">
        <p14:creationId xmlns:p14="http://schemas.microsoft.com/office/powerpoint/2010/main" val="441346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B7BB37-8299-8B45-9546-5E88BC44E936}" type="datetimeFigureOut">
              <a:rPr lang="en-US" smtClean="0"/>
              <a:t>3/23/18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18128-DE1C-1A40-974F-18F80A05367B}" type="slidenum">
              <a:rPr lang="en-US" smtClean="0"/>
              <a:t>‹#›</a:t>
            </a:fld>
            <a:endParaRPr lang="en-US"/>
          </a:p>
        </p:txBody>
      </p:sp>
    </p:spTree>
    <p:extLst>
      <p:ext uri="{BB962C8B-B14F-4D97-AF65-F5344CB8AC3E}">
        <p14:creationId xmlns:p14="http://schemas.microsoft.com/office/powerpoint/2010/main" val="304949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B7BB37-8299-8B45-9546-5E88BC44E936}" type="datetimeFigureOut">
              <a:rPr lang="en-US" smtClean="0"/>
              <a:t>3/23/18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18128-DE1C-1A40-974F-18F80A05367B}" type="slidenum">
              <a:rPr lang="en-US" smtClean="0"/>
              <a:t>‹#›</a:t>
            </a:fld>
            <a:endParaRPr lang="en-US"/>
          </a:p>
        </p:txBody>
      </p:sp>
    </p:spTree>
    <p:extLst>
      <p:ext uri="{BB962C8B-B14F-4D97-AF65-F5344CB8AC3E}">
        <p14:creationId xmlns:p14="http://schemas.microsoft.com/office/powerpoint/2010/main" val="2048400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B7BB37-8299-8B45-9546-5E88BC44E936}" type="datetimeFigureOut">
              <a:rPr lang="en-US" smtClean="0"/>
              <a:t>3/23/18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18128-DE1C-1A40-974F-18F80A05367B}" type="slidenum">
              <a:rPr lang="en-US" smtClean="0"/>
              <a:t>‹#›</a:t>
            </a:fld>
            <a:endParaRPr lang="en-US"/>
          </a:p>
        </p:txBody>
      </p:sp>
    </p:spTree>
    <p:extLst>
      <p:ext uri="{BB962C8B-B14F-4D97-AF65-F5344CB8AC3E}">
        <p14:creationId xmlns:p14="http://schemas.microsoft.com/office/powerpoint/2010/main" val="1158337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B7BB37-8299-8B45-9546-5E88BC44E936}" type="datetimeFigureOut">
              <a:rPr lang="en-US" smtClean="0"/>
              <a:t>3/23/18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18128-DE1C-1A40-974F-18F80A05367B}" type="slidenum">
              <a:rPr lang="en-US" smtClean="0"/>
              <a:t>‹#›</a:t>
            </a:fld>
            <a:endParaRPr lang="en-US"/>
          </a:p>
        </p:txBody>
      </p:sp>
    </p:spTree>
    <p:extLst>
      <p:ext uri="{BB962C8B-B14F-4D97-AF65-F5344CB8AC3E}">
        <p14:creationId xmlns:p14="http://schemas.microsoft.com/office/powerpoint/2010/main" val="1238413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B7BB37-8299-8B45-9546-5E88BC44E936}" type="datetimeFigureOut">
              <a:rPr lang="en-US" smtClean="0"/>
              <a:t>3/23/18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E18128-DE1C-1A40-974F-18F80A05367B}" type="slidenum">
              <a:rPr lang="en-US" smtClean="0"/>
              <a:t>‹#›</a:t>
            </a:fld>
            <a:endParaRPr lang="en-US"/>
          </a:p>
        </p:txBody>
      </p:sp>
    </p:spTree>
    <p:extLst>
      <p:ext uri="{BB962C8B-B14F-4D97-AF65-F5344CB8AC3E}">
        <p14:creationId xmlns:p14="http://schemas.microsoft.com/office/powerpoint/2010/main" val="601801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B7BB37-8299-8B45-9546-5E88BC44E936}" type="datetimeFigureOut">
              <a:rPr lang="en-US" smtClean="0"/>
              <a:t>3/23/18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E18128-DE1C-1A40-974F-18F80A05367B}" type="slidenum">
              <a:rPr lang="en-US" smtClean="0"/>
              <a:t>‹#›</a:t>
            </a:fld>
            <a:endParaRPr lang="en-US"/>
          </a:p>
        </p:txBody>
      </p:sp>
    </p:spTree>
    <p:extLst>
      <p:ext uri="{BB962C8B-B14F-4D97-AF65-F5344CB8AC3E}">
        <p14:creationId xmlns:p14="http://schemas.microsoft.com/office/powerpoint/2010/main" val="1971972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B7BB37-8299-8B45-9546-5E88BC44E936}" type="datetimeFigureOut">
              <a:rPr lang="en-US" smtClean="0"/>
              <a:t>3/23/18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E18128-DE1C-1A40-974F-18F80A05367B}" type="slidenum">
              <a:rPr lang="en-US" smtClean="0"/>
              <a:t>‹#›</a:t>
            </a:fld>
            <a:endParaRPr lang="en-US"/>
          </a:p>
        </p:txBody>
      </p:sp>
    </p:spTree>
    <p:extLst>
      <p:ext uri="{BB962C8B-B14F-4D97-AF65-F5344CB8AC3E}">
        <p14:creationId xmlns:p14="http://schemas.microsoft.com/office/powerpoint/2010/main" val="820817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B7BB37-8299-8B45-9546-5E88BC44E936}" type="datetimeFigureOut">
              <a:rPr lang="en-US" smtClean="0"/>
              <a:t>3/23/18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18128-DE1C-1A40-974F-18F80A05367B}" type="slidenum">
              <a:rPr lang="en-US" smtClean="0"/>
              <a:t>‹#›</a:t>
            </a:fld>
            <a:endParaRPr lang="en-US"/>
          </a:p>
        </p:txBody>
      </p:sp>
    </p:spTree>
    <p:extLst>
      <p:ext uri="{BB962C8B-B14F-4D97-AF65-F5344CB8AC3E}">
        <p14:creationId xmlns:p14="http://schemas.microsoft.com/office/powerpoint/2010/main" val="48236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B7BB37-8299-8B45-9546-5E88BC44E936}" type="datetimeFigureOut">
              <a:rPr lang="en-US" smtClean="0"/>
              <a:t>3/23/18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18128-DE1C-1A40-974F-18F80A05367B}" type="slidenum">
              <a:rPr lang="en-US" smtClean="0"/>
              <a:t>‹#›</a:t>
            </a:fld>
            <a:endParaRPr lang="en-US"/>
          </a:p>
        </p:txBody>
      </p:sp>
    </p:spTree>
    <p:extLst>
      <p:ext uri="{BB962C8B-B14F-4D97-AF65-F5344CB8AC3E}">
        <p14:creationId xmlns:p14="http://schemas.microsoft.com/office/powerpoint/2010/main" val="1108075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B7BB37-8299-8B45-9546-5E88BC44E936}" type="datetimeFigureOut">
              <a:rPr lang="en-US" smtClean="0"/>
              <a:t>3/23/18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18128-DE1C-1A40-974F-18F80A05367B}" type="slidenum">
              <a:rPr lang="en-US" smtClean="0"/>
              <a:t>‹#›</a:t>
            </a:fld>
            <a:endParaRPr lang="en-US"/>
          </a:p>
        </p:txBody>
      </p:sp>
    </p:spTree>
    <p:extLst>
      <p:ext uri="{BB962C8B-B14F-4D97-AF65-F5344CB8AC3E}">
        <p14:creationId xmlns:p14="http://schemas.microsoft.com/office/powerpoint/2010/main" val="1226242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www.atlassian.com/git/tutorials/what-is-version-contro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try.github.io/levels/1/challenges/1" TargetMode="External"/><Relationship Id="rId7" Type="http://schemas.openxmlformats.org/officeDocument/2006/relationships/hyperlink" Target="http://git.rocks/" TargetMode="External"/><Relationship Id="rId2" Type="http://schemas.openxmlformats.org/officeDocument/2006/relationships/hyperlink" Target="https://betterexplained.com/articles/a-visual-guide-to-version-control/" TargetMode="External"/><Relationship Id="rId1" Type="http://schemas.openxmlformats.org/officeDocument/2006/relationships/slideLayout" Target="../slideLayouts/slideLayout2.xml"/><Relationship Id="rId6" Type="http://schemas.openxmlformats.org/officeDocument/2006/relationships/hyperlink" Target="https://www.codeschool.com/courses/try-git" TargetMode="External"/><Relationship Id="rId5" Type="http://schemas.openxmlformats.org/officeDocument/2006/relationships/hyperlink" Target="https://www.codecademy.com/learn/learn-git" TargetMode="External"/><Relationship Id="rId4" Type="http://schemas.openxmlformats.org/officeDocument/2006/relationships/hyperlink" Target="https://learngitbranching.js.or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atlassian.com/blog/git/git-vs-mercurial-why-git" TargetMode="External"/><Relationship Id="rId2" Type="http://schemas.openxmlformats.org/officeDocument/2006/relationships/hyperlink" Target="https://jhw.dreamwidth.org/1868.html" TargetMode="External"/><Relationship Id="rId1" Type="http://schemas.openxmlformats.org/officeDocument/2006/relationships/slideLayout" Target="../slideLayouts/slideLayout2.xml"/><Relationship Id="rId4" Type="http://schemas.openxmlformats.org/officeDocument/2006/relationships/hyperlink" Target="https://content.intland.com/blog/sdlc/why-is-git-better-than-mercuria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stackoverflow.com/questions/46192377/why-is-git-not-considered-a-block-chain" TargetMode="External"/><Relationship Id="rId2" Type="http://schemas.openxmlformats.org/officeDocument/2006/relationships/hyperlink" Target="https://medium.com/@shemnon/is-a-git-repository-a-blockchain-35cb1cd2c49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Pomona-ITS/hpc"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s://www.labnol.org/internet/github-gist-tutorial/28499/"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about.gitlab.com/comparison/gitlab-eep-vs-github-enterprise.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s://git-scm.com/download/gui/mac" TargetMode="External"/><Relationship Id="rId7" Type="http://schemas.openxmlformats.org/officeDocument/2006/relationships/hyperlink" Target="https://git.wiki.kernel.org/index.php/InterfacesFrontendsAndTools" TargetMode="External"/><Relationship Id="rId2" Type="http://schemas.openxmlformats.org/officeDocument/2006/relationships/hyperlink" Target="https://git-scm.com/download/gui/linux" TargetMode="External"/><Relationship Id="rId1" Type="http://schemas.openxmlformats.org/officeDocument/2006/relationships/slideLayout" Target="../slideLayouts/slideLayout2.xml"/><Relationship Id="rId6" Type="http://schemas.openxmlformats.org/officeDocument/2006/relationships/hyperlink" Target="https://git-scm.com/docs/gitk" TargetMode="External"/><Relationship Id="rId5" Type="http://schemas.openxmlformats.org/officeDocument/2006/relationships/hyperlink" Target="https://git-scm.com/docs/git-gui" TargetMode="External"/><Relationship Id="rId4" Type="http://schemas.openxmlformats.org/officeDocument/2006/relationships/hyperlink" Target="https://git-scm.com/download/gui/window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news.slashdot.org/story/16/05/10/1840255/11-years-after-git-bitkeeper-is-open-sourced" TargetMode="External"/><Relationship Id="rId2" Type="http://schemas.openxmlformats.org/officeDocument/2006/relationships/hyperlink" Target="http://lwn.net/1999/features/BitKeeper.php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scm.com/" TargetMode="External"/><Relationship Id="rId1" Type="http://schemas.openxmlformats.org/officeDocument/2006/relationships/slideLayout" Target="../slideLayouts/slideLayout2.xml"/><Relationship Id="rId6" Type="http://schemas.openxmlformats.org/officeDocument/2006/relationships/hyperlink" Target="https://en.wikipedia.org/wiki/Comparison_of_version_control_software" TargetMode="Externa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git</a:t>
            </a:r>
            <a:r>
              <a:rPr lang="en-US" dirty="0"/>
              <a:t> (and then some)</a:t>
            </a:r>
          </a:p>
        </p:txBody>
      </p:sp>
      <p:sp>
        <p:nvSpPr>
          <p:cNvPr id="3" name="Subtitle 2"/>
          <p:cNvSpPr>
            <a:spLocks noGrp="1"/>
          </p:cNvSpPr>
          <p:nvPr>
            <p:ph type="subTitle" idx="1"/>
          </p:nvPr>
        </p:nvSpPr>
        <p:spPr/>
        <p:txBody>
          <a:bodyPr/>
          <a:lstStyle/>
          <a:p>
            <a:r>
              <a:rPr lang="en-US" dirty="0"/>
              <a:t>Asya Shklyar</a:t>
            </a:r>
          </a:p>
          <a:p>
            <a:r>
              <a:rPr lang="en-US" dirty="0"/>
              <a:t>March 2018</a:t>
            </a:r>
          </a:p>
        </p:txBody>
      </p:sp>
    </p:spTree>
    <p:extLst>
      <p:ext uri="{BB962C8B-B14F-4D97-AF65-F5344CB8AC3E}">
        <p14:creationId xmlns:p14="http://schemas.microsoft.com/office/powerpoint/2010/main" val="1384298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882B2-6339-414F-B690-8365ABFF7B18}"/>
              </a:ext>
            </a:extLst>
          </p:cNvPr>
          <p:cNvSpPr>
            <a:spLocks noGrp="1"/>
          </p:cNvSpPr>
          <p:nvPr>
            <p:ph type="title"/>
          </p:nvPr>
        </p:nvSpPr>
        <p:spPr/>
        <p:txBody>
          <a:bodyPr/>
          <a:lstStyle/>
          <a:p>
            <a:r>
              <a:rPr lang="en-US" dirty="0"/>
              <a:t>What is version control?</a:t>
            </a:r>
          </a:p>
        </p:txBody>
      </p:sp>
      <p:pic>
        <p:nvPicPr>
          <p:cNvPr id="5" name="Content Placeholder 4">
            <a:extLst>
              <a:ext uri="{FF2B5EF4-FFF2-40B4-BE49-F238E27FC236}">
                <a16:creationId xmlns:a16="http://schemas.microsoft.com/office/drawing/2014/main" id="{B05FA028-7622-5F43-BABF-C3EAF8124678}"/>
              </a:ext>
            </a:extLst>
          </p:cNvPr>
          <p:cNvPicPr>
            <a:picLocks noGrp="1" noChangeAspect="1"/>
          </p:cNvPicPr>
          <p:nvPr>
            <p:ph idx="1"/>
          </p:nvPr>
        </p:nvPicPr>
        <p:blipFill>
          <a:blip r:embed="rId2"/>
          <a:stretch>
            <a:fillRect/>
          </a:stretch>
        </p:blipFill>
        <p:spPr>
          <a:xfrm>
            <a:off x="838199" y="1690688"/>
            <a:ext cx="7809227" cy="1750344"/>
          </a:xfrm>
        </p:spPr>
      </p:pic>
      <p:pic>
        <p:nvPicPr>
          <p:cNvPr id="7" name="Picture 6">
            <a:extLst>
              <a:ext uri="{FF2B5EF4-FFF2-40B4-BE49-F238E27FC236}">
                <a16:creationId xmlns:a16="http://schemas.microsoft.com/office/drawing/2014/main" id="{D298880D-4510-9C42-9024-6D9CAB2773DB}"/>
              </a:ext>
            </a:extLst>
          </p:cNvPr>
          <p:cNvPicPr>
            <a:picLocks noChangeAspect="1"/>
          </p:cNvPicPr>
          <p:nvPr/>
        </p:nvPicPr>
        <p:blipFill>
          <a:blip r:embed="rId3"/>
          <a:stretch>
            <a:fillRect/>
          </a:stretch>
        </p:blipFill>
        <p:spPr>
          <a:xfrm>
            <a:off x="6562223" y="3383144"/>
            <a:ext cx="5128461" cy="2766902"/>
          </a:xfrm>
          <a:prstGeom prst="rect">
            <a:avLst/>
          </a:prstGeom>
        </p:spPr>
      </p:pic>
      <p:sp>
        <p:nvSpPr>
          <p:cNvPr id="8" name="Rectangle 7">
            <a:extLst>
              <a:ext uri="{FF2B5EF4-FFF2-40B4-BE49-F238E27FC236}">
                <a16:creationId xmlns:a16="http://schemas.microsoft.com/office/drawing/2014/main" id="{1359CF21-F57A-D749-9560-EF768D7496F8}"/>
              </a:ext>
            </a:extLst>
          </p:cNvPr>
          <p:cNvSpPr/>
          <p:nvPr/>
        </p:nvSpPr>
        <p:spPr>
          <a:xfrm>
            <a:off x="352925" y="6297360"/>
            <a:ext cx="7828547" cy="646331"/>
          </a:xfrm>
          <a:prstGeom prst="rect">
            <a:avLst/>
          </a:prstGeom>
        </p:spPr>
        <p:txBody>
          <a:bodyPr wrap="square">
            <a:spAutoFit/>
          </a:bodyPr>
          <a:lstStyle/>
          <a:p>
            <a:r>
              <a:rPr lang="en-US" dirty="0">
                <a:hlinkClick r:id="rId4"/>
              </a:rPr>
              <a:t>https://www.atlassian.com/git/tutorials/what-is-version-control</a:t>
            </a:r>
            <a:endParaRPr lang="en-US" dirty="0"/>
          </a:p>
          <a:p>
            <a:endParaRPr lang="en-US" dirty="0"/>
          </a:p>
        </p:txBody>
      </p:sp>
    </p:spTree>
    <p:extLst>
      <p:ext uri="{BB962C8B-B14F-4D97-AF65-F5344CB8AC3E}">
        <p14:creationId xmlns:p14="http://schemas.microsoft.com/office/powerpoint/2010/main" val="1544981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C3FB3-347B-4444-83EC-120C7E9E83FD}"/>
              </a:ext>
            </a:extLst>
          </p:cNvPr>
          <p:cNvSpPr>
            <a:spLocks noGrp="1"/>
          </p:cNvSpPr>
          <p:nvPr>
            <p:ph type="title"/>
          </p:nvPr>
        </p:nvSpPr>
        <p:spPr/>
        <p:txBody>
          <a:bodyPr/>
          <a:lstStyle/>
          <a:p>
            <a:r>
              <a:rPr lang="en-US" dirty="0"/>
              <a:t>Lots of resources that explain both Version Control and </a:t>
            </a:r>
            <a:r>
              <a:rPr lang="en-US" dirty="0" err="1"/>
              <a:t>git</a:t>
            </a:r>
            <a:endParaRPr lang="en-US" dirty="0"/>
          </a:p>
        </p:txBody>
      </p:sp>
      <p:sp>
        <p:nvSpPr>
          <p:cNvPr id="3" name="Content Placeholder 2">
            <a:extLst>
              <a:ext uri="{FF2B5EF4-FFF2-40B4-BE49-F238E27FC236}">
                <a16:creationId xmlns:a16="http://schemas.microsoft.com/office/drawing/2014/main" id="{13FA73BA-1730-9D42-AF65-519C33D64FBE}"/>
              </a:ext>
            </a:extLst>
          </p:cNvPr>
          <p:cNvSpPr>
            <a:spLocks noGrp="1"/>
          </p:cNvSpPr>
          <p:nvPr>
            <p:ph idx="1"/>
          </p:nvPr>
        </p:nvSpPr>
        <p:spPr/>
        <p:txBody>
          <a:bodyPr/>
          <a:lstStyle/>
          <a:p>
            <a:r>
              <a:rPr lang="en-US" dirty="0">
                <a:hlinkClick r:id="rId2"/>
              </a:rPr>
              <a:t>https://betterexplained.com/articles/a-visual-guide-to-version-control/</a:t>
            </a:r>
            <a:endParaRPr lang="en-US" dirty="0"/>
          </a:p>
          <a:p>
            <a:r>
              <a:rPr lang="en-US" dirty="0">
                <a:hlinkClick r:id="rId3"/>
              </a:rPr>
              <a:t>https://try.github.io/levels/1/challenges/1</a:t>
            </a:r>
            <a:endParaRPr lang="en-US" dirty="0"/>
          </a:p>
          <a:p>
            <a:r>
              <a:rPr lang="en-US" dirty="0">
                <a:hlinkClick r:id="rId4"/>
              </a:rPr>
              <a:t>https://learngitbranching.js.org/</a:t>
            </a:r>
            <a:endParaRPr lang="en-US" dirty="0"/>
          </a:p>
          <a:p>
            <a:r>
              <a:rPr lang="en-US" dirty="0">
                <a:hlinkClick r:id="rId5"/>
              </a:rPr>
              <a:t>https://www.codecademy.com/learn/learn-git</a:t>
            </a:r>
            <a:endParaRPr lang="en-US" dirty="0"/>
          </a:p>
          <a:p>
            <a:r>
              <a:rPr lang="en-US" dirty="0">
                <a:hlinkClick r:id="rId6"/>
              </a:rPr>
              <a:t>https://www.codeschool.com/courses/try-git</a:t>
            </a:r>
            <a:endParaRPr lang="en-US" dirty="0"/>
          </a:p>
          <a:p>
            <a:r>
              <a:rPr lang="en-US" dirty="0">
                <a:hlinkClick r:id="rId7"/>
              </a:rPr>
              <a:t>http://git.rocks/</a:t>
            </a:r>
            <a:endParaRPr lang="en-US" dirty="0"/>
          </a:p>
          <a:p>
            <a:endParaRPr lang="en-US" dirty="0"/>
          </a:p>
          <a:p>
            <a:endParaRPr lang="en-US" dirty="0"/>
          </a:p>
        </p:txBody>
      </p:sp>
    </p:spTree>
    <p:extLst>
      <p:ext uri="{BB962C8B-B14F-4D97-AF65-F5344CB8AC3E}">
        <p14:creationId xmlns:p14="http://schemas.microsoft.com/office/powerpoint/2010/main" val="53695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C6704-C082-824C-B40A-979536D4C13A}"/>
              </a:ext>
            </a:extLst>
          </p:cNvPr>
          <p:cNvSpPr>
            <a:spLocks noGrp="1"/>
          </p:cNvSpPr>
          <p:nvPr>
            <p:ph type="title"/>
          </p:nvPr>
        </p:nvSpPr>
        <p:spPr/>
        <p:txBody>
          <a:bodyPr/>
          <a:lstStyle/>
          <a:p>
            <a:r>
              <a:rPr lang="en-US" dirty="0"/>
              <a:t>Distraction 1: </a:t>
            </a:r>
            <a:br>
              <a:rPr lang="en-US" dirty="0"/>
            </a:br>
            <a:r>
              <a:rPr lang="en-US" dirty="0"/>
              <a:t>lively debates about mercurial vs </a:t>
            </a:r>
            <a:r>
              <a:rPr lang="en-US" dirty="0" err="1"/>
              <a:t>git</a:t>
            </a:r>
            <a:endParaRPr lang="en-US" dirty="0"/>
          </a:p>
        </p:txBody>
      </p:sp>
      <p:sp>
        <p:nvSpPr>
          <p:cNvPr id="3" name="Content Placeholder 2">
            <a:extLst>
              <a:ext uri="{FF2B5EF4-FFF2-40B4-BE49-F238E27FC236}">
                <a16:creationId xmlns:a16="http://schemas.microsoft.com/office/drawing/2014/main" id="{23BE5276-3178-A444-A1FF-4EE598C4970F}"/>
              </a:ext>
            </a:extLst>
          </p:cNvPr>
          <p:cNvSpPr>
            <a:spLocks noGrp="1"/>
          </p:cNvSpPr>
          <p:nvPr>
            <p:ph idx="1"/>
          </p:nvPr>
        </p:nvSpPr>
        <p:spPr/>
        <p:txBody>
          <a:bodyPr/>
          <a:lstStyle/>
          <a:p>
            <a:r>
              <a:rPr lang="en-US" dirty="0">
                <a:hlinkClick r:id="rId2"/>
              </a:rPr>
              <a:t>https://jhw.dreamwidth.org/1868.html</a:t>
            </a:r>
            <a:endParaRPr lang="en-US" dirty="0"/>
          </a:p>
          <a:p>
            <a:r>
              <a:rPr lang="en-US" dirty="0"/>
              <a:t>Family History vs Change Lineage</a:t>
            </a:r>
          </a:p>
          <a:p>
            <a:r>
              <a:rPr lang="en-US" dirty="0"/>
              <a:t>“Clean History”, “Safer History”</a:t>
            </a:r>
          </a:p>
          <a:p>
            <a:r>
              <a:rPr lang="en-US" dirty="0"/>
              <a:t>Rebasing vs Merging</a:t>
            </a:r>
          </a:p>
          <a:p>
            <a:r>
              <a:rPr lang="en-US" dirty="0">
                <a:hlinkClick r:id="rId3"/>
              </a:rPr>
              <a:t>https://www.atlassian.com/blog/git/git-vs-mercurial-why-git</a:t>
            </a:r>
            <a:endParaRPr lang="en-US" dirty="0"/>
          </a:p>
          <a:p>
            <a:r>
              <a:rPr lang="en-US" dirty="0">
                <a:hlinkClick r:id="rId4"/>
              </a:rPr>
              <a:t>https://content.intland.com/blog/sdlc/why-is-git-better-than-mercurial</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520674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F776-2721-EF47-9963-C7736DC06608}"/>
              </a:ext>
            </a:extLst>
          </p:cNvPr>
          <p:cNvSpPr>
            <a:spLocks noGrp="1"/>
          </p:cNvSpPr>
          <p:nvPr>
            <p:ph type="title"/>
          </p:nvPr>
        </p:nvSpPr>
        <p:spPr/>
        <p:txBody>
          <a:bodyPr/>
          <a:lstStyle/>
          <a:p>
            <a:r>
              <a:rPr lang="en-US" dirty="0"/>
              <a:t>Distraction 2: is </a:t>
            </a:r>
            <a:r>
              <a:rPr lang="en-US" dirty="0" err="1"/>
              <a:t>git</a:t>
            </a:r>
            <a:r>
              <a:rPr lang="en-US" dirty="0"/>
              <a:t> </a:t>
            </a:r>
            <a:r>
              <a:rPr lang="en-US" dirty="0" err="1"/>
              <a:t>blockchain</a:t>
            </a:r>
            <a:r>
              <a:rPr lang="en-US" dirty="0"/>
              <a:t>?</a:t>
            </a:r>
          </a:p>
        </p:txBody>
      </p:sp>
      <p:sp>
        <p:nvSpPr>
          <p:cNvPr id="3" name="Content Placeholder 2">
            <a:extLst>
              <a:ext uri="{FF2B5EF4-FFF2-40B4-BE49-F238E27FC236}">
                <a16:creationId xmlns:a16="http://schemas.microsoft.com/office/drawing/2014/main" id="{206FC569-9F38-2940-ABFA-74F068DD2680}"/>
              </a:ext>
            </a:extLst>
          </p:cNvPr>
          <p:cNvSpPr>
            <a:spLocks noGrp="1"/>
          </p:cNvSpPr>
          <p:nvPr>
            <p:ph idx="1"/>
          </p:nvPr>
        </p:nvSpPr>
        <p:spPr/>
        <p:txBody>
          <a:bodyPr>
            <a:normAutofit fontScale="77500" lnSpcReduction="20000"/>
          </a:bodyPr>
          <a:lstStyle/>
          <a:p>
            <a:r>
              <a:rPr lang="en-US" dirty="0">
                <a:hlinkClick r:id="rId2"/>
              </a:rPr>
              <a:t>https://medium.com/@shemnon/is-a-git-repository-a-blockchain-35cb1cd2c491</a:t>
            </a:r>
            <a:endParaRPr lang="en-US" dirty="0"/>
          </a:p>
          <a:p>
            <a:r>
              <a:rPr lang="en-US" dirty="0"/>
              <a:t>Truly a linked list, at internet scale.</a:t>
            </a:r>
          </a:p>
          <a:p>
            <a:r>
              <a:rPr lang="en-US" dirty="0">
                <a:hlinkClick r:id="rId3"/>
              </a:rPr>
              <a:t>https: //stackoverflow.com/questions/46192377/why-is-git-not-considered-a-block-chain</a:t>
            </a:r>
            <a:endParaRPr lang="en-US" dirty="0"/>
          </a:p>
          <a:p>
            <a:r>
              <a:rPr lang="en-US" dirty="0"/>
              <a:t>Uses </a:t>
            </a:r>
            <a:r>
              <a:rPr lang="en-US" dirty="0" err="1"/>
              <a:t>Merkle</a:t>
            </a:r>
            <a:r>
              <a:rPr lang="en-US" dirty="0"/>
              <a:t> trees, hashes but that existed since the 70s</a:t>
            </a:r>
          </a:p>
          <a:p>
            <a:r>
              <a:rPr lang="en-US" dirty="0"/>
              <a:t>A </a:t>
            </a:r>
            <a:r>
              <a:rPr lang="en-US" dirty="0" err="1"/>
              <a:t>merkle</a:t>
            </a:r>
            <a:r>
              <a:rPr lang="en-US" dirty="0"/>
              <a:t> tree is a tree where each node is labeled with the cryptographic hash value of their contents, which includes the labels of its children.</a:t>
            </a:r>
          </a:p>
          <a:p>
            <a:r>
              <a:rPr lang="en-US" dirty="0"/>
              <a:t>In a </a:t>
            </a:r>
            <a:r>
              <a:rPr lang="en-US" dirty="0" err="1"/>
              <a:t>blockchain</a:t>
            </a:r>
            <a:r>
              <a:rPr lang="en-US" dirty="0"/>
              <a:t> implementation, every block is verified independently multiple times before it is added to the </a:t>
            </a:r>
            <a:r>
              <a:rPr lang="en-US" dirty="0" err="1"/>
              <a:t>blockchain</a:t>
            </a:r>
            <a:r>
              <a:rPr lang="en-US" dirty="0"/>
              <a:t>. This is indeed one of the most important things about </a:t>
            </a:r>
            <a:r>
              <a:rPr lang="en-US" dirty="0" err="1"/>
              <a:t>blockchain</a:t>
            </a:r>
            <a:r>
              <a:rPr lang="en-US" dirty="0"/>
              <a:t> technology and is what ensures its "</a:t>
            </a:r>
            <a:r>
              <a:rPr lang="en-US" dirty="0" err="1"/>
              <a:t>unhackability</a:t>
            </a:r>
            <a:r>
              <a:rPr lang="en-US" dirty="0"/>
              <a:t>." </a:t>
            </a:r>
          </a:p>
          <a:p>
            <a:r>
              <a:rPr lang="en-US" dirty="0"/>
              <a:t>You can rewrite </a:t>
            </a:r>
            <a:r>
              <a:rPr lang="en-US" dirty="0" err="1"/>
              <a:t>git</a:t>
            </a:r>
            <a:r>
              <a:rPr lang="en-US" dirty="0"/>
              <a:t> history. </a:t>
            </a:r>
          </a:p>
          <a:p>
            <a:r>
              <a:rPr lang="en-US" dirty="0" err="1"/>
              <a:t>Blockchain</a:t>
            </a:r>
            <a:r>
              <a:rPr lang="en-US" dirty="0"/>
              <a:t> is when </a:t>
            </a:r>
            <a:r>
              <a:rPr lang="en-US" i="1" dirty="0"/>
              <a:t>there is a way of determining the main chain when two or more are diverted</a:t>
            </a:r>
            <a:r>
              <a:rPr lang="en-US" dirty="0"/>
              <a:t>, and when no central authority is needed for that determination.</a:t>
            </a:r>
          </a:p>
        </p:txBody>
      </p:sp>
    </p:spTree>
    <p:extLst>
      <p:ext uri="{BB962C8B-B14F-4D97-AF65-F5344CB8AC3E}">
        <p14:creationId xmlns:p14="http://schemas.microsoft.com/office/powerpoint/2010/main" val="1859050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C7EAE-539C-4343-8FDC-8C522E81760C}"/>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ED7144B4-FA9F-B342-B532-510EAF1872A6}"/>
              </a:ext>
            </a:extLst>
          </p:cNvPr>
          <p:cNvPicPr>
            <a:picLocks noGrp="1" noChangeAspect="1"/>
          </p:cNvPicPr>
          <p:nvPr>
            <p:ph idx="1"/>
          </p:nvPr>
        </p:nvPicPr>
        <p:blipFill>
          <a:blip r:embed="rId2"/>
          <a:stretch>
            <a:fillRect/>
          </a:stretch>
        </p:blipFill>
        <p:spPr>
          <a:xfrm>
            <a:off x="264694" y="365125"/>
            <a:ext cx="5508853" cy="6059738"/>
          </a:xfrm>
        </p:spPr>
      </p:pic>
      <p:pic>
        <p:nvPicPr>
          <p:cNvPr id="8" name="Picture 7">
            <a:extLst>
              <a:ext uri="{FF2B5EF4-FFF2-40B4-BE49-F238E27FC236}">
                <a16:creationId xmlns:a16="http://schemas.microsoft.com/office/drawing/2014/main" id="{7CFF7321-9C47-5F47-9198-DCA4E697E452}"/>
              </a:ext>
            </a:extLst>
          </p:cNvPr>
          <p:cNvPicPr>
            <a:picLocks noChangeAspect="1"/>
          </p:cNvPicPr>
          <p:nvPr/>
        </p:nvPicPr>
        <p:blipFill>
          <a:blip r:embed="rId3"/>
          <a:stretch>
            <a:fillRect/>
          </a:stretch>
        </p:blipFill>
        <p:spPr>
          <a:xfrm>
            <a:off x="6615757" y="320565"/>
            <a:ext cx="4308916" cy="6104298"/>
          </a:xfrm>
          <a:prstGeom prst="rect">
            <a:avLst/>
          </a:prstGeom>
        </p:spPr>
      </p:pic>
    </p:spTree>
    <p:extLst>
      <p:ext uri="{BB962C8B-B14F-4D97-AF65-F5344CB8AC3E}">
        <p14:creationId xmlns:p14="http://schemas.microsoft.com/office/powerpoint/2010/main" val="2550380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B4553-25B5-844D-9384-D9EC6D3CB7F7}"/>
              </a:ext>
            </a:extLst>
          </p:cNvPr>
          <p:cNvSpPr>
            <a:spLocks noGrp="1"/>
          </p:cNvSpPr>
          <p:nvPr>
            <p:ph type="title"/>
          </p:nvPr>
        </p:nvSpPr>
        <p:spPr/>
        <p:txBody>
          <a:bodyPr/>
          <a:lstStyle/>
          <a:p>
            <a:r>
              <a:rPr lang="en-US" dirty="0"/>
              <a:t>Ecosystem</a:t>
            </a:r>
          </a:p>
        </p:txBody>
      </p:sp>
      <p:sp>
        <p:nvSpPr>
          <p:cNvPr id="3" name="Content Placeholder 2">
            <a:extLst>
              <a:ext uri="{FF2B5EF4-FFF2-40B4-BE49-F238E27FC236}">
                <a16:creationId xmlns:a16="http://schemas.microsoft.com/office/drawing/2014/main" id="{38D5497D-7EDB-9847-BB30-60913E536EE3}"/>
              </a:ext>
            </a:extLst>
          </p:cNvPr>
          <p:cNvSpPr>
            <a:spLocks noGrp="1"/>
          </p:cNvSpPr>
          <p:nvPr>
            <p:ph idx="1"/>
          </p:nvPr>
        </p:nvSpPr>
        <p:spPr/>
        <p:txBody>
          <a:bodyPr>
            <a:normAutofit fontScale="92500" lnSpcReduction="20000"/>
          </a:bodyPr>
          <a:lstStyle/>
          <a:p>
            <a:r>
              <a:rPr lang="en-US" dirty="0"/>
              <a:t>GitHub</a:t>
            </a:r>
          </a:p>
          <a:p>
            <a:r>
              <a:rPr lang="en-US" dirty="0" err="1"/>
              <a:t>GitLab</a:t>
            </a:r>
            <a:r>
              <a:rPr lang="en-US" dirty="0"/>
              <a:t> </a:t>
            </a:r>
          </a:p>
          <a:p>
            <a:r>
              <a:rPr lang="en-US" dirty="0"/>
              <a:t>Gist</a:t>
            </a:r>
          </a:p>
          <a:p>
            <a:r>
              <a:rPr lang="en-US" dirty="0" err="1"/>
              <a:t>Atlassian</a:t>
            </a:r>
            <a:r>
              <a:rPr lang="en-US" dirty="0"/>
              <a:t> Suite…</a:t>
            </a:r>
          </a:p>
          <a:p>
            <a:pPr lvl="1"/>
            <a:r>
              <a:rPr lang="en-US" dirty="0" err="1"/>
              <a:t>BitBucket</a:t>
            </a:r>
            <a:endParaRPr lang="en-US" dirty="0"/>
          </a:p>
          <a:p>
            <a:pPr lvl="1"/>
            <a:r>
              <a:rPr lang="en-US" dirty="0" err="1"/>
              <a:t>Codeship</a:t>
            </a:r>
            <a:endParaRPr lang="en-US" dirty="0"/>
          </a:p>
          <a:p>
            <a:pPr lvl="1"/>
            <a:r>
              <a:rPr lang="en-US" dirty="0"/>
              <a:t>Stash</a:t>
            </a:r>
          </a:p>
          <a:p>
            <a:pPr marL="457200" lvl="1" indent="0">
              <a:buNone/>
            </a:pPr>
            <a:endParaRPr lang="en-US" dirty="0"/>
          </a:p>
          <a:p>
            <a:pPr marL="457200" lvl="1" indent="0">
              <a:buNone/>
            </a:pPr>
            <a:r>
              <a:rPr lang="en-US" sz="2800" dirty="0"/>
              <a:t>AWS</a:t>
            </a:r>
          </a:p>
          <a:p>
            <a:pPr marL="457200" lvl="1" indent="0">
              <a:buNone/>
            </a:pPr>
            <a:r>
              <a:rPr lang="en-US" sz="2800" dirty="0"/>
              <a:t>	</a:t>
            </a:r>
            <a:r>
              <a:rPr lang="en-US" sz="2800" dirty="0" err="1"/>
              <a:t>CodeCommit</a:t>
            </a:r>
            <a:endParaRPr lang="en-US" sz="2800" dirty="0"/>
          </a:p>
          <a:p>
            <a:pPr marL="457200" lvl="1" indent="0">
              <a:buNone/>
            </a:pPr>
            <a:endParaRPr lang="en-US" sz="2800" dirty="0"/>
          </a:p>
          <a:p>
            <a:pPr marL="457200" lvl="1" indent="0">
              <a:buNone/>
            </a:pPr>
            <a:r>
              <a:rPr lang="en-US" sz="2800" dirty="0" err="1"/>
              <a:t>CircleCI</a:t>
            </a:r>
            <a:r>
              <a:rPr lang="en-US" sz="2800" dirty="0"/>
              <a:t>, Jenkins, </a:t>
            </a:r>
            <a:r>
              <a:rPr lang="en-US" sz="2800" dirty="0" err="1"/>
              <a:t>GoCD</a:t>
            </a:r>
            <a:r>
              <a:rPr lang="en-US" sz="2800" dirty="0"/>
              <a:t>, Travis</a:t>
            </a:r>
          </a:p>
        </p:txBody>
      </p:sp>
      <p:pic>
        <p:nvPicPr>
          <p:cNvPr id="5" name="Picture 4">
            <a:extLst>
              <a:ext uri="{FF2B5EF4-FFF2-40B4-BE49-F238E27FC236}">
                <a16:creationId xmlns:a16="http://schemas.microsoft.com/office/drawing/2014/main" id="{CCE2BAB0-CC6C-4144-B969-63851CA25FEB}"/>
              </a:ext>
            </a:extLst>
          </p:cNvPr>
          <p:cNvPicPr>
            <a:picLocks noChangeAspect="1"/>
          </p:cNvPicPr>
          <p:nvPr/>
        </p:nvPicPr>
        <p:blipFill>
          <a:blip r:embed="rId2"/>
          <a:stretch>
            <a:fillRect/>
          </a:stretch>
        </p:blipFill>
        <p:spPr>
          <a:xfrm>
            <a:off x="4466993" y="365125"/>
            <a:ext cx="7544867" cy="4591886"/>
          </a:xfrm>
          <a:prstGeom prst="rect">
            <a:avLst/>
          </a:prstGeom>
        </p:spPr>
      </p:pic>
      <p:sp>
        <p:nvSpPr>
          <p:cNvPr id="6" name="Rectangle 5">
            <a:extLst>
              <a:ext uri="{FF2B5EF4-FFF2-40B4-BE49-F238E27FC236}">
                <a16:creationId xmlns:a16="http://schemas.microsoft.com/office/drawing/2014/main" id="{C3762305-7922-5446-860B-EBA3994C9EB1}"/>
              </a:ext>
            </a:extLst>
          </p:cNvPr>
          <p:cNvSpPr/>
          <p:nvPr/>
        </p:nvSpPr>
        <p:spPr>
          <a:xfrm>
            <a:off x="8074726" y="6127234"/>
            <a:ext cx="3608104" cy="646331"/>
          </a:xfrm>
          <a:prstGeom prst="rect">
            <a:avLst/>
          </a:prstGeom>
        </p:spPr>
        <p:txBody>
          <a:bodyPr wrap="none">
            <a:spAutoFit/>
          </a:bodyPr>
          <a:lstStyle/>
          <a:p>
            <a:r>
              <a:rPr lang="en-US" dirty="0">
                <a:hlinkClick r:id="rId3"/>
              </a:rPr>
              <a:t>https://github.com/Pomona-ITS/hpc</a:t>
            </a:r>
            <a:endParaRPr lang="en-US" dirty="0"/>
          </a:p>
          <a:p>
            <a:endParaRPr lang="en-US" dirty="0"/>
          </a:p>
        </p:txBody>
      </p:sp>
      <p:sp>
        <p:nvSpPr>
          <p:cNvPr id="7" name="Rectangle 6">
            <a:extLst>
              <a:ext uri="{FF2B5EF4-FFF2-40B4-BE49-F238E27FC236}">
                <a16:creationId xmlns:a16="http://schemas.microsoft.com/office/drawing/2014/main" id="{4254C7FD-1698-144B-9CD1-9ABF4EBE1E45}"/>
              </a:ext>
            </a:extLst>
          </p:cNvPr>
          <p:cNvSpPr/>
          <p:nvPr/>
        </p:nvSpPr>
        <p:spPr>
          <a:xfrm>
            <a:off x="240807" y="6265733"/>
            <a:ext cx="5855193" cy="646331"/>
          </a:xfrm>
          <a:prstGeom prst="rect">
            <a:avLst/>
          </a:prstGeom>
        </p:spPr>
        <p:txBody>
          <a:bodyPr wrap="none">
            <a:spAutoFit/>
          </a:bodyPr>
          <a:lstStyle/>
          <a:p>
            <a:r>
              <a:rPr lang="en-US" dirty="0">
                <a:hlinkClick r:id="rId4"/>
              </a:rPr>
              <a:t>https://www.labnol.org/internet/github-gist-tutorial/28499/</a:t>
            </a:r>
            <a:endParaRPr lang="en-US" dirty="0"/>
          </a:p>
          <a:p>
            <a:endParaRPr lang="en-US" dirty="0"/>
          </a:p>
        </p:txBody>
      </p:sp>
    </p:spTree>
    <p:extLst>
      <p:ext uri="{BB962C8B-B14F-4D97-AF65-F5344CB8AC3E}">
        <p14:creationId xmlns:p14="http://schemas.microsoft.com/office/powerpoint/2010/main" val="1594502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41D38-63EC-9042-9341-480436105E8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C97609C-578C-8C4E-84CE-9AABC222457A}"/>
              </a:ext>
            </a:extLst>
          </p:cNvPr>
          <p:cNvPicPr>
            <a:picLocks noGrp="1" noChangeAspect="1"/>
          </p:cNvPicPr>
          <p:nvPr>
            <p:ph idx="1"/>
          </p:nvPr>
        </p:nvPicPr>
        <p:blipFill>
          <a:blip r:embed="rId2"/>
          <a:stretch>
            <a:fillRect/>
          </a:stretch>
        </p:blipFill>
        <p:spPr>
          <a:xfrm>
            <a:off x="444693" y="1436979"/>
            <a:ext cx="11302614" cy="4320214"/>
          </a:xfrm>
        </p:spPr>
      </p:pic>
    </p:spTree>
    <p:extLst>
      <p:ext uri="{BB962C8B-B14F-4D97-AF65-F5344CB8AC3E}">
        <p14:creationId xmlns:p14="http://schemas.microsoft.com/office/powerpoint/2010/main" val="2562232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460D-DA30-A04E-8EA5-DD2217D8EC0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00239D5-6FA3-DA4D-83E4-55C4D16FA342}"/>
              </a:ext>
            </a:extLst>
          </p:cNvPr>
          <p:cNvPicPr>
            <a:picLocks noGrp="1" noChangeAspect="1"/>
          </p:cNvPicPr>
          <p:nvPr>
            <p:ph idx="1"/>
          </p:nvPr>
        </p:nvPicPr>
        <p:blipFill>
          <a:blip r:embed="rId2"/>
          <a:stretch>
            <a:fillRect/>
          </a:stretch>
        </p:blipFill>
        <p:spPr>
          <a:xfrm>
            <a:off x="1541557" y="1027906"/>
            <a:ext cx="9108885" cy="5189078"/>
          </a:xfrm>
        </p:spPr>
      </p:pic>
    </p:spTree>
    <p:extLst>
      <p:ext uri="{BB962C8B-B14F-4D97-AF65-F5344CB8AC3E}">
        <p14:creationId xmlns:p14="http://schemas.microsoft.com/office/powerpoint/2010/main" val="1573236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2B783-E6CF-5E4F-BA66-34094169F62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39904D5-6E69-AD4F-A937-BA51D284C47F}"/>
              </a:ext>
            </a:extLst>
          </p:cNvPr>
          <p:cNvPicPr>
            <a:picLocks noGrp="1" noChangeAspect="1"/>
          </p:cNvPicPr>
          <p:nvPr>
            <p:ph idx="1"/>
          </p:nvPr>
        </p:nvPicPr>
        <p:blipFill>
          <a:blip r:embed="rId2"/>
          <a:stretch>
            <a:fillRect/>
          </a:stretch>
        </p:blipFill>
        <p:spPr>
          <a:xfrm>
            <a:off x="571086" y="789093"/>
            <a:ext cx="11049828" cy="3751908"/>
          </a:xfrm>
        </p:spPr>
      </p:pic>
    </p:spTree>
    <p:extLst>
      <p:ext uri="{BB962C8B-B14F-4D97-AF65-F5344CB8AC3E}">
        <p14:creationId xmlns:p14="http://schemas.microsoft.com/office/powerpoint/2010/main" val="1669361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8E90E-360D-2B49-B986-554F44ADB24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43AD049-E3B2-D845-B4A2-07FD3E9CE221}"/>
              </a:ext>
            </a:extLst>
          </p:cNvPr>
          <p:cNvPicPr>
            <a:picLocks noGrp="1" noChangeAspect="1"/>
          </p:cNvPicPr>
          <p:nvPr>
            <p:ph idx="1"/>
          </p:nvPr>
        </p:nvPicPr>
        <p:blipFill>
          <a:blip r:embed="rId2"/>
          <a:stretch>
            <a:fillRect/>
          </a:stretch>
        </p:blipFill>
        <p:spPr>
          <a:xfrm>
            <a:off x="1289050" y="798262"/>
            <a:ext cx="9613900" cy="5407819"/>
          </a:xfrm>
        </p:spPr>
      </p:pic>
    </p:spTree>
    <p:extLst>
      <p:ext uri="{BB962C8B-B14F-4D97-AF65-F5344CB8AC3E}">
        <p14:creationId xmlns:p14="http://schemas.microsoft.com/office/powerpoint/2010/main" val="235583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96A28-F8AF-6D48-9BEE-671AF33CCCAA}"/>
              </a:ext>
            </a:extLst>
          </p:cNvPr>
          <p:cNvSpPr>
            <a:spLocks noGrp="1"/>
          </p:cNvSpPr>
          <p:nvPr>
            <p:ph type="title"/>
          </p:nvPr>
        </p:nvSpPr>
        <p:spPr/>
        <p:txBody>
          <a:bodyPr/>
          <a:lstStyle/>
          <a:p>
            <a:r>
              <a:rPr lang="en-US" dirty="0"/>
              <a:t>Does anyone know?</a:t>
            </a:r>
          </a:p>
        </p:txBody>
      </p:sp>
      <p:sp>
        <p:nvSpPr>
          <p:cNvPr id="3" name="Content Placeholder 2">
            <a:extLst>
              <a:ext uri="{FF2B5EF4-FFF2-40B4-BE49-F238E27FC236}">
                <a16:creationId xmlns:a16="http://schemas.microsoft.com/office/drawing/2014/main" id="{6C39F6B0-03A1-FA41-B8A4-D0EC52351FBD}"/>
              </a:ext>
            </a:extLst>
          </p:cNvPr>
          <p:cNvSpPr>
            <a:spLocks noGrp="1"/>
          </p:cNvSpPr>
          <p:nvPr>
            <p:ph idx="1"/>
          </p:nvPr>
        </p:nvSpPr>
        <p:spPr/>
        <p:txBody>
          <a:bodyPr/>
          <a:lstStyle/>
          <a:p>
            <a:r>
              <a:rPr lang="en-US" dirty="0"/>
              <a:t>Who wrote </a:t>
            </a:r>
            <a:r>
              <a:rPr lang="en-US" dirty="0" err="1"/>
              <a:t>git</a:t>
            </a:r>
            <a:r>
              <a:rPr lang="en-US" dirty="0"/>
              <a:t>?</a:t>
            </a:r>
          </a:p>
        </p:txBody>
      </p:sp>
    </p:spTree>
    <p:extLst>
      <p:ext uri="{BB962C8B-B14F-4D97-AF65-F5344CB8AC3E}">
        <p14:creationId xmlns:p14="http://schemas.microsoft.com/office/powerpoint/2010/main" val="125879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D337A-9CA3-1E44-A7F7-1872C6E76BF0}"/>
              </a:ext>
            </a:extLst>
          </p:cNvPr>
          <p:cNvSpPr>
            <a:spLocks noGrp="1"/>
          </p:cNvSpPr>
          <p:nvPr>
            <p:ph type="title"/>
          </p:nvPr>
        </p:nvSpPr>
        <p:spPr/>
        <p:txBody>
          <a:bodyPr/>
          <a:lstStyle/>
          <a:p>
            <a:r>
              <a:rPr lang="en-US" dirty="0"/>
              <a:t>https://</a:t>
            </a:r>
            <a:r>
              <a:rPr lang="en-US" dirty="0" err="1"/>
              <a:t>about.gitlab.com</a:t>
            </a:r>
            <a:r>
              <a:rPr lang="en-US" dirty="0"/>
              <a:t>/</a:t>
            </a:r>
          </a:p>
        </p:txBody>
      </p:sp>
      <p:pic>
        <p:nvPicPr>
          <p:cNvPr id="5" name="Content Placeholder 4">
            <a:extLst>
              <a:ext uri="{FF2B5EF4-FFF2-40B4-BE49-F238E27FC236}">
                <a16:creationId xmlns:a16="http://schemas.microsoft.com/office/drawing/2014/main" id="{9AC46FFF-1639-CA43-85B7-C6EC10748391}"/>
              </a:ext>
            </a:extLst>
          </p:cNvPr>
          <p:cNvPicPr>
            <a:picLocks noGrp="1" noChangeAspect="1"/>
          </p:cNvPicPr>
          <p:nvPr>
            <p:ph idx="1"/>
          </p:nvPr>
        </p:nvPicPr>
        <p:blipFill>
          <a:blip r:embed="rId2"/>
          <a:stretch>
            <a:fillRect/>
          </a:stretch>
        </p:blipFill>
        <p:spPr>
          <a:xfrm>
            <a:off x="1005281" y="2260724"/>
            <a:ext cx="10181438" cy="3947569"/>
          </a:xfrm>
        </p:spPr>
      </p:pic>
    </p:spTree>
    <p:extLst>
      <p:ext uri="{BB962C8B-B14F-4D97-AF65-F5344CB8AC3E}">
        <p14:creationId xmlns:p14="http://schemas.microsoft.com/office/powerpoint/2010/main" val="3585197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DE97B-E326-2946-A83F-E988786FB66C}"/>
              </a:ext>
            </a:extLst>
          </p:cNvPr>
          <p:cNvSpPr>
            <a:spLocks noGrp="1"/>
          </p:cNvSpPr>
          <p:nvPr>
            <p:ph type="title"/>
          </p:nvPr>
        </p:nvSpPr>
        <p:spPr/>
        <p:txBody>
          <a:bodyPr/>
          <a:lstStyle/>
          <a:p>
            <a:r>
              <a:rPr lang="en-US" dirty="0" err="1"/>
              <a:t>GitLab</a:t>
            </a:r>
            <a:r>
              <a:rPr lang="en-US" dirty="0"/>
              <a:t> Premium vs GitHub Enterprise</a:t>
            </a:r>
          </a:p>
        </p:txBody>
      </p:sp>
      <p:sp>
        <p:nvSpPr>
          <p:cNvPr id="3" name="Content Placeholder 2">
            <a:extLst>
              <a:ext uri="{FF2B5EF4-FFF2-40B4-BE49-F238E27FC236}">
                <a16:creationId xmlns:a16="http://schemas.microsoft.com/office/drawing/2014/main" id="{1DFD07FF-C344-FA43-82E9-1969BF8E8D4D}"/>
              </a:ext>
            </a:extLst>
          </p:cNvPr>
          <p:cNvSpPr>
            <a:spLocks noGrp="1"/>
          </p:cNvSpPr>
          <p:nvPr>
            <p:ph idx="1"/>
          </p:nvPr>
        </p:nvSpPr>
        <p:spPr>
          <a:xfrm>
            <a:off x="282742" y="1441450"/>
            <a:ext cx="11626516" cy="498475"/>
          </a:xfrm>
        </p:spPr>
        <p:txBody>
          <a:bodyPr/>
          <a:lstStyle/>
          <a:p>
            <a:r>
              <a:rPr lang="en-US" dirty="0">
                <a:hlinkClick r:id="rId2"/>
              </a:rPr>
              <a:t>https://about.gitlab.com/comparison/gitlab-eep-vs-github-enterprise.html</a:t>
            </a:r>
            <a:endParaRPr lang="en-US" dirty="0"/>
          </a:p>
          <a:p>
            <a:endParaRPr lang="en-US" dirty="0"/>
          </a:p>
        </p:txBody>
      </p:sp>
      <p:pic>
        <p:nvPicPr>
          <p:cNvPr id="5" name="Picture 4">
            <a:extLst>
              <a:ext uri="{FF2B5EF4-FFF2-40B4-BE49-F238E27FC236}">
                <a16:creationId xmlns:a16="http://schemas.microsoft.com/office/drawing/2014/main" id="{E74C6796-CD32-0545-9021-DB828AD3E4E3}"/>
              </a:ext>
            </a:extLst>
          </p:cNvPr>
          <p:cNvPicPr>
            <a:picLocks noChangeAspect="1"/>
          </p:cNvPicPr>
          <p:nvPr/>
        </p:nvPicPr>
        <p:blipFill>
          <a:blip r:embed="rId3"/>
          <a:stretch>
            <a:fillRect/>
          </a:stretch>
        </p:blipFill>
        <p:spPr>
          <a:xfrm>
            <a:off x="2387600" y="1939925"/>
            <a:ext cx="7416800" cy="4533900"/>
          </a:xfrm>
          <a:prstGeom prst="rect">
            <a:avLst/>
          </a:prstGeom>
        </p:spPr>
      </p:pic>
    </p:spTree>
    <p:extLst>
      <p:ext uri="{BB962C8B-B14F-4D97-AF65-F5344CB8AC3E}">
        <p14:creationId xmlns:p14="http://schemas.microsoft.com/office/powerpoint/2010/main" val="1302364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1B273-FDB4-5546-B258-BBD7FFB0826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018A004-BDE3-8D4B-BF6D-514D7ED5A2DC}"/>
              </a:ext>
            </a:extLst>
          </p:cNvPr>
          <p:cNvPicPr>
            <a:picLocks noGrp="1" noChangeAspect="1"/>
          </p:cNvPicPr>
          <p:nvPr>
            <p:ph idx="1"/>
          </p:nvPr>
        </p:nvPicPr>
        <p:blipFill>
          <a:blip r:embed="rId2"/>
          <a:stretch>
            <a:fillRect/>
          </a:stretch>
        </p:blipFill>
        <p:spPr>
          <a:xfrm>
            <a:off x="1125556" y="1027906"/>
            <a:ext cx="9940888" cy="4937418"/>
          </a:xfrm>
        </p:spPr>
      </p:pic>
    </p:spTree>
    <p:extLst>
      <p:ext uri="{BB962C8B-B14F-4D97-AF65-F5344CB8AC3E}">
        <p14:creationId xmlns:p14="http://schemas.microsoft.com/office/powerpoint/2010/main" val="747504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B60B7B8-3BBE-174C-821F-5BE41244A3D1}"/>
              </a:ext>
            </a:extLst>
          </p:cNvPr>
          <p:cNvPicPr>
            <a:picLocks noGrp="1" noChangeAspect="1"/>
          </p:cNvPicPr>
          <p:nvPr>
            <p:ph idx="1"/>
          </p:nvPr>
        </p:nvPicPr>
        <p:blipFill>
          <a:blip r:embed="rId2"/>
          <a:stretch>
            <a:fillRect/>
          </a:stretch>
        </p:blipFill>
        <p:spPr>
          <a:xfrm>
            <a:off x="648963" y="653883"/>
            <a:ext cx="10894073" cy="5650664"/>
          </a:xfrm>
        </p:spPr>
      </p:pic>
    </p:spTree>
    <p:extLst>
      <p:ext uri="{BB962C8B-B14F-4D97-AF65-F5344CB8AC3E}">
        <p14:creationId xmlns:p14="http://schemas.microsoft.com/office/powerpoint/2010/main" val="2447345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653B-817E-704F-90BA-8897C2BFA03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3E2966D-1505-B446-9D1D-802BD29DCBA8}"/>
              </a:ext>
            </a:extLst>
          </p:cNvPr>
          <p:cNvPicPr>
            <a:picLocks noGrp="1" noChangeAspect="1"/>
          </p:cNvPicPr>
          <p:nvPr>
            <p:ph idx="1"/>
          </p:nvPr>
        </p:nvPicPr>
        <p:blipFill>
          <a:blip r:embed="rId2"/>
          <a:stretch>
            <a:fillRect/>
          </a:stretch>
        </p:blipFill>
        <p:spPr>
          <a:xfrm>
            <a:off x="447314" y="677946"/>
            <a:ext cx="11297372" cy="5482222"/>
          </a:xfrm>
        </p:spPr>
      </p:pic>
    </p:spTree>
    <p:extLst>
      <p:ext uri="{BB962C8B-B14F-4D97-AF65-F5344CB8AC3E}">
        <p14:creationId xmlns:p14="http://schemas.microsoft.com/office/powerpoint/2010/main" val="4042788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FC57B-CF71-514F-97C7-A989EE2F8A9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792B403-7148-744B-ABD2-156BC36AC7B3}"/>
              </a:ext>
            </a:extLst>
          </p:cNvPr>
          <p:cNvPicPr>
            <a:picLocks noGrp="1" noChangeAspect="1"/>
          </p:cNvPicPr>
          <p:nvPr>
            <p:ph idx="1"/>
          </p:nvPr>
        </p:nvPicPr>
        <p:blipFill>
          <a:blip r:embed="rId2"/>
          <a:stretch>
            <a:fillRect/>
          </a:stretch>
        </p:blipFill>
        <p:spPr>
          <a:xfrm>
            <a:off x="838200" y="697832"/>
            <a:ext cx="9999500" cy="5095165"/>
          </a:xfrm>
        </p:spPr>
      </p:pic>
    </p:spTree>
    <p:extLst>
      <p:ext uri="{BB962C8B-B14F-4D97-AF65-F5344CB8AC3E}">
        <p14:creationId xmlns:p14="http://schemas.microsoft.com/office/powerpoint/2010/main" val="317866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B1889-A24B-6248-890E-283BC7D394B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029B8A1-4C48-8647-BBBB-C7E65C0C8F5B}"/>
              </a:ext>
            </a:extLst>
          </p:cNvPr>
          <p:cNvPicPr>
            <a:picLocks noGrp="1" noChangeAspect="1"/>
          </p:cNvPicPr>
          <p:nvPr>
            <p:ph idx="1"/>
          </p:nvPr>
        </p:nvPicPr>
        <p:blipFill>
          <a:blip r:embed="rId2"/>
          <a:stretch>
            <a:fillRect/>
          </a:stretch>
        </p:blipFill>
        <p:spPr>
          <a:xfrm>
            <a:off x="1088985" y="770021"/>
            <a:ext cx="9603413" cy="4939423"/>
          </a:xfrm>
        </p:spPr>
      </p:pic>
    </p:spTree>
    <p:extLst>
      <p:ext uri="{BB962C8B-B14F-4D97-AF65-F5344CB8AC3E}">
        <p14:creationId xmlns:p14="http://schemas.microsoft.com/office/powerpoint/2010/main" val="2122421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9A6240-1E5C-5B40-931F-491B35DEB1D5}"/>
              </a:ext>
            </a:extLst>
          </p:cNvPr>
          <p:cNvSpPr/>
          <p:nvPr/>
        </p:nvSpPr>
        <p:spPr>
          <a:xfrm>
            <a:off x="381000" y="335408"/>
            <a:ext cx="4022558" cy="646331"/>
          </a:xfrm>
          <a:prstGeom prst="rect">
            <a:avLst/>
          </a:prstGeom>
        </p:spPr>
        <p:txBody>
          <a:bodyPr wrap="square">
            <a:spAutoFit/>
          </a:bodyPr>
          <a:lstStyle/>
          <a:p>
            <a:r>
              <a:rPr lang="en-US" dirty="0"/>
              <a:t>https://</a:t>
            </a:r>
            <a:r>
              <a:rPr lang="en-US" dirty="0" err="1"/>
              <a:t>marketplace.atlassian.com</a:t>
            </a:r>
            <a:r>
              <a:rPr lang="en-US" dirty="0"/>
              <a:t>/</a:t>
            </a:r>
          </a:p>
          <a:p>
            <a:endParaRPr lang="en-US" dirty="0"/>
          </a:p>
        </p:txBody>
      </p:sp>
      <p:pic>
        <p:nvPicPr>
          <p:cNvPr id="10" name="Content Placeholder 9">
            <a:extLst>
              <a:ext uri="{FF2B5EF4-FFF2-40B4-BE49-F238E27FC236}">
                <a16:creationId xmlns:a16="http://schemas.microsoft.com/office/drawing/2014/main" id="{41D2D54C-AA0F-5044-8523-E5BBAE3A8522}"/>
              </a:ext>
            </a:extLst>
          </p:cNvPr>
          <p:cNvPicPr>
            <a:picLocks noGrp="1" noChangeAspect="1"/>
          </p:cNvPicPr>
          <p:nvPr>
            <p:ph idx="1"/>
          </p:nvPr>
        </p:nvPicPr>
        <p:blipFill>
          <a:blip r:embed="rId2"/>
          <a:stretch>
            <a:fillRect/>
          </a:stretch>
        </p:blipFill>
        <p:spPr>
          <a:xfrm>
            <a:off x="3263955" y="981739"/>
            <a:ext cx="8671371" cy="5694018"/>
          </a:xfrm>
        </p:spPr>
      </p:pic>
    </p:spTree>
    <p:extLst>
      <p:ext uri="{BB962C8B-B14F-4D97-AF65-F5344CB8AC3E}">
        <p14:creationId xmlns:p14="http://schemas.microsoft.com/office/powerpoint/2010/main" val="65730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173E8-51BE-4E4F-8AD0-6FA2E54A7A16}"/>
              </a:ext>
            </a:extLst>
          </p:cNvPr>
          <p:cNvSpPr>
            <a:spLocks noGrp="1"/>
          </p:cNvSpPr>
          <p:nvPr>
            <p:ph type="title"/>
          </p:nvPr>
        </p:nvSpPr>
        <p:spPr/>
        <p:txBody>
          <a:bodyPr/>
          <a:lstStyle/>
          <a:p>
            <a:r>
              <a:rPr lang="en-US" dirty="0"/>
              <a:t>Command Line or GUI or Web! Or Mobile!</a:t>
            </a:r>
          </a:p>
        </p:txBody>
      </p:sp>
      <p:sp>
        <p:nvSpPr>
          <p:cNvPr id="3" name="Content Placeholder 2">
            <a:extLst>
              <a:ext uri="{FF2B5EF4-FFF2-40B4-BE49-F238E27FC236}">
                <a16:creationId xmlns:a16="http://schemas.microsoft.com/office/drawing/2014/main" id="{D2802E5E-845E-DF4C-A30A-88D1CC7F57B4}"/>
              </a:ext>
            </a:extLst>
          </p:cNvPr>
          <p:cNvSpPr>
            <a:spLocks noGrp="1"/>
          </p:cNvSpPr>
          <p:nvPr>
            <p:ph idx="1"/>
          </p:nvPr>
        </p:nvSpPr>
        <p:spPr>
          <a:xfrm>
            <a:off x="838200" y="2281781"/>
            <a:ext cx="3156284" cy="3660775"/>
          </a:xfrm>
        </p:spPr>
        <p:txBody>
          <a:bodyPr>
            <a:normAutofit fontScale="62500" lnSpcReduction="20000"/>
          </a:bodyPr>
          <a:lstStyle/>
          <a:p>
            <a:r>
              <a:rPr lang="en-US" dirty="0">
                <a:hlinkClick r:id="rId2"/>
              </a:rPr>
              <a:t>https://git-scm.com/download/gui/linux</a:t>
            </a:r>
            <a:endParaRPr lang="en-US" dirty="0"/>
          </a:p>
          <a:p>
            <a:r>
              <a:rPr lang="en-US" dirty="0">
                <a:hlinkClick r:id="rId3"/>
              </a:rPr>
              <a:t>https://git-scm.com/download/gui/mac</a:t>
            </a:r>
            <a:endParaRPr lang="en-US" dirty="0"/>
          </a:p>
          <a:p>
            <a:r>
              <a:rPr lang="en-US" dirty="0">
                <a:hlinkClick r:id="rId4"/>
              </a:rPr>
              <a:t>https://git-scm.com/download/gui/windows</a:t>
            </a:r>
            <a:endParaRPr lang="en-US" dirty="0"/>
          </a:p>
          <a:p>
            <a:r>
              <a:rPr lang="en-US" dirty="0">
                <a:hlinkClick r:id="rId5"/>
              </a:rPr>
              <a:t>https://git-scm.com/docs/git-gui</a:t>
            </a:r>
            <a:endParaRPr lang="en-US" dirty="0"/>
          </a:p>
          <a:p>
            <a:r>
              <a:rPr lang="en-US" dirty="0">
                <a:hlinkClick r:id="rId6"/>
              </a:rPr>
              <a:t>https://git-scm.com/docs/gitk</a:t>
            </a:r>
            <a:endParaRPr lang="en-US" dirty="0"/>
          </a:p>
          <a:p>
            <a:r>
              <a:rPr lang="en-US" dirty="0">
                <a:hlinkClick r:id="rId7"/>
              </a:rPr>
              <a:t>https://git.wiki.kernel.org/index.php/InterfacesFrontendsAndTools</a:t>
            </a:r>
            <a:endParaRPr lang="en-US" dirty="0"/>
          </a:p>
          <a:p>
            <a:endParaRPr lang="en-US" dirty="0"/>
          </a:p>
          <a:p>
            <a:endParaRPr lang="en-US" dirty="0"/>
          </a:p>
        </p:txBody>
      </p:sp>
      <p:pic>
        <p:nvPicPr>
          <p:cNvPr id="5" name="Picture 4">
            <a:extLst>
              <a:ext uri="{FF2B5EF4-FFF2-40B4-BE49-F238E27FC236}">
                <a16:creationId xmlns:a16="http://schemas.microsoft.com/office/drawing/2014/main" id="{A6816BF8-1547-F64A-9B48-819AF05CD4CA}"/>
              </a:ext>
            </a:extLst>
          </p:cNvPr>
          <p:cNvPicPr>
            <a:picLocks noChangeAspect="1"/>
          </p:cNvPicPr>
          <p:nvPr/>
        </p:nvPicPr>
        <p:blipFill>
          <a:blip r:embed="rId8"/>
          <a:stretch>
            <a:fillRect/>
          </a:stretch>
        </p:blipFill>
        <p:spPr>
          <a:xfrm>
            <a:off x="4760160" y="1526793"/>
            <a:ext cx="7199229" cy="5331207"/>
          </a:xfrm>
          <a:prstGeom prst="rect">
            <a:avLst/>
          </a:prstGeom>
        </p:spPr>
      </p:pic>
    </p:spTree>
    <p:extLst>
      <p:ext uri="{BB962C8B-B14F-4D97-AF65-F5344CB8AC3E}">
        <p14:creationId xmlns:p14="http://schemas.microsoft.com/office/powerpoint/2010/main" val="2077886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6D2C5-BC12-1342-83DE-F9B66F74E5A3}"/>
              </a:ext>
            </a:extLst>
          </p:cNvPr>
          <p:cNvSpPr>
            <a:spLocks noGrp="1"/>
          </p:cNvSpPr>
          <p:nvPr>
            <p:ph type="title"/>
          </p:nvPr>
        </p:nvSpPr>
        <p:spPr/>
        <p:txBody>
          <a:bodyPr/>
          <a:lstStyle/>
          <a:p>
            <a:r>
              <a:rPr lang="en-US" dirty="0"/>
              <a:t>Does anyone know who this man this?</a:t>
            </a:r>
          </a:p>
        </p:txBody>
      </p:sp>
      <p:sp>
        <p:nvSpPr>
          <p:cNvPr id="3" name="Content Placeholder 2">
            <a:extLst>
              <a:ext uri="{FF2B5EF4-FFF2-40B4-BE49-F238E27FC236}">
                <a16:creationId xmlns:a16="http://schemas.microsoft.com/office/drawing/2014/main" id="{3F97A622-DDF7-A94B-8254-509DD211A96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D247921-7BA3-934C-BBA6-024CDC600B85}"/>
              </a:ext>
            </a:extLst>
          </p:cNvPr>
          <p:cNvPicPr>
            <a:picLocks noChangeAspect="1"/>
          </p:cNvPicPr>
          <p:nvPr/>
        </p:nvPicPr>
        <p:blipFill>
          <a:blip r:embed="rId2"/>
          <a:stretch>
            <a:fillRect/>
          </a:stretch>
        </p:blipFill>
        <p:spPr>
          <a:xfrm>
            <a:off x="2719137" y="2329446"/>
            <a:ext cx="5084679" cy="3213517"/>
          </a:xfrm>
          <a:prstGeom prst="rect">
            <a:avLst/>
          </a:prstGeom>
        </p:spPr>
      </p:pic>
    </p:spTree>
    <p:extLst>
      <p:ext uri="{BB962C8B-B14F-4D97-AF65-F5344CB8AC3E}">
        <p14:creationId xmlns:p14="http://schemas.microsoft.com/office/powerpoint/2010/main" val="1822649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96A28-F8AF-6D48-9BEE-671AF33CCCAA}"/>
              </a:ext>
            </a:extLst>
          </p:cNvPr>
          <p:cNvSpPr>
            <a:spLocks noGrp="1"/>
          </p:cNvSpPr>
          <p:nvPr>
            <p:ph type="title"/>
          </p:nvPr>
        </p:nvSpPr>
        <p:spPr/>
        <p:txBody>
          <a:bodyPr/>
          <a:lstStyle/>
          <a:p>
            <a:r>
              <a:rPr lang="en-US" dirty="0"/>
              <a:t>Does anyone know?</a:t>
            </a:r>
          </a:p>
        </p:txBody>
      </p:sp>
      <p:sp>
        <p:nvSpPr>
          <p:cNvPr id="3" name="Content Placeholder 2">
            <a:extLst>
              <a:ext uri="{FF2B5EF4-FFF2-40B4-BE49-F238E27FC236}">
                <a16:creationId xmlns:a16="http://schemas.microsoft.com/office/drawing/2014/main" id="{6C39F6B0-03A1-FA41-B8A4-D0EC52351FBD}"/>
              </a:ext>
            </a:extLst>
          </p:cNvPr>
          <p:cNvSpPr>
            <a:spLocks noGrp="1"/>
          </p:cNvSpPr>
          <p:nvPr>
            <p:ph idx="1"/>
          </p:nvPr>
        </p:nvSpPr>
        <p:spPr/>
        <p:txBody>
          <a:bodyPr/>
          <a:lstStyle/>
          <a:p>
            <a:r>
              <a:rPr lang="en-US" dirty="0"/>
              <a:t>Who Linus Torvalds is?</a:t>
            </a:r>
          </a:p>
        </p:txBody>
      </p:sp>
    </p:spTree>
    <p:extLst>
      <p:ext uri="{BB962C8B-B14F-4D97-AF65-F5344CB8AC3E}">
        <p14:creationId xmlns:p14="http://schemas.microsoft.com/office/powerpoint/2010/main" val="3859500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250B5-9210-C84F-8EA9-9A624CB3DF21}"/>
              </a:ext>
            </a:extLst>
          </p:cNvPr>
          <p:cNvSpPr>
            <a:spLocks noGrp="1"/>
          </p:cNvSpPr>
          <p:nvPr>
            <p:ph type="title"/>
          </p:nvPr>
        </p:nvSpPr>
        <p:spPr/>
        <p:txBody>
          <a:bodyPr/>
          <a:lstStyle/>
          <a:p>
            <a:r>
              <a:rPr lang="en-US" dirty="0"/>
              <a:t>https://</a:t>
            </a:r>
            <a:r>
              <a:rPr lang="en-US" dirty="0" err="1"/>
              <a:t>www.kernel.org</a:t>
            </a:r>
            <a:r>
              <a:rPr lang="en-US" dirty="0"/>
              <a:t>/</a:t>
            </a:r>
          </a:p>
        </p:txBody>
      </p:sp>
      <p:pic>
        <p:nvPicPr>
          <p:cNvPr id="5" name="Content Placeholder 4">
            <a:extLst>
              <a:ext uri="{FF2B5EF4-FFF2-40B4-BE49-F238E27FC236}">
                <a16:creationId xmlns:a16="http://schemas.microsoft.com/office/drawing/2014/main" id="{9F8A5C4E-AFB2-0C48-AD0E-895D69B0F953}"/>
              </a:ext>
            </a:extLst>
          </p:cNvPr>
          <p:cNvPicPr>
            <a:picLocks noGrp="1" noChangeAspect="1"/>
          </p:cNvPicPr>
          <p:nvPr>
            <p:ph idx="1"/>
          </p:nvPr>
        </p:nvPicPr>
        <p:blipFill>
          <a:blip r:embed="rId2"/>
          <a:stretch>
            <a:fillRect/>
          </a:stretch>
        </p:blipFill>
        <p:spPr>
          <a:xfrm>
            <a:off x="5725027" y="2033797"/>
            <a:ext cx="5410200" cy="4127500"/>
          </a:xfrm>
        </p:spPr>
      </p:pic>
    </p:spTree>
    <p:extLst>
      <p:ext uri="{BB962C8B-B14F-4D97-AF65-F5344CB8AC3E}">
        <p14:creationId xmlns:p14="http://schemas.microsoft.com/office/powerpoint/2010/main" val="1825174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E166-0D2D-EA46-90A2-AC6FA0869AFE}"/>
              </a:ext>
            </a:extLst>
          </p:cNvPr>
          <p:cNvSpPr>
            <a:spLocks noGrp="1"/>
          </p:cNvSpPr>
          <p:nvPr>
            <p:ph type="title"/>
          </p:nvPr>
        </p:nvSpPr>
        <p:spPr/>
        <p:txBody>
          <a:bodyPr>
            <a:normAutofit fontScale="90000"/>
          </a:bodyPr>
          <a:lstStyle/>
          <a:p>
            <a:r>
              <a:rPr lang="en-US" dirty="0"/>
              <a:t>https://</a:t>
            </a:r>
            <a:r>
              <a:rPr lang="en-US" dirty="0" err="1"/>
              <a:t>www.linuxfoundation.org</a:t>
            </a:r>
            <a:r>
              <a:rPr lang="en-US" dirty="0"/>
              <a:t>/blog/10-years-of-git-an-interview-with-git-creator-linus-torvalds/</a:t>
            </a:r>
          </a:p>
        </p:txBody>
      </p:sp>
      <p:sp>
        <p:nvSpPr>
          <p:cNvPr id="3" name="Content Placeholder 2">
            <a:extLst>
              <a:ext uri="{FF2B5EF4-FFF2-40B4-BE49-F238E27FC236}">
                <a16:creationId xmlns:a16="http://schemas.microsoft.com/office/drawing/2014/main" id="{3455D682-3FF9-1C49-8154-6E4CE772AC88}"/>
              </a:ext>
            </a:extLst>
          </p:cNvPr>
          <p:cNvSpPr>
            <a:spLocks noGrp="1"/>
          </p:cNvSpPr>
          <p:nvPr>
            <p:ph idx="1"/>
          </p:nvPr>
        </p:nvSpPr>
        <p:spPr/>
        <p:txBody>
          <a:bodyPr/>
          <a:lstStyle/>
          <a:p>
            <a:r>
              <a:rPr lang="en-US" dirty="0"/>
              <a:t>April 6, 2015</a:t>
            </a:r>
          </a:p>
          <a:p>
            <a:r>
              <a:rPr lang="en-US" dirty="0"/>
              <a:t>Ten years ago this week, the Linux kernel community faced a daunting challenge: They could no longer use their revision control system </a:t>
            </a:r>
            <a:r>
              <a:rPr lang="en-US" dirty="0" err="1"/>
              <a:t>BitKeeper</a:t>
            </a:r>
            <a:r>
              <a:rPr lang="en-US" dirty="0"/>
              <a:t> and no other Source Control Management (SCMs) met their needs for a distributed system. Linus Torvalds, the creator of Linux, took the challenge into his own hands and disappeared over the weekend to emerge the following week with </a:t>
            </a:r>
            <a:r>
              <a:rPr lang="en-US" dirty="0" err="1"/>
              <a:t>Git</a:t>
            </a:r>
            <a:r>
              <a:rPr lang="en-US" dirty="0"/>
              <a:t>. Today </a:t>
            </a:r>
            <a:r>
              <a:rPr lang="en-US" dirty="0" err="1"/>
              <a:t>Git</a:t>
            </a:r>
            <a:r>
              <a:rPr lang="en-US" dirty="0"/>
              <a:t> is used for thousands of projects and has ushered in a new level of social coding among programmers.</a:t>
            </a:r>
          </a:p>
        </p:txBody>
      </p:sp>
    </p:spTree>
    <p:extLst>
      <p:ext uri="{BB962C8B-B14F-4D97-AF65-F5344CB8AC3E}">
        <p14:creationId xmlns:p14="http://schemas.microsoft.com/office/powerpoint/2010/main" val="154642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188-BACA-D941-9795-CE0AD5D491E6}"/>
              </a:ext>
            </a:extLst>
          </p:cNvPr>
          <p:cNvSpPr>
            <a:spLocks noGrp="1"/>
          </p:cNvSpPr>
          <p:nvPr>
            <p:ph type="title"/>
          </p:nvPr>
        </p:nvSpPr>
        <p:spPr/>
        <p:txBody>
          <a:bodyPr/>
          <a:lstStyle/>
          <a:p>
            <a:r>
              <a:rPr lang="en-US" dirty="0"/>
              <a:t>https://</a:t>
            </a:r>
            <a:r>
              <a:rPr lang="en-US" dirty="0" err="1"/>
              <a:t>lwn.net</a:t>
            </a:r>
            <a:r>
              <a:rPr lang="en-US" dirty="0"/>
              <a:t>/Articles/130746/</a:t>
            </a:r>
          </a:p>
        </p:txBody>
      </p:sp>
      <p:sp>
        <p:nvSpPr>
          <p:cNvPr id="3" name="Content Placeholder 2">
            <a:extLst>
              <a:ext uri="{FF2B5EF4-FFF2-40B4-BE49-F238E27FC236}">
                <a16:creationId xmlns:a16="http://schemas.microsoft.com/office/drawing/2014/main" id="{5ECA24ED-AD63-BB49-A7CC-D26A643578CE}"/>
              </a:ext>
            </a:extLst>
          </p:cNvPr>
          <p:cNvSpPr>
            <a:spLocks noGrp="1"/>
          </p:cNvSpPr>
          <p:nvPr>
            <p:ph idx="1"/>
          </p:nvPr>
        </p:nvSpPr>
        <p:spPr>
          <a:xfrm>
            <a:off x="838200" y="1825625"/>
            <a:ext cx="10515600" cy="4671428"/>
          </a:xfrm>
        </p:spPr>
        <p:txBody>
          <a:bodyPr>
            <a:normAutofit fontScale="70000" lnSpcReduction="20000"/>
          </a:bodyPr>
          <a:lstStyle/>
          <a:p>
            <a:r>
              <a:rPr lang="en-US" dirty="0"/>
              <a:t>Back in early 1999, your editor got a call from Larry </a:t>
            </a:r>
            <a:r>
              <a:rPr lang="en-US" dirty="0" err="1"/>
              <a:t>McVoy</a:t>
            </a:r>
            <a:r>
              <a:rPr lang="en-US" dirty="0"/>
              <a:t>. He was worried that Linus Torvalds was on the verge of burning out as the kernel project grew. The problems in those days were quite evident; Linus, it was being said, did not scale. But, according to Larry, a complete burnout was not inevitable. If Linus could be given the right tools, many of his problems (and the frustrations of other kernel developers) could be solved, and the system would run smoothly again. The right tool, according to Larry, was a thing called </a:t>
            </a:r>
            <a:r>
              <a:rPr lang="en-US" dirty="0" err="1"/>
              <a:t>BitKeeper</a:t>
            </a:r>
            <a:r>
              <a:rPr lang="en-US" dirty="0"/>
              <a:t>; if some sort of agreement could be made on licensing, Larry (along with his company, </a:t>
            </a:r>
            <a:r>
              <a:rPr lang="en-US" dirty="0" err="1"/>
              <a:t>BitMover</a:t>
            </a:r>
            <a:r>
              <a:rPr lang="en-US" dirty="0"/>
              <a:t>) was willing to make </a:t>
            </a:r>
            <a:r>
              <a:rPr lang="en-US" dirty="0" err="1"/>
              <a:t>BitKeeper</a:t>
            </a:r>
            <a:r>
              <a:rPr lang="en-US" dirty="0"/>
              <a:t> available for kernel development. In fact, Larry wanted to see </a:t>
            </a:r>
            <a:r>
              <a:rPr lang="en-US" dirty="0" err="1"/>
              <a:t>BitKeeper</a:t>
            </a:r>
            <a:r>
              <a:rPr lang="en-US" dirty="0"/>
              <a:t> used for </a:t>
            </a:r>
            <a:r>
              <a:rPr lang="en-US" i="1" dirty="0"/>
              <a:t>all</a:t>
            </a:r>
            <a:r>
              <a:rPr lang="en-US" dirty="0"/>
              <a:t> free software development; see </a:t>
            </a:r>
            <a:r>
              <a:rPr lang="en-US" u="sng" dirty="0">
                <a:hlinkClick r:id="rId2"/>
              </a:rPr>
              <a:t>this article</a:t>
            </a:r>
            <a:r>
              <a:rPr lang="en-US" dirty="0"/>
              <a:t> from the March 25, 1999 LWN Weekly Edition for a view of how things looked at that </a:t>
            </a:r>
            <a:r>
              <a:rPr lang="en-US" dirty="0" err="1"/>
              <a:t>time.Three</a:t>
            </a:r>
            <a:r>
              <a:rPr lang="en-US" dirty="0"/>
              <a:t> years later, the situation did not look any better. The 2.4 kernel had taken almost a full year to stabilize after 2.4.0 came out. 2.5 had begun, but the process was looking rocky at best. Patches were being dropped, developers were complaining, and Linus was getting tired. After convincing himself that the tool had reached a point where it could do what he needed, Linus decided to give </a:t>
            </a:r>
            <a:r>
              <a:rPr lang="en-US" dirty="0" err="1"/>
              <a:t>BitKeeper</a:t>
            </a:r>
            <a:r>
              <a:rPr lang="en-US" dirty="0"/>
              <a:t> a try. There was no looking back.</a:t>
            </a:r>
          </a:p>
          <a:p>
            <a:br>
              <a:rPr lang="en-US" dirty="0"/>
            </a:br>
            <a:r>
              <a:rPr lang="en-US" dirty="0"/>
              <a:t>FREE BUT PROPRIETARY = NO REVERSE ENGINEERING</a:t>
            </a:r>
          </a:p>
          <a:p>
            <a:r>
              <a:rPr lang="en-US" dirty="0"/>
              <a:t>NOW BITKEEPER IS AVAILABLE AS OPEN SOURCE (since 2016), TOO LATE, FIGURES</a:t>
            </a:r>
          </a:p>
          <a:p>
            <a:r>
              <a:rPr lang="en-US" dirty="0">
                <a:hlinkClick r:id="rId3"/>
              </a:rPr>
              <a:t>https://news.slashdot.org/story/16/05/10/1840255/11-years-after-git-bitkeeper-is-open-sourced</a:t>
            </a:r>
            <a:endParaRPr lang="en-US" dirty="0"/>
          </a:p>
          <a:p>
            <a:endParaRPr lang="en-US" dirty="0"/>
          </a:p>
        </p:txBody>
      </p:sp>
    </p:spTree>
    <p:extLst>
      <p:ext uri="{BB962C8B-B14F-4D97-AF65-F5344CB8AC3E}">
        <p14:creationId xmlns:p14="http://schemas.microsoft.com/office/powerpoint/2010/main" val="775413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E556-8555-0147-8948-15F3CF0A8957}"/>
              </a:ext>
            </a:extLst>
          </p:cNvPr>
          <p:cNvSpPr>
            <a:spLocks noGrp="1"/>
          </p:cNvSpPr>
          <p:nvPr>
            <p:ph type="title"/>
          </p:nvPr>
        </p:nvSpPr>
        <p:spPr/>
        <p:txBody>
          <a:bodyPr/>
          <a:lstStyle/>
          <a:p>
            <a:r>
              <a:rPr lang="en-US" dirty="0"/>
              <a:t>http://</a:t>
            </a:r>
            <a:r>
              <a:rPr lang="en-US" dirty="0" err="1"/>
              <a:t>www.bitkeeper.org</a:t>
            </a:r>
            <a:r>
              <a:rPr lang="en-US" dirty="0"/>
              <a:t>/</a:t>
            </a:r>
          </a:p>
        </p:txBody>
      </p:sp>
      <p:pic>
        <p:nvPicPr>
          <p:cNvPr id="5" name="Content Placeholder 4">
            <a:extLst>
              <a:ext uri="{FF2B5EF4-FFF2-40B4-BE49-F238E27FC236}">
                <a16:creationId xmlns:a16="http://schemas.microsoft.com/office/drawing/2014/main" id="{C37846BE-EE9C-E540-87EC-7F5ADBC86F7B}"/>
              </a:ext>
            </a:extLst>
          </p:cNvPr>
          <p:cNvPicPr>
            <a:picLocks noGrp="1" noChangeAspect="1"/>
          </p:cNvPicPr>
          <p:nvPr>
            <p:ph idx="1"/>
          </p:nvPr>
        </p:nvPicPr>
        <p:blipFill>
          <a:blip r:embed="rId2"/>
          <a:stretch>
            <a:fillRect/>
          </a:stretch>
        </p:blipFill>
        <p:spPr>
          <a:xfrm>
            <a:off x="1869232" y="1690688"/>
            <a:ext cx="7611652" cy="4963519"/>
          </a:xfrm>
        </p:spPr>
      </p:pic>
    </p:spTree>
    <p:extLst>
      <p:ext uri="{BB962C8B-B14F-4D97-AF65-F5344CB8AC3E}">
        <p14:creationId xmlns:p14="http://schemas.microsoft.com/office/powerpoint/2010/main" val="441898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0563-A0BF-2946-B8ED-0D00FE2940FC}"/>
              </a:ext>
            </a:extLst>
          </p:cNvPr>
          <p:cNvSpPr>
            <a:spLocks noGrp="1"/>
          </p:cNvSpPr>
          <p:nvPr>
            <p:ph type="title"/>
          </p:nvPr>
        </p:nvSpPr>
        <p:spPr/>
        <p:txBody>
          <a:bodyPr/>
          <a:lstStyle/>
          <a:p>
            <a:r>
              <a:rPr lang="en-US" dirty="0"/>
              <a:t>What is </a:t>
            </a:r>
            <a:r>
              <a:rPr lang="en-US" dirty="0" err="1"/>
              <a:t>git</a:t>
            </a:r>
            <a:r>
              <a:rPr lang="en-US" dirty="0"/>
              <a:t>?</a:t>
            </a:r>
          </a:p>
        </p:txBody>
      </p:sp>
      <p:sp>
        <p:nvSpPr>
          <p:cNvPr id="3" name="Content Placeholder 2">
            <a:extLst>
              <a:ext uri="{FF2B5EF4-FFF2-40B4-BE49-F238E27FC236}">
                <a16:creationId xmlns:a16="http://schemas.microsoft.com/office/drawing/2014/main" id="{A2FD57F4-38D9-3749-A8DD-CC5F71EA4132}"/>
              </a:ext>
            </a:extLst>
          </p:cNvPr>
          <p:cNvSpPr>
            <a:spLocks noGrp="1"/>
          </p:cNvSpPr>
          <p:nvPr>
            <p:ph idx="1"/>
          </p:nvPr>
        </p:nvSpPr>
        <p:spPr/>
        <p:txBody>
          <a:bodyPr/>
          <a:lstStyle/>
          <a:p>
            <a:r>
              <a:rPr lang="en-US" dirty="0">
                <a:hlinkClick r:id="rId2"/>
              </a:rPr>
              <a:t>https://git-scm.com/</a:t>
            </a:r>
            <a:endParaRPr lang="en-US" dirty="0"/>
          </a:p>
          <a:p>
            <a:r>
              <a:rPr lang="en-US" dirty="0"/>
              <a:t>CVS</a:t>
            </a:r>
          </a:p>
          <a:p>
            <a:r>
              <a:rPr lang="en-US" dirty="0"/>
              <a:t>Subversion or SVN</a:t>
            </a:r>
          </a:p>
          <a:p>
            <a:r>
              <a:rPr lang="en-US" dirty="0"/>
              <a:t>Mercurial</a:t>
            </a:r>
          </a:p>
          <a:p>
            <a:r>
              <a:rPr lang="en-US" dirty="0"/>
              <a:t>Perforce</a:t>
            </a:r>
          </a:p>
          <a:p>
            <a:r>
              <a:rPr lang="en-US" dirty="0"/>
              <a:t>VSS</a:t>
            </a:r>
          </a:p>
          <a:p>
            <a:endParaRPr lang="en-US" dirty="0"/>
          </a:p>
        </p:txBody>
      </p:sp>
      <p:pic>
        <p:nvPicPr>
          <p:cNvPr id="5" name="Picture 4">
            <a:extLst>
              <a:ext uri="{FF2B5EF4-FFF2-40B4-BE49-F238E27FC236}">
                <a16:creationId xmlns:a16="http://schemas.microsoft.com/office/drawing/2014/main" id="{EC5F1848-64EE-6849-A2D5-6E35784329AD}"/>
              </a:ext>
            </a:extLst>
          </p:cNvPr>
          <p:cNvPicPr>
            <a:picLocks noChangeAspect="1"/>
          </p:cNvPicPr>
          <p:nvPr/>
        </p:nvPicPr>
        <p:blipFill>
          <a:blip r:embed="rId3"/>
          <a:stretch>
            <a:fillRect/>
          </a:stretch>
        </p:blipFill>
        <p:spPr>
          <a:xfrm>
            <a:off x="5706878" y="365124"/>
            <a:ext cx="6142891" cy="3797801"/>
          </a:xfrm>
          <a:prstGeom prst="rect">
            <a:avLst/>
          </a:prstGeom>
        </p:spPr>
      </p:pic>
      <p:pic>
        <p:nvPicPr>
          <p:cNvPr id="7" name="Picture 6">
            <a:extLst>
              <a:ext uri="{FF2B5EF4-FFF2-40B4-BE49-F238E27FC236}">
                <a16:creationId xmlns:a16="http://schemas.microsoft.com/office/drawing/2014/main" id="{2C9AB5E4-CFA5-7843-B175-23FA265C3D05}"/>
              </a:ext>
            </a:extLst>
          </p:cNvPr>
          <p:cNvPicPr>
            <a:picLocks noChangeAspect="1"/>
          </p:cNvPicPr>
          <p:nvPr/>
        </p:nvPicPr>
        <p:blipFill>
          <a:blip r:embed="rId4"/>
          <a:stretch>
            <a:fillRect/>
          </a:stretch>
        </p:blipFill>
        <p:spPr>
          <a:xfrm>
            <a:off x="342230" y="5224463"/>
            <a:ext cx="2521285" cy="1602512"/>
          </a:xfrm>
          <a:prstGeom prst="rect">
            <a:avLst/>
          </a:prstGeom>
        </p:spPr>
      </p:pic>
      <p:pic>
        <p:nvPicPr>
          <p:cNvPr id="9" name="Picture 8">
            <a:extLst>
              <a:ext uri="{FF2B5EF4-FFF2-40B4-BE49-F238E27FC236}">
                <a16:creationId xmlns:a16="http://schemas.microsoft.com/office/drawing/2014/main" id="{9C259ECE-4DD7-ED4A-8BE9-683B6033F981}"/>
              </a:ext>
            </a:extLst>
          </p:cNvPr>
          <p:cNvPicPr>
            <a:picLocks noChangeAspect="1"/>
          </p:cNvPicPr>
          <p:nvPr/>
        </p:nvPicPr>
        <p:blipFill>
          <a:blip r:embed="rId5"/>
          <a:stretch>
            <a:fillRect/>
          </a:stretch>
        </p:blipFill>
        <p:spPr>
          <a:xfrm>
            <a:off x="3756693" y="4681763"/>
            <a:ext cx="6703929" cy="1213471"/>
          </a:xfrm>
          <a:prstGeom prst="rect">
            <a:avLst/>
          </a:prstGeom>
        </p:spPr>
      </p:pic>
      <p:sp>
        <p:nvSpPr>
          <p:cNvPr id="10" name="Rectangle 9">
            <a:extLst>
              <a:ext uri="{FF2B5EF4-FFF2-40B4-BE49-F238E27FC236}">
                <a16:creationId xmlns:a16="http://schemas.microsoft.com/office/drawing/2014/main" id="{E540D09A-9D3C-4347-B702-9C1F6426165D}"/>
              </a:ext>
            </a:extLst>
          </p:cNvPr>
          <p:cNvSpPr/>
          <p:nvPr/>
        </p:nvSpPr>
        <p:spPr>
          <a:xfrm>
            <a:off x="3359485" y="6229406"/>
            <a:ext cx="7541126" cy="646331"/>
          </a:xfrm>
          <a:prstGeom prst="rect">
            <a:avLst/>
          </a:prstGeom>
        </p:spPr>
        <p:txBody>
          <a:bodyPr wrap="square">
            <a:spAutoFit/>
          </a:bodyPr>
          <a:lstStyle/>
          <a:p>
            <a:r>
              <a:rPr lang="en-US" dirty="0">
                <a:hlinkClick r:id="rId6"/>
              </a:rPr>
              <a:t>https://en.wikipedia.org/wiki/Comparison_of_version_control_software</a:t>
            </a:r>
            <a:endParaRPr lang="en-US" dirty="0"/>
          </a:p>
          <a:p>
            <a:endParaRPr lang="en-US" dirty="0"/>
          </a:p>
        </p:txBody>
      </p:sp>
    </p:spTree>
    <p:extLst>
      <p:ext uri="{BB962C8B-B14F-4D97-AF65-F5344CB8AC3E}">
        <p14:creationId xmlns:p14="http://schemas.microsoft.com/office/powerpoint/2010/main" val="1507551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TotalTime>
  <Words>763</Words>
  <Application>Microsoft Macintosh PowerPoint</Application>
  <PresentationFormat>Widescreen</PresentationFormat>
  <Paragraphs>78</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git (and then some)</vt:lpstr>
      <vt:lpstr>Does anyone know?</vt:lpstr>
      <vt:lpstr>Does anyone know who this man this?</vt:lpstr>
      <vt:lpstr>Does anyone know?</vt:lpstr>
      <vt:lpstr>https://www.kernel.org/</vt:lpstr>
      <vt:lpstr>https://www.linuxfoundation.org/blog/10-years-of-git-an-interview-with-git-creator-linus-torvalds/</vt:lpstr>
      <vt:lpstr>https://lwn.net/Articles/130746/</vt:lpstr>
      <vt:lpstr>http://www.bitkeeper.org/</vt:lpstr>
      <vt:lpstr>What is git?</vt:lpstr>
      <vt:lpstr>What is version control?</vt:lpstr>
      <vt:lpstr>Lots of resources that explain both Version Control and git</vt:lpstr>
      <vt:lpstr>Distraction 1:  lively debates about mercurial vs git</vt:lpstr>
      <vt:lpstr>Distraction 2: is git blockchain?</vt:lpstr>
      <vt:lpstr>PowerPoint Presentation</vt:lpstr>
      <vt:lpstr>Ecosystem</vt:lpstr>
      <vt:lpstr>PowerPoint Presentation</vt:lpstr>
      <vt:lpstr>PowerPoint Presentation</vt:lpstr>
      <vt:lpstr>PowerPoint Presentation</vt:lpstr>
      <vt:lpstr>PowerPoint Presentation</vt:lpstr>
      <vt:lpstr>https://about.gitlab.com/</vt:lpstr>
      <vt:lpstr>GitLab Premium vs GitHub Enterprise</vt:lpstr>
      <vt:lpstr>PowerPoint Presentation</vt:lpstr>
      <vt:lpstr>PowerPoint Presentation</vt:lpstr>
      <vt:lpstr>PowerPoint Presentation</vt:lpstr>
      <vt:lpstr>PowerPoint Presentation</vt:lpstr>
      <vt:lpstr>PowerPoint Presentation</vt:lpstr>
      <vt:lpstr>PowerPoint Presentation</vt:lpstr>
      <vt:lpstr>Command Line or GUI or Web! Or Mobile!</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HPC in Liberal Arts</dc:title>
  <dc:creator>Asya  Shklyar</dc:creator>
  <cp:lastModifiedBy>Asya  Shklyar</cp:lastModifiedBy>
  <cp:revision>37</cp:revision>
  <dcterms:created xsi:type="dcterms:W3CDTF">2018-01-31T21:24:37Z</dcterms:created>
  <dcterms:modified xsi:type="dcterms:W3CDTF">2018-03-23T08:45:06Z</dcterms:modified>
</cp:coreProperties>
</file>