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9" r:id="rId2"/>
    <p:sldId id="296" r:id="rId3"/>
    <p:sldId id="297" r:id="rId4"/>
    <p:sldId id="298" r:id="rId5"/>
    <p:sldId id="303" r:id="rId6"/>
    <p:sldId id="293" r:id="rId7"/>
    <p:sldId id="304" r:id="rId8"/>
    <p:sldId id="301" r:id="rId9"/>
    <p:sldId id="305" r:id="rId10"/>
    <p:sldId id="306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89526" autoAdjust="0"/>
  </p:normalViewPr>
  <p:slideViewPr>
    <p:cSldViewPr snapToGrid="0" snapToObjects="1">
      <p:cViewPr varScale="1">
        <p:scale>
          <a:sx n="190" d="100"/>
          <a:sy n="190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bg04747:Dropbox:Volcanology:Weeks:Week3%20Timing%20and%20Eruptibility:Week3%20Sources%20Timing%20and%20Eruptibility:Tait%20et%20al%201989%20Eq%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bg04747:Dropbox:Volcanology:Weeks:Week3%20Timing%20and%20Eruptibility:Week3%20Sources%20Timing%20and%20Eruptibility:Tait%20et%20al%201989%20Eq%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Tait</a:t>
            </a:r>
            <a:r>
              <a:rPr lang="en-US" b="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et al., 1989 </a:t>
            </a:r>
            <a:r>
              <a:rPr lang="en-US" b="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Eq</a:t>
            </a:r>
            <a:r>
              <a:rPr lang="en-US" b="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13</a:t>
            </a:r>
          </a:p>
          <a:p>
            <a:pPr>
              <a:defRPr/>
            </a:pPr>
            <a:r>
              <a:rPr lang="en-US" b="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 = 0.5</a:t>
            </a:r>
            <a:endParaRPr lang="en-US" b="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c:rich>
      </c:tx>
      <c:layout/>
      <c:overlay val="1"/>
      <c:spPr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 km</c:v>
          </c:tx>
          <c:xVal>
            <c:numRef>
              <c:f>Sheet1!$A$6:$A$16</c:f>
              <c:numCache>
                <c:formatCode>General</c:formatCode>
                <c:ptCount val="1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</c:numCache>
            </c:numRef>
          </c:xVal>
          <c:yVal>
            <c:numRef>
              <c:f>Sheet1!$C$6:$C$16</c:f>
              <c:numCache>
                <c:formatCode>0.00E+00</c:formatCode>
                <c:ptCount val="11"/>
                <c:pt idx="0">
                  <c:v>0.0</c:v>
                </c:pt>
                <c:pt idx="1">
                  <c:v>2.858559556786705</c:v>
                </c:pt>
                <c:pt idx="2">
                  <c:v>6.206666666666666</c:v>
                </c:pt>
                <c:pt idx="3">
                  <c:v>10.16283737024222</c:v>
                </c:pt>
                <c:pt idx="4">
                  <c:v>14.88375</c:v>
                </c:pt>
                <c:pt idx="5">
                  <c:v>20.58000000000001</c:v>
                </c:pt>
                <c:pt idx="6">
                  <c:v>27.54000000000001</c:v>
                </c:pt>
                <c:pt idx="7">
                  <c:v>36.16721893491126</c:v>
                </c:pt>
                <c:pt idx="8">
                  <c:v>47.04000000000001</c:v>
                </c:pt>
                <c:pt idx="9">
                  <c:v>61.0110743801653</c:v>
                </c:pt>
                <c:pt idx="10">
                  <c:v>79.38000000000001</c:v>
                </c:pt>
              </c:numCache>
            </c:numRef>
          </c:yVal>
          <c:smooth val="1"/>
        </c:ser>
        <c:ser>
          <c:idx val="1"/>
          <c:order val="1"/>
          <c:tx>
            <c:v>3 km</c:v>
          </c:tx>
          <c:xVal>
            <c:numRef>
              <c:f>Sheet1!$A$6:$A$16</c:f>
              <c:numCache>
                <c:formatCode>General</c:formatCode>
                <c:ptCount val="1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</c:numCache>
            </c:numRef>
          </c:xVal>
          <c:yVal>
            <c:numRef>
              <c:f>Sheet1!$F$6:$F$16</c:f>
              <c:numCache>
                <c:formatCode>0.00E+00</c:formatCode>
                <c:ptCount val="11"/>
                <c:pt idx="0">
                  <c:v>0.0</c:v>
                </c:pt>
                <c:pt idx="1">
                  <c:v>8.575678670360117</c:v>
                </c:pt>
                <c:pt idx="2">
                  <c:v>18.62</c:v>
                </c:pt>
                <c:pt idx="3">
                  <c:v>30.48851211072648</c:v>
                </c:pt>
                <c:pt idx="4">
                  <c:v>44.65124999999997</c:v>
                </c:pt>
                <c:pt idx="5">
                  <c:v>61.74</c:v>
                </c:pt>
                <c:pt idx="6">
                  <c:v>82.62</c:v>
                </c:pt>
                <c:pt idx="7">
                  <c:v>108.5016568047337</c:v>
                </c:pt>
                <c:pt idx="8">
                  <c:v>141.12</c:v>
                </c:pt>
                <c:pt idx="9">
                  <c:v>183.0332231404958</c:v>
                </c:pt>
                <c:pt idx="10">
                  <c:v>238.14</c:v>
                </c:pt>
              </c:numCache>
            </c:numRef>
          </c:yVal>
          <c:smooth val="1"/>
        </c:ser>
        <c:ser>
          <c:idx val="2"/>
          <c:order val="2"/>
          <c:tx>
            <c:v>5 km</c:v>
          </c:tx>
          <c:xVal>
            <c:numRef>
              <c:f>Sheet1!$A$6:$A$16</c:f>
              <c:numCache>
                <c:formatCode>General</c:formatCode>
                <c:ptCount val="1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</c:numCache>
            </c:numRef>
          </c:xVal>
          <c:yVal>
            <c:numRef>
              <c:f>Sheet1!$I$6:$I$16</c:f>
              <c:numCache>
                <c:formatCode>0.00E+00</c:formatCode>
                <c:ptCount val="11"/>
                <c:pt idx="0">
                  <c:v>0.0</c:v>
                </c:pt>
                <c:pt idx="1">
                  <c:v>14.29279778393354</c:v>
                </c:pt>
                <c:pt idx="2">
                  <c:v>31.03333333333318</c:v>
                </c:pt>
                <c:pt idx="3">
                  <c:v>50.81418685121078</c:v>
                </c:pt>
                <c:pt idx="4">
                  <c:v>74.41874999999996</c:v>
                </c:pt>
                <c:pt idx="5">
                  <c:v>102.9</c:v>
                </c:pt>
                <c:pt idx="6">
                  <c:v>137.7</c:v>
                </c:pt>
                <c:pt idx="7">
                  <c:v>180.8360946745562</c:v>
                </c:pt>
                <c:pt idx="8">
                  <c:v>235.2</c:v>
                </c:pt>
                <c:pt idx="9">
                  <c:v>305.0553719008265</c:v>
                </c:pt>
                <c:pt idx="10">
                  <c:v>396.9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09768"/>
        <c:axId val="-2062604248"/>
      </c:scatterChart>
      <c:valAx>
        <c:axId val="-2062609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b="0" dirty="0"/>
                  <a:t>% Crystallization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-2062604248"/>
        <c:crosses val="autoZero"/>
        <c:crossBetween val="midCat"/>
        <c:minorUnit val="0.05"/>
      </c:valAx>
      <c:valAx>
        <c:axId val="-2062604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0" dirty="0"/>
                  <a:t>Overpressure (</a:t>
                </a:r>
                <a:r>
                  <a:rPr lang="en-US" sz="1600" b="0" dirty="0" err="1"/>
                  <a:t>MPa</a:t>
                </a:r>
                <a:r>
                  <a:rPr lang="en-US" sz="1600" b="0" dirty="0"/>
                  <a:t>)</a:t>
                </a:r>
              </a:p>
            </c:rich>
          </c:tx>
          <c:layout/>
          <c:overlay val="0"/>
          <c:spPr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c:spPr>
        </c:title>
        <c:numFmt formatCode="General" sourceLinked="0"/>
        <c:majorTickMark val="out"/>
        <c:minorTickMark val="out"/>
        <c:tickLblPos val="nextTo"/>
        <c:crossAx val="-2062609768"/>
        <c:crosses val="autoZero"/>
        <c:crossBetween val="midCat"/>
      </c:valAx>
      <c:spPr>
        <a:ln w="12700"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accent1">
          <a:shade val="50000"/>
        </a:schemeClr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1 km</c:v>
          </c:tx>
          <c:xVal>
            <c:numRef>
              <c:f>Sheet1!$A$6:$A$16</c:f>
              <c:numCache>
                <c:formatCode>General</c:formatCode>
                <c:ptCount val="1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</c:numCache>
            </c:numRef>
          </c:xVal>
          <c:yVal>
            <c:numRef>
              <c:f>Sheet1!$D$6:$D$16</c:f>
              <c:numCache>
                <c:formatCode>0.00E+00</c:formatCode>
                <c:ptCount val="11"/>
                <c:pt idx="0">
                  <c:v>0.0</c:v>
                </c:pt>
                <c:pt idx="1">
                  <c:v>0.10803324099723</c:v>
                </c:pt>
                <c:pt idx="2">
                  <c:v>0.234567901234568</c:v>
                </c:pt>
                <c:pt idx="3">
                  <c:v>0.384083044982699</c:v>
                </c:pt>
                <c:pt idx="4">
                  <c:v>0.5625</c:v>
                </c:pt>
                <c:pt idx="5">
                  <c:v>0.777777777777778</c:v>
                </c:pt>
                <c:pt idx="6">
                  <c:v>1.040816326530613</c:v>
                </c:pt>
                <c:pt idx="7">
                  <c:v>1.366863905325443</c:v>
                </c:pt>
                <c:pt idx="8">
                  <c:v>1.777777777777778</c:v>
                </c:pt>
                <c:pt idx="9">
                  <c:v>2.305785123966942</c:v>
                </c:pt>
                <c:pt idx="10">
                  <c:v>3.0</c:v>
                </c:pt>
              </c:numCache>
            </c:numRef>
          </c:yVal>
          <c:smooth val="1"/>
        </c:ser>
        <c:ser>
          <c:idx val="1"/>
          <c:order val="1"/>
          <c:tx>
            <c:v>3 km</c:v>
          </c:tx>
          <c:xVal>
            <c:numRef>
              <c:f>Sheet1!$A$6:$A$16</c:f>
              <c:numCache>
                <c:formatCode>General</c:formatCode>
                <c:ptCount val="1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</c:numCache>
            </c:numRef>
          </c:xVal>
          <c:yVal>
            <c:numRef>
              <c:f>Sheet1!$G$6:$G$16</c:f>
              <c:numCache>
                <c:formatCode>0.00E+00</c:formatCode>
                <c:ptCount val="11"/>
                <c:pt idx="0">
                  <c:v>0.0</c:v>
                </c:pt>
                <c:pt idx="1">
                  <c:v>0.10803324099723</c:v>
                </c:pt>
                <c:pt idx="2">
                  <c:v>0.234567901234568</c:v>
                </c:pt>
                <c:pt idx="3">
                  <c:v>0.384083044982699</c:v>
                </c:pt>
                <c:pt idx="4">
                  <c:v>0.5625</c:v>
                </c:pt>
                <c:pt idx="5">
                  <c:v>0.777777777777778</c:v>
                </c:pt>
                <c:pt idx="6">
                  <c:v>1.040816326530613</c:v>
                </c:pt>
                <c:pt idx="7">
                  <c:v>1.366863905325444</c:v>
                </c:pt>
                <c:pt idx="8">
                  <c:v>1.777777777777778</c:v>
                </c:pt>
                <c:pt idx="9">
                  <c:v>2.305785123966942</c:v>
                </c:pt>
                <c:pt idx="10">
                  <c:v>3.0</c:v>
                </c:pt>
              </c:numCache>
            </c:numRef>
          </c:yVal>
          <c:smooth val="1"/>
        </c:ser>
        <c:ser>
          <c:idx val="2"/>
          <c:order val="2"/>
          <c:tx>
            <c:v>5 km</c:v>
          </c:tx>
          <c:xVal>
            <c:numRef>
              <c:f>Sheet1!$A$6:$A$16</c:f>
              <c:numCache>
                <c:formatCode>General</c:formatCode>
                <c:ptCount val="11"/>
                <c:pt idx="0">
                  <c:v>0.0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</c:numCache>
            </c:numRef>
          </c:xVal>
          <c:yVal>
            <c:numRef>
              <c:f>Sheet1!$J$6:$J$16</c:f>
              <c:numCache>
                <c:formatCode>0.00E+00</c:formatCode>
                <c:ptCount val="11"/>
                <c:pt idx="0">
                  <c:v>0.0</c:v>
                </c:pt>
                <c:pt idx="1">
                  <c:v>0.10803324099723</c:v>
                </c:pt>
                <c:pt idx="2">
                  <c:v>0.234567901234568</c:v>
                </c:pt>
                <c:pt idx="3">
                  <c:v>0.384083044982699</c:v>
                </c:pt>
                <c:pt idx="4">
                  <c:v>0.5625</c:v>
                </c:pt>
                <c:pt idx="5">
                  <c:v>0.777777777777778</c:v>
                </c:pt>
                <c:pt idx="6">
                  <c:v>1.040816326530613</c:v>
                </c:pt>
                <c:pt idx="7">
                  <c:v>1.366863905325443</c:v>
                </c:pt>
                <c:pt idx="8">
                  <c:v>1.777777777777778</c:v>
                </c:pt>
                <c:pt idx="9">
                  <c:v>2.305785123966942</c:v>
                </c:pt>
                <c:pt idx="10">
                  <c:v>3.0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436712"/>
        <c:axId val="-2066449256"/>
      </c:scatterChart>
      <c:valAx>
        <c:axId val="-2066436712"/>
        <c:scaling>
          <c:orientation val="minMax"/>
          <c:max val="0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% Crystallization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-2066449256"/>
        <c:crosses val="autoZero"/>
        <c:crossBetween val="midCat"/>
        <c:majorUnit val="0.25"/>
      </c:valAx>
      <c:valAx>
        <c:axId val="-2066449256"/>
        <c:scaling>
          <c:orientation val="minMax"/>
          <c:max val="3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OP / P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c:rich>
          </c:tx>
          <c:layout/>
          <c:overlay val="0"/>
        </c:title>
        <c:numFmt formatCode="General" sourceLinked="0"/>
        <c:majorTickMark val="out"/>
        <c:minorTickMark val="out"/>
        <c:tickLblPos val="nextTo"/>
        <c:spPr>
          <a:noFill/>
          <a:ln>
            <a:solidFill>
              <a:schemeClr val="accent1"/>
            </a:solidFill>
          </a:ln>
        </c:spPr>
        <c:crossAx val="-2066436712"/>
        <c:crosses val="autoZero"/>
        <c:crossBetween val="midCat"/>
      </c:valAx>
      <c:spPr>
        <a:ln w="12700"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dk1"/>
    </a:solidFill>
    <a:ln w="1905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5709E-8D8B-024B-A3BD-1644788CA57D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9034-C258-184B-B026-FE90EBC5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601CB-589C-6543-9D7D-155E0F610FD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AE67E-4173-814A-9896-4419A61C7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to brainstorm as many as they can think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AE67E-4173-814A-9896-4419A61C7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35892" indent="-28303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32142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84998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7855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90711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43568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96425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49281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4A46E1A-490B-E749-A21D-447700042333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9821" indent="-169821">
              <a:buFontTx/>
              <a:buChar char="•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This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is what exists in the host…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35892" indent="-28303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32142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84998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7855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90711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43568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96425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49281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4A46E1A-490B-E749-A21D-447700042333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9821" indent="-169821">
              <a:buFontTx/>
              <a:buChar char="•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Multi-step here</a:t>
            </a:r>
          </a:p>
          <a:p>
            <a:pPr marL="627021" lvl="1" indent="-169821">
              <a:buFontTx/>
              <a:buChar char="•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Failure conditions not the same</a:t>
            </a:r>
          </a:p>
          <a:p>
            <a:pPr marL="627021" lvl="1" indent="-169821">
              <a:buFontTx/>
              <a:buChar char="•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Pressure balance reduces neatly to OP (implies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densities identical)</a:t>
            </a:r>
          </a:p>
          <a:p>
            <a:pPr marL="627021" lvl="1" indent="-169821">
              <a:buFontTx/>
              <a:buChar char="•"/>
            </a:pP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Does not resolve what happens to the wall-parallel components, so not yet equivalent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35892" indent="-28303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32142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84998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37855" indent="-22642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90711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43568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96425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49281" indent="-22642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4F67AF3-54C0-D748-B4AF-CD82CC755397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9821" indent="-169821">
              <a:buFontTx/>
              <a:buChar char="•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Intrusion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– different problem, not what folks have been claiming to model at all</a:t>
            </a:r>
          </a:p>
          <a:p>
            <a:pPr marL="169821" indent="-169821">
              <a:buFontTx/>
              <a:buChar char="•"/>
            </a:pP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Pore pressure creates a low effective stress, nullifies normal stress magnitudes… this would seem to be the way to do it, and as I’ll show later is consistent with experimental results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Answer to Q is &lt;1 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AE67E-4173-814A-9896-4419A61C7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</a:t>
            </a:r>
            <a:r>
              <a:rPr lang="en-US" baseline="0" dirty="0" smtClean="0"/>
              <a:t> Henry’s Law exponent, 0.7 for basalt and 0.5 for felsic</a:t>
            </a:r>
          </a:p>
          <a:p>
            <a:r>
              <a:rPr lang="en-US" baseline="0" dirty="0" smtClean="0"/>
              <a:t>Plot shows felsic, assumes simplest case (most important factor) due to cooling-induced volatile </a:t>
            </a:r>
            <a:r>
              <a:rPr lang="en-US" baseline="0" dirty="0" err="1" smtClean="0"/>
              <a:t>exsolution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Contribution from CO2 is minor, considers here only H2O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Crystallinity</a:t>
            </a:r>
            <a:r>
              <a:rPr lang="en-US" baseline="0" dirty="0" smtClean="0"/>
              <a:t> is high, OP from crystallization is high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Collapse down to a scaled variant, 2x OP requires ~40-45% </a:t>
            </a:r>
            <a:r>
              <a:rPr lang="en-US" baseline="0" dirty="0" err="1" smtClean="0"/>
              <a:t>crystallinity</a:t>
            </a:r>
            <a:r>
              <a:rPr lang="en-US" baseline="0" dirty="0" smtClean="0"/>
              <a:t>, oblate require &lt;30%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Don’t bring up, but be ready to discuss: Viscoelastic stress relief is a question, so relative time frame for bubble nucleation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viscous stress is key 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AE67E-4173-814A-9896-4419A61C7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r>
              <a:rPr lang="en-US" smtClean="0"/>
              <a:t>, provide…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AE67E-4173-814A-9896-4419A61C7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202B50-1A5D-1D41-9BEC-CC99463C6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1135" y="121023"/>
            <a:ext cx="685800" cy="365125"/>
          </a:xfrm>
          <a:prstGeom prst="rect">
            <a:avLst/>
          </a:prstGeo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jpg"/><Relationship Id="rId18" Type="http://schemas.openxmlformats.org/officeDocument/2006/relationships/image" Target="../media/image4.emf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92498" y="13230"/>
            <a:ext cx="54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F5A0A-F6FC-4FFD-9B49-0DA8697211D9}" type="slidenum">
              <a:rPr lang="en-US" sz="2400" smtClean="0">
                <a:solidFill>
                  <a:srgbClr val="FFFF00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dirty="0" smtClean="0">
              <a:solidFill>
                <a:srgbClr val="FFFF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400800"/>
            <a:ext cx="9144000" cy="457200"/>
            <a:chOff x="0" y="6400800"/>
            <a:chExt cx="9144000" cy="457200"/>
          </a:xfrm>
        </p:grpSpPr>
        <p:pic>
          <p:nvPicPr>
            <p:cNvPr id="16" name="Picture 15" descr="2048.jpg"/>
            <p:cNvPicPr>
              <a:picLocks noChangeAspect="1"/>
            </p:cNvPicPr>
            <p:nvPr userDrawn="1"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t="55555" r="10" b="36938"/>
            <a:stretch/>
          </p:blipFill>
          <p:spPr>
            <a:xfrm>
              <a:off x="4572" y="6400800"/>
              <a:ext cx="9134856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CollegeMark2013-2line-1C.eps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44"/>
            <a:stretch/>
          </p:blipFill>
          <p:spPr>
            <a:xfrm>
              <a:off x="23355" y="6444615"/>
              <a:ext cx="237744" cy="369570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68489" y="6490901"/>
              <a:ext cx="2737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1" cap="small" dirty="0" smtClean="0">
                  <a:effectLst>
                    <a:outerShdw blurRad="50800" dist="38100" dir="2700000" algn="tl" rotWithShape="0">
                      <a:srgbClr val="000000"/>
                    </a:outerShdw>
                  </a:effectLst>
                </a:rPr>
                <a:t>Geology 131:  Physical Volcanology</a:t>
              </a: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>
              <a:off x="0" y="6400800"/>
              <a:ext cx="9144000" cy="0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9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Arial"/>
        <a:buChar char="•"/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Courier New"/>
        <a:buChar char="o"/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" charset="2"/>
        <a:buChar char="v"/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" charset="2"/>
        <a:buChar char="ü"/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9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9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9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9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chart" Target="../charts/chart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emf"/><Relationship Id="rId7" Type="http://schemas.openxmlformats.org/officeDocument/2006/relationships/chart" Target="../charts/chart2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Considering the interplay between magma pressure and host </a:t>
            </a:r>
            <a:r>
              <a:rPr lang="en-US" dirty="0">
                <a:sym typeface="Wingdings"/>
              </a:rPr>
              <a:t>rock </a:t>
            </a:r>
            <a:r>
              <a:rPr lang="en-US" dirty="0" smtClean="0">
                <a:sym typeface="Wingdings"/>
              </a:rPr>
              <a:t>stress, when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will an </a:t>
            </a:r>
            <a:r>
              <a:rPr lang="en-US" dirty="0">
                <a:sym typeface="Wingdings"/>
              </a:rPr>
              <a:t>inflating magma system </a:t>
            </a:r>
            <a:r>
              <a:rPr lang="en-US" dirty="0" smtClean="0">
                <a:sym typeface="Wingdings"/>
              </a:rPr>
              <a:t>rupture?</a:t>
            </a:r>
          </a:p>
          <a:p>
            <a:pPr lvl="1"/>
            <a:r>
              <a:rPr lang="en-US" dirty="0" smtClean="0">
                <a:sym typeface="Wingdings"/>
              </a:rPr>
              <a:t>We will examine a specific limited case, and so will not code for the balance of stresses in all directions.</a:t>
            </a:r>
          </a:p>
          <a:p>
            <a:pPr lvl="1"/>
            <a:r>
              <a:rPr lang="en-US" dirty="0" smtClean="0">
                <a:sym typeface="Wingdings"/>
              </a:rPr>
              <a:t>Full treatment of the topic is contained in </a:t>
            </a:r>
            <a:r>
              <a:rPr lang="en-US" i="1" dirty="0" smtClean="0">
                <a:sym typeface="Wingdings"/>
              </a:rPr>
              <a:t>Grosfils</a:t>
            </a:r>
            <a:r>
              <a:rPr lang="en-US" dirty="0" smtClean="0">
                <a:sym typeface="Wingdings"/>
              </a:rPr>
              <a:t> (2007) </a:t>
            </a:r>
            <a:endParaRPr lang="en-US" dirty="0">
              <a:sym typeface="Wingdings"/>
            </a:endParaRPr>
          </a:p>
          <a:p>
            <a:r>
              <a:rPr lang="en-US" dirty="0" smtClean="0"/>
              <a:t>Using typical test cases, can we use observed displacement magnitudes to constrain what sorts of pressures, assuming an elastic system, best characterize magma reservoir rupture?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136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8" y="87074"/>
            <a:ext cx="3657600" cy="3295461"/>
          </a:xfrm>
          <a:prstGeom prst="rect">
            <a:avLst/>
          </a:prstGeom>
          <a:ln w="1905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7247" y="3344960"/>
            <a:ext cx="362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</a:t>
            </a:r>
            <a:r>
              <a:rPr lang="en-US" sz="14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Campi</a:t>
            </a:r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Flegrei</a:t>
            </a:r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caldera (</a:t>
            </a:r>
            <a:r>
              <a:rPr lang="en-US" sz="14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Berrino</a:t>
            </a:r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et al., 1984)</a:t>
            </a:r>
            <a:endParaRPr lang="en-US" sz="1400" i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8105" y="3259955"/>
            <a:ext cx="302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Aleutian </a:t>
            </a:r>
            <a:r>
              <a:rPr lang="en-US" sz="14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stratocone</a:t>
            </a:r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(Lu et al., 2002)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139" t="8526"/>
          <a:stretch/>
        </p:blipFill>
        <p:spPr>
          <a:xfrm>
            <a:off x="5102755" y="87074"/>
            <a:ext cx="3657600" cy="3230919"/>
          </a:xfrm>
          <a:prstGeom prst="rect">
            <a:avLst/>
          </a:prstGeom>
          <a:ln w="1905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36" t="1990" r="929" b="2805"/>
          <a:stretch/>
        </p:blipFill>
        <p:spPr>
          <a:xfrm>
            <a:off x="5102755" y="3597792"/>
            <a:ext cx="3657600" cy="2695927"/>
          </a:xfrm>
          <a:prstGeom prst="rect">
            <a:avLst/>
          </a:prstGeom>
          <a:ln w="1905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618400" y="5997018"/>
            <a:ext cx="326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Kenyan </a:t>
            </a:r>
            <a:r>
              <a:rPr lang="en-US" sz="1400" i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stratocone</a:t>
            </a:r>
            <a:r>
              <a:rPr lang="en-US" sz="14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(Sparks et al., 2012)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b="23301"/>
          <a:stretch/>
        </p:blipFill>
        <p:spPr>
          <a:xfrm>
            <a:off x="157818" y="3652737"/>
            <a:ext cx="3657600" cy="2469763"/>
          </a:xfrm>
          <a:prstGeom prst="rect">
            <a:avLst/>
          </a:prstGeom>
          <a:ln w="1905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82325" y="6084925"/>
            <a:ext cx="3381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-- Long Valley caldera (</a:t>
            </a:r>
            <a:r>
              <a:rPr lang="en-US" sz="1400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Tizzani</a:t>
            </a:r>
            <a:r>
              <a:rPr lang="en-US" sz="1400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et al., 2009)</a:t>
            </a:r>
            <a:endParaRPr lang="en-US" sz="1400" i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0813" cy="6558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Uplift 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5400000">
            <a:off x="6722418" y="3197869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Both </a:t>
            </a:r>
            <a:r>
              <a:rPr lang="en-US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InSAR</a:t>
            </a:r>
            <a:r>
              <a:rPr lang="en-US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i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inteferograms</a:t>
            </a:r>
            <a:r>
              <a:rPr lang="en-US" i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are 2.83 cm/fringe</a:t>
            </a:r>
            <a:endParaRPr lang="en-US" i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32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Magma System Longevity</a:t>
            </a:r>
          </a:p>
          <a:p>
            <a:pPr lvl="1"/>
            <a:r>
              <a:rPr lang="en-US" dirty="0" smtClean="0"/>
              <a:t>Obtaining first order thermal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6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66675"/>
            <a:ext cx="8743950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Magma Reservoir Loading/Stresses/Failure</a:t>
            </a:r>
            <a:endParaRPr lang="en-US" sz="2800" i="1" dirty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25602" name="Oval 7"/>
          <p:cNvSpPr>
            <a:spLocks noChangeArrowheads="1"/>
          </p:cNvSpPr>
          <p:nvPr/>
        </p:nvSpPr>
        <p:spPr bwMode="auto">
          <a:xfrm>
            <a:off x="404813" y="2181225"/>
            <a:ext cx="2865437" cy="2860675"/>
          </a:xfrm>
          <a:prstGeom prst="ellipse">
            <a:avLst/>
          </a:prstGeom>
          <a:solidFill>
            <a:srgbClr val="9900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25603" name="Line 19"/>
          <p:cNvSpPr>
            <a:spLocks noChangeShapeType="1"/>
          </p:cNvSpPr>
          <p:nvPr/>
        </p:nvSpPr>
        <p:spPr bwMode="auto">
          <a:xfrm>
            <a:off x="404813" y="942975"/>
            <a:ext cx="457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04" name="Line 20"/>
          <p:cNvSpPr>
            <a:spLocks noChangeShapeType="1"/>
          </p:cNvSpPr>
          <p:nvPr/>
        </p:nvSpPr>
        <p:spPr bwMode="auto">
          <a:xfrm>
            <a:off x="838200" y="2619375"/>
            <a:ext cx="990600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1062038" y="2990850"/>
            <a:ext cx="311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R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09650" y="1833563"/>
            <a:ext cx="2087563" cy="338137"/>
            <a:chOff x="1009650" y="1833563"/>
            <a:chExt cx="2088001" cy="338554"/>
          </a:xfrm>
        </p:grpSpPr>
        <p:sp>
          <p:nvSpPr>
            <p:cNvPr id="25651" name="Line 15"/>
            <p:cNvSpPr>
              <a:spLocks noChangeShapeType="1"/>
            </p:cNvSpPr>
            <p:nvPr/>
          </p:nvSpPr>
          <p:spPr bwMode="auto">
            <a:xfrm rot="16200000" flipV="1">
              <a:off x="2429173" y="1789292"/>
              <a:ext cx="0" cy="45729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652" name="Line 16"/>
            <p:cNvSpPr>
              <a:spLocks noChangeShapeType="1"/>
            </p:cNvSpPr>
            <p:nvPr/>
          </p:nvSpPr>
          <p:spPr bwMode="auto">
            <a:xfrm rot="5400000" flipV="1">
              <a:off x="1238298" y="1789292"/>
              <a:ext cx="0" cy="45729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5660" name="Text Box 28"/>
            <p:cNvSpPr txBox="1">
              <a:spLocks noChangeArrowheads="1"/>
            </p:cNvSpPr>
            <p:nvPr/>
          </p:nvSpPr>
          <p:spPr bwMode="auto">
            <a:xfrm>
              <a:off x="2727685" y="1833563"/>
              <a:ext cx="369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Symbol" charset="2"/>
                  <a:cs typeface="Symbol" charset="2"/>
                </a:rPr>
                <a:t>s</a:t>
              </a:r>
              <a:r>
                <a:rPr lang="en-US" sz="1600" baseline="-250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z</a:t>
              </a:r>
              <a:endPara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endParaRPr>
            </a:p>
          </p:txBody>
        </p:sp>
      </p:grpSp>
      <p:sp>
        <p:nvSpPr>
          <p:cNvPr id="25607" name="Line 29"/>
          <p:cNvSpPr>
            <a:spLocks noChangeShapeType="1"/>
          </p:cNvSpPr>
          <p:nvPr/>
        </p:nvSpPr>
        <p:spPr bwMode="auto">
          <a:xfrm>
            <a:off x="404813" y="2181225"/>
            <a:ext cx="45704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08" name="Line 30"/>
          <p:cNvSpPr>
            <a:spLocks noChangeShapeType="1"/>
          </p:cNvSpPr>
          <p:nvPr/>
        </p:nvSpPr>
        <p:spPr bwMode="auto">
          <a:xfrm>
            <a:off x="4705350" y="952500"/>
            <a:ext cx="0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63" name="Text Box 31"/>
          <p:cNvSpPr txBox="1">
            <a:spLocks noChangeArrowheads="1"/>
          </p:cNvSpPr>
          <p:nvPr/>
        </p:nvSpPr>
        <p:spPr bwMode="auto">
          <a:xfrm>
            <a:off x="3765550" y="1343025"/>
            <a:ext cx="828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 &gt;&gt; R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01638" y="3771900"/>
            <a:ext cx="8189912" cy="2552700"/>
            <a:chOff x="401376" y="3771900"/>
            <a:chExt cx="8190174" cy="2553117"/>
          </a:xfrm>
        </p:grpSpPr>
        <p:sp>
          <p:nvSpPr>
            <p:cNvPr id="25638" name="AutoShape 4"/>
            <p:cNvSpPr>
              <a:spLocks noChangeArrowheads="1"/>
            </p:cNvSpPr>
            <p:nvPr/>
          </p:nvSpPr>
          <p:spPr bwMode="auto">
            <a:xfrm>
              <a:off x="5210067" y="5737546"/>
              <a:ext cx="3381483" cy="333429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endParaRPr>
            </a:p>
          </p:txBody>
        </p:sp>
        <p:grpSp>
          <p:nvGrpSpPr>
            <p:cNvPr id="26663" name="Group 49"/>
            <p:cNvGrpSpPr>
              <a:grpSpLocks/>
            </p:cNvGrpSpPr>
            <p:nvPr/>
          </p:nvGrpSpPr>
          <p:grpSpPr bwMode="auto">
            <a:xfrm>
              <a:off x="401376" y="3771900"/>
              <a:ext cx="2529149" cy="2553117"/>
              <a:chOff x="401376" y="3771900"/>
              <a:chExt cx="2529149" cy="2553117"/>
            </a:xfrm>
          </p:grpSpPr>
          <p:sp>
            <p:nvSpPr>
              <p:cNvPr id="25640" name="AutoShape 5"/>
              <p:cNvSpPr>
                <a:spLocks noChangeArrowheads="1"/>
              </p:cNvSpPr>
              <p:nvPr/>
            </p:nvSpPr>
            <p:spPr bwMode="auto">
              <a:xfrm>
                <a:off x="1699993" y="5053222"/>
                <a:ext cx="274646" cy="274682"/>
              </a:xfrm>
              <a:prstGeom prst="cube">
                <a:avLst>
                  <a:gd name="adj" fmla="val 25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00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 charset="0"/>
                  <a:cs typeface="Tahoma" charset="0"/>
                </a:endParaRPr>
              </a:p>
            </p:txBody>
          </p:sp>
          <p:sp>
            <p:nvSpPr>
              <p:cNvPr id="325642" name="Text Box 10"/>
              <p:cNvSpPr txBox="1">
                <a:spLocks noChangeArrowheads="1"/>
              </p:cNvSpPr>
              <p:nvPr/>
            </p:nvSpPr>
            <p:spPr bwMode="auto">
              <a:xfrm>
                <a:off x="401376" y="5486680"/>
                <a:ext cx="974756" cy="338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BOTTOM</a:t>
                </a:r>
              </a:p>
            </p:txBody>
          </p:sp>
          <p:sp>
            <p:nvSpPr>
              <p:cNvPr id="25642" name="Line 22"/>
              <p:cNvSpPr>
                <a:spLocks noChangeShapeType="1"/>
              </p:cNvSpPr>
              <p:nvPr/>
            </p:nvSpPr>
            <p:spPr bwMode="auto">
              <a:xfrm rot="10800000" flipV="1">
                <a:off x="1836522" y="4124383"/>
                <a:ext cx="0" cy="9145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25658" name="Text Box 26"/>
              <p:cNvSpPr txBox="1">
                <a:spLocks noChangeArrowheads="1"/>
              </p:cNvSpPr>
              <p:nvPr/>
            </p:nvSpPr>
            <p:spPr bwMode="auto">
              <a:xfrm>
                <a:off x="1631727" y="3771900"/>
                <a:ext cx="412763" cy="338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P</a:t>
                </a:r>
                <a:r>
                  <a:rPr lang="en-US" sz="1600" baseline="-2500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m</a:t>
                </a:r>
              </a:p>
            </p:txBody>
          </p:sp>
          <p:sp>
            <p:nvSpPr>
              <p:cNvPr id="25644" name="Line 37"/>
              <p:cNvSpPr>
                <a:spLocks noChangeShapeType="1"/>
              </p:cNvSpPr>
              <p:nvPr/>
            </p:nvSpPr>
            <p:spPr bwMode="auto">
              <a:xfrm flipV="1">
                <a:off x="1836522" y="5342194"/>
                <a:ext cx="0" cy="73195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45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1569813" y="5077053"/>
                <a:ext cx="0" cy="228607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46" name="Line 39"/>
              <p:cNvSpPr>
                <a:spLocks noChangeShapeType="1"/>
              </p:cNvSpPr>
              <p:nvPr/>
            </p:nvSpPr>
            <p:spPr bwMode="auto">
              <a:xfrm rot="5400000" flipV="1">
                <a:off x="2076242" y="5077053"/>
                <a:ext cx="0" cy="228607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47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2564414" y="4825426"/>
                <a:ext cx="0" cy="73186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48" name="Line 41"/>
              <p:cNvSpPr>
                <a:spLocks noChangeShapeType="1"/>
              </p:cNvSpPr>
              <p:nvPr/>
            </p:nvSpPr>
            <p:spPr bwMode="auto">
              <a:xfrm rot="5400000" flipV="1">
                <a:off x="1070528" y="4825426"/>
                <a:ext cx="0" cy="731861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25674" name="Text Box 42"/>
              <p:cNvSpPr txBox="1">
                <a:spLocks noChangeArrowheads="1"/>
              </p:cNvSpPr>
              <p:nvPr/>
            </p:nvSpPr>
            <p:spPr bwMode="auto">
              <a:xfrm>
                <a:off x="1652366" y="5986825"/>
                <a:ext cx="368312" cy="338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dirty="0" err="1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Symbol" charset="2"/>
                    <a:cs typeface="Symbol" charset="2"/>
                  </a:rPr>
                  <a:t>s</a:t>
                </a:r>
                <a:r>
                  <a:rPr lang="en-US" sz="1600" baseline="-25000" dirty="0" err="1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z</a:t>
                </a:r>
                <a:endParaRPr lang="en-US" sz="16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endParaRPr>
              </a:p>
            </p:txBody>
          </p:sp>
          <p:sp>
            <p:nvSpPr>
              <p:cNvPr id="325676" name="Text Box 44"/>
              <p:cNvSpPr txBox="1">
                <a:spLocks noChangeArrowheads="1"/>
              </p:cNvSpPr>
              <p:nvPr/>
            </p:nvSpPr>
            <p:spPr bwMode="auto">
              <a:xfrm>
                <a:off x="404551" y="4999238"/>
                <a:ext cx="368312" cy="338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dirty="0" err="1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Symbol" charset="2"/>
                    <a:cs typeface="Symbol" charset="2"/>
                  </a:rPr>
                  <a:t>s</a:t>
                </a:r>
                <a:r>
                  <a:rPr lang="en-US" sz="1600" baseline="-25000" dirty="0" err="1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z</a:t>
                </a:r>
                <a:endPara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endParaRPr>
              </a:p>
            </p:txBody>
          </p:sp>
        </p:grp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608263" y="5372100"/>
            <a:ext cx="1997075" cy="708025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Failure Occurs at the Crest</a:t>
            </a: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2135188" y="2646363"/>
            <a:ext cx="6332537" cy="2211387"/>
            <a:chOff x="2134440" y="2646363"/>
            <a:chExt cx="6333285" cy="2211804"/>
          </a:xfrm>
        </p:grpSpPr>
        <p:sp>
          <p:nvSpPr>
            <p:cNvPr id="25625" name="AutoShape 3"/>
            <p:cNvSpPr>
              <a:spLocks noChangeArrowheads="1"/>
            </p:cNvSpPr>
            <p:nvPr/>
          </p:nvSpPr>
          <p:spPr bwMode="auto">
            <a:xfrm>
              <a:off x="5209790" y="3957885"/>
              <a:ext cx="3257935" cy="33185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endParaRPr>
            </a:p>
          </p:txBody>
        </p:sp>
        <p:grpSp>
          <p:nvGrpSpPr>
            <p:cNvPr id="26650" name="Group 50"/>
            <p:cNvGrpSpPr>
              <a:grpSpLocks/>
            </p:cNvGrpSpPr>
            <p:nvPr/>
          </p:nvGrpSpPr>
          <p:grpSpPr bwMode="auto">
            <a:xfrm>
              <a:off x="2134440" y="2646363"/>
              <a:ext cx="2353861" cy="2211804"/>
              <a:chOff x="2134440" y="2646363"/>
              <a:chExt cx="2353861" cy="2211804"/>
            </a:xfrm>
          </p:grpSpPr>
          <p:sp>
            <p:nvSpPr>
              <p:cNvPr id="325641" name="Text Box 9"/>
              <p:cNvSpPr txBox="1">
                <a:spLocks noChangeArrowheads="1"/>
              </p:cNvSpPr>
              <p:nvPr/>
            </p:nvSpPr>
            <p:spPr bwMode="auto">
              <a:xfrm>
                <a:off x="3572885" y="2981388"/>
                <a:ext cx="916095" cy="33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MIDDLE</a:t>
                </a:r>
              </a:p>
            </p:txBody>
          </p:sp>
          <p:sp>
            <p:nvSpPr>
              <p:cNvPr id="25628" name="AutoShape 13"/>
              <p:cNvSpPr>
                <a:spLocks noChangeArrowheads="1"/>
              </p:cNvSpPr>
              <p:nvPr/>
            </p:nvSpPr>
            <p:spPr bwMode="auto">
              <a:xfrm>
                <a:off x="3253759" y="3462492"/>
                <a:ext cx="274670" cy="274689"/>
              </a:xfrm>
              <a:prstGeom prst="cube">
                <a:avLst>
                  <a:gd name="adj" fmla="val 25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00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5629" name="Line 23"/>
              <p:cNvSpPr>
                <a:spLocks noChangeShapeType="1"/>
              </p:cNvSpPr>
              <p:nvPr/>
            </p:nvSpPr>
            <p:spPr bwMode="auto">
              <a:xfrm rot="5400000" flipV="1">
                <a:off x="2846518" y="3212440"/>
                <a:ext cx="0" cy="7763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25659" name="Text Box 27"/>
              <p:cNvSpPr txBox="1">
                <a:spLocks noChangeArrowheads="1"/>
              </p:cNvSpPr>
              <p:nvPr/>
            </p:nvSpPr>
            <p:spPr bwMode="auto">
              <a:xfrm>
                <a:off x="2134440" y="3416445"/>
                <a:ext cx="412799" cy="33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P</a:t>
                </a:r>
                <a:r>
                  <a:rPr lang="en-US" sz="1600" baseline="-2500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m</a:t>
                </a:r>
              </a:p>
            </p:txBody>
          </p:sp>
          <p:sp>
            <p:nvSpPr>
              <p:cNvPr id="25631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839616" y="3303732"/>
                <a:ext cx="0" cy="59379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32" name="Line 33"/>
              <p:cNvSpPr>
                <a:spLocks noChangeShapeType="1"/>
              </p:cNvSpPr>
              <p:nvPr/>
            </p:nvSpPr>
            <p:spPr bwMode="auto">
              <a:xfrm flipV="1">
                <a:off x="3390300" y="3980114"/>
                <a:ext cx="0" cy="593837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33" name="Line 34"/>
              <p:cNvSpPr>
                <a:spLocks noChangeShapeType="1"/>
              </p:cNvSpPr>
              <p:nvPr/>
            </p:nvSpPr>
            <p:spPr bwMode="auto">
              <a:xfrm rot="10800000" flipV="1">
                <a:off x="3390300" y="2646363"/>
                <a:ext cx="0" cy="593837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34" name="Line 35"/>
              <p:cNvSpPr>
                <a:spLocks noChangeShapeType="1"/>
              </p:cNvSpPr>
              <p:nvPr/>
            </p:nvSpPr>
            <p:spPr bwMode="auto">
              <a:xfrm flipV="1">
                <a:off x="3390300" y="3257665"/>
                <a:ext cx="0" cy="228643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35" name="Line 36"/>
              <p:cNvSpPr>
                <a:spLocks noChangeShapeType="1"/>
              </p:cNvSpPr>
              <p:nvPr/>
            </p:nvSpPr>
            <p:spPr bwMode="auto">
              <a:xfrm rot="10800000" flipV="1">
                <a:off x="3390300" y="3734005"/>
                <a:ext cx="0" cy="228643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25675" name="Text Box 43"/>
              <p:cNvSpPr txBox="1">
                <a:spLocks noChangeArrowheads="1"/>
              </p:cNvSpPr>
              <p:nvPr/>
            </p:nvSpPr>
            <p:spPr bwMode="auto">
              <a:xfrm>
                <a:off x="4119049" y="3418033"/>
                <a:ext cx="369931" cy="338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dirty="0" err="1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Symbol" charset="2"/>
                    <a:cs typeface="Symbol" charset="2"/>
                  </a:rPr>
                  <a:t>s</a:t>
                </a:r>
                <a:r>
                  <a:rPr lang="en-US" sz="1600" baseline="-25000" dirty="0" err="1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z</a:t>
                </a:r>
                <a:endParaRPr lang="en-US" sz="16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endParaRPr>
              </a:p>
            </p:txBody>
          </p:sp>
          <p:sp>
            <p:nvSpPr>
              <p:cNvPr id="325677" name="Text Box 45"/>
              <p:cNvSpPr txBox="1">
                <a:spLocks noChangeArrowheads="1"/>
              </p:cNvSpPr>
              <p:nvPr/>
            </p:nvSpPr>
            <p:spPr bwMode="auto">
              <a:xfrm>
                <a:off x="3204541" y="4519966"/>
                <a:ext cx="369931" cy="338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dirty="0" err="1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Symbol" charset="2"/>
                    <a:cs typeface="Symbol" charset="2"/>
                  </a:rPr>
                  <a:t>s</a:t>
                </a:r>
                <a:r>
                  <a:rPr lang="en-US" sz="1600" baseline="-25000" dirty="0" err="1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z</a:t>
                </a:r>
                <a:endPara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endParaRPr>
              </a:p>
            </p:txBody>
          </p:sp>
        </p:grpSp>
      </p:grp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30213" y="1119188"/>
            <a:ext cx="7666037" cy="1990725"/>
            <a:chOff x="430018" y="1119188"/>
            <a:chExt cx="7666232" cy="1991141"/>
          </a:xfrm>
        </p:grpSpPr>
        <p:sp>
          <p:nvSpPr>
            <p:cNvPr id="25615" name="AutoShape 2"/>
            <p:cNvSpPr>
              <a:spLocks noChangeArrowheads="1"/>
            </p:cNvSpPr>
            <p:nvPr/>
          </p:nvSpPr>
          <p:spPr bwMode="auto">
            <a:xfrm>
              <a:off x="5210102" y="2179860"/>
              <a:ext cx="2886148" cy="331856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endParaRPr>
            </a:p>
          </p:txBody>
        </p:sp>
        <p:grpSp>
          <p:nvGrpSpPr>
            <p:cNvPr id="26640" name="Group 52"/>
            <p:cNvGrpSpPr>
              <a:grpSpLocks/>
            </p:cNvGrpSpPr>
            <p:nvPr/>
          </p:nvGrpSpPr>
          <p:grpSpPr bwMode="auto">
            <a:xfrm>
              <a:off x="430018" y="1119188"/>
              <a:ext cx="1770257" cy="1991141"/>
              <a:chOff x="430018" y="1119188"/>
              <a:chExt cx="1770257" cy="1991141"/>
            </a:xfrm>
          </p:grpSpPr>
          <p:sp>
            <p:nvSpPr>
              <p:cNvPr id="325640" name="Text Box 8"/>
              <p:cNvSpPr txBox="1">
                <a:spLocks noChangeArrowheads="1"/>
              </p:cNvSpPr>
              <p:nvPr/>
            </p:nvSpPr>
            <p:spPr bwMode="auto">
              <a:xfrm>
                <a:off x="430018" y="1390707"/>
                <a:ext cx="796945" cy="338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smtClean="0">
                    <a:solidFill>
                      <a:srgbClr val="FFFFFF"/>
                    </a:solidFill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CREST</a:t>
                </a:r>
              </a:p>
            </p:txBody>
          </p:sp>
          <p:sp>
            <p:nvSpPr>
              <p:cNvPr id="25618" name="AutoShape 11"/>
              <p:cNvSpPr>
                <a:spLocks noChangeArrowheads="1"/>
              </p:cNvSpPr>
              <p:nvPr/>
            </p:nvSpPr>
            <p:spPr bwMode="auto">
              <a:xfrm>
                <a:off x="1700050" y="1879759"/>
                <a:ext cx="274644" cy="274695"/>
              </a:xfrm>
              <a:prstGeom prst="cube">
                <a:avLst>
                  <a:gd name="adj" fmla="val 25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00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 charset="0"/>
                  <a:cs typeface="Tahoma" charset="0"/>
                </a:endParaRPr>
              </a:p>
            </p:txBody>
          </p:sp>
          <p:sp>
            <p:nvSpPr>
              <p:cNvPr id="25619" name="Line 12"/>
              <p:cNvSpPr>
                <a:spLocks noChangeShapeType="1"/>
              </p:cNvSpPr>
              <p:nvPr/>
            </p:nvSpPr>
            <p:spPr bwMode="auto">
              <a:xfrm flipV="1">
                <a:off x="1838166" y="2200501"/>
                <a:ext cx="0" cy="63989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20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1838166" y="1473274"/>
                <a:ext cx="0" cy="457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21" name="Line 17"/>
              <p:cNvSpPr>
                <a:spLocks noChangeShapeType="1"/>
              </p:cNvSpPr>
              <p:nvPr/>
            </p:nvSpPr>
            <p:spPr bwMode="auto">
              <a:xfrm rot="16200000" flipV="1">
                <a:off x="1579397" y="1903598"/>
                <a:ext cx="0" cy="228606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622" name="Line 18"/>
              <p:cNvSpPr>
                <a:spLocks noChangeShapeType="1"/>
              </p:cNvSpPr>
              <p:nvPr/>
            </p:nvSpPr>
            <p:spPr bwMode="auto">
              <a:xfrm rot="5400000" flipV="1">
                <a:off x="2085822" y="1903598"/>
                <a:ext cx="0" cy="228606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25653" name="Text Box 21"/>
              <p:cNvSpPr txBox="1">
                <a:spLocks noChangeArrowheads="1"/>
              </p:cNvSpPr>
              <p:nvPr/>
            </p:nvSpPr>
            <p:spPr bwMode="auto">
              <a:xfrm>
                <a:off x="1631786" y="2772120"/>
                <a:ext cx="411173" cy="338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P</a:t>
                </a:r>
                <a:r>
                  <a:rPr lang="en-US" sz="1600" baseline="-2500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m</a:t>
                </a:r>
                <a:endParaRPr lang="en-US" sz="160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endParaRPr>
              </a:p>
            </p:txBody>
          </p:sp>
          <p:sp>
            <p:nvSpPr>
              <p:cNvPr id="325657" name="Text Box 25"/>
              <p:cNvSpPr txBox="1">
                <a:spLocks noChangeArrowheads="1"/>
              </p:cNvSpPr>
              <p:nvPr/>
            </p:nvSpPr>
            <p:spPr bwMode="auto">
              <a:xfrm>
                <a:off x="1654011" y="1119188"/>
                <a:ext cx="368309" cy="338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600" dirty="0" err="1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Symbol" charset="2"/>
                    <a:cs typeface="Symbol" charset="2"/>
                  </a:rPr>
                  <a:t>s</a:t>
                </a:r>
                <a:r>
                  <a:rPr lang="en-US" sz="1600" baseline="-25000" dirty="0" err="1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  <a:latin typeface="Tahoma"/>
                    <a:cs typeface="Tahoma"/>
                  </a:rPr>
                  <a:t>z</a:t>
                </a:r>
                <a:endParaRPr lang="en-US" sz="16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endParaRPr>
              </a:p>
            </p:txBody>
          </p:sp>
        </p:grpSp>
      </p:grpSp>
      <p:sp>
        <p:nvSpPr>
          <p:cNvPr id="325678" name="Text Box 46"/>
          <p:cNvSpPr txBox="1">
            <a:spLocks noChangeArrowheads="1"/>
          </p:cNvSpPr>
          <p:nvPr/>
        </p:nvSpPr>
        <p:spPr bwMode="auto">
          <a:xfrm>
            <a:off x="5172075" y="742950"/>
            <a:ext cx="3810000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800" u="sng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CREST</a:t>
            </a:r>
          </a:p>
          <a:p>
            <a:pPr eaLnBrk="1" hangingPunct="1">
              <a:defRPr/>
            </a:pP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endParaRPr lang="en-US" sz="1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  <a:p>
            <a:pPr eaLnBrk="1" hangingPunct="1">
              <a:defRPr/>
            </a:pP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P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+ OP</a:t>
            </a:r>
          </a:p>
          <a:p>
            <a:pPr eaLnBrk="1" hangingPunct="1">
              <a:defRPr/>
            </a:pPr>
            <a:r>
              <a:rPr lang="en-US" sz="1800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="1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n</a:t>
            </a:r>
            <a:r>
              <a:rPr lang="en-US" sz="1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P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–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</a:t>
            </a:r>
            <a:r>
              <a:rPr lang="en-US" sz="1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OP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Induced tangential stress is –</a:t>
            </a:r>
            <a:r>
              <a:rPr lang="en-US" sz="1800" dirty="0" err="1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n</a:t>
            </a:r>
            <a:r>
              <a:rPr lang="en-US" sz="18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/2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Resisting stress is </a:t>
            </a:r>
            <a:r>
              <a:rPr lang="en-US" sz="18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baseline="-250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</a:t>
            </a:r>
            <a:r>
              <a:rPr lang="en-US" sz="18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endParaRPr lang="en-US" sz="1800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u="sng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MIDDLE</a:t>
            </a:r>
          </a:p>
          <a:p>
            <a:pPr eaLnBrk="1" hangingPunct="1">
              <a:defRPr/>
            </a:pP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(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z+R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)</a:t>
            </a:r>
          </a:p>
          <a:p>
            <a:pPr eaLnBrk="1" hangingPunct="1">
              <a:defRPr/>
            </a:pP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P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+ OP +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gR</a:t>
            </a:r>
            <a:endParaRPr lang="en-US" sz="1800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  <a:p>
            <a:pPr eaLnBrk="1" hangingPunct="1">
              <a:defRPr/>
            </a:pPr>
            <a:r>
              <a:rPr lang="en-US" sz="1800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="1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n</a:t>
            </a:r>
            <a:r>
              <a:rPr lang="en-US" sz="1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P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–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</a:t>
            </a:r>
            <a:r>
              <a:rPr lang="en-US" sz="1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OP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Induced tangential stress is –OP/2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Resisting stress is </a:t>
            </a:r>
            <a:r>
              <a:rPr lang="en-US" sz="18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</a:t>
            </a: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6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z+R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u="sng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BOTTOM</a:t>
            </a:r>
          </a:p>
          <a:p>
            <a:pPr eaLnBrk="1" hangingPunct="1">
              <a:defRPr/>
            </a:pP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(z+2R)</a:t>
            </a:r>
          </a:p>
          <a:p>
            <a:pPr eaLnBrk="1" hangingPunct="1">
              <a:defRPr/>
            </a:pP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P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+ OP +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g2R</a:t>
            </a:r>
          </a:p>
          <a:p>
            <a:pPr eaLnBrk="1" hangingPunct="1">
              <a:defRPr/>
            </a:pPr>
            <a:r>
              <a:rPr lang="en-US" sz="1800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="1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n</a:t>
            </a:r>
            <a:r>
              <a:rPr lang="en-US" sz="1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P</a:t>
            </a:r>
            <a:r>
              <a:rPr lang="en-US" sz="1800" baseline="-25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– </a:t>
            </a:r>
            <a:r>
              <a:rPr lang="en-US" sz="18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</a:t>
            </a:r>
            <a:r>
              <a:rPr lang="en-US" sz="18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OP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Induced tangential stress is –OP/2</a:t>
            </a:r>
          </a:p>
          <a:p>
            <a:pPr eaLnBrk="1" hangingPunct="1">
              <a:defRPr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Resisting stress is </a:t>
            </a:r>
            <a:r>
              <a:rPr lang="en-US" sz="18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sz="18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sz="18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</a:t>
            </a: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sz="16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</a:t>
            </a:r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(z+2R)</a:t>
            </a:r>
          </a:p>
        </p:txBody>
      </p:sp>
    </p:spTree>
    <p:extLst>
      <p:ext uri="{BB962C8B-B14F-4D97-AF65-F5344CB8AC3E}">
        <p14:creationId xmlns:p14="http://schemas.microsoft.com/office/powerpoint/2010/main" val="25444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5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5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5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25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25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25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5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25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25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5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256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56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256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256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256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256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256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66675"/>
            <a:ext cx="8743950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ea typeface="ＭＳ Ｐゴシック" charset="0"/>
                <a:cs typeface="Tahoma" charset="0"/>
              </a:rPr>
              <a:t>Two Formulations: Equivalent?</a:t>
            </a:r>
            <a:endParaRPr lang="en-US" sz="2800" i="1" dirty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25602" name="Oval 7"/>
          <p:cNvSpPr>
            <a:spLocks noChangeArrowheads="1"/>
          </p:cNvSpPr>
          <p:nvPr/>
        </p:nvSpPr>
        <p:spPr bwMode="auto">
          <a:xfrm>
            <a:off x="404813" y="2181225"/>
            <a:ext cx="2865437" cy="2860675"/>
          </a:xfrm>
          <a:prstGeom prst="ellipse">
            <a:avLst/>
          </a:prstGeom>
          <a:solidFill>
            <a:srgbClr val="9900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25603" name="Line 19"/>
          <p:cNvSpPr>
            <a:spLocks noChangeShapeType="1"/>
          </p:cNvSpPr>
          <p:nvPr/>
        </p:nvSpPr>
        <p:spPr bwMode="auto">
          <a:xfrm>
            <a:off x="404813" y="942975"/>
            <a:ext cx="83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04" name="Line 20"/>
          <p:cNvSpPr>
            <a:spLocks noChangeShapeType="1"/>
          </p:cNvSpPr>
          <p:nvPr/>
        </p:nvSpPr>
        <p:spPr bwMode="auto">
          <a:xfrm>
            <a:off x="838200" y="2619375"/>
            <a:ext cx="990600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1062038" y="2990850"/>
            <a:ext cx="311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R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09650" y="1833563"/>
            <a:ext cx="2087563" cy="338137"/>
            <a:chOff x="1009650" y="1833563"/>
            <a:chExt cx="2088001" cy="338554"/>
          </a:xfrm>
        </p:grpSpPr>
        <p:sp>
          <p:nvSpPr>
            <p:cNvPr id="25651" name="Line 15"/>
            <p:cNvSpPr>
              <a:spLocks noChangeShapeType="1"/>
            </p:cNvSpPr>
            <p:nvPr/>
          </p:nvSpPr>
          <p:spPr bwMode="auto">
            <a:xfrm rot="16200000" flipV="1">
              <a:off x="2429173" y="1789292"/>
              <a:ext cx="0" cy="45729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652" name="Line 16"/>
            <p:cNvSpPr>
              <a:spLocks noChangeShapeType="1"/>
            </p:cNvSpPr>
            <p:nvPr/>
          </p:nvSpPr>
          <p:spPr bwMode="auto">
            <a:xfrm rot="5400000" flipV="1">
              <a:off x="1238298" y="1789292"/>
              <a:ext cx="0" cy="45729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5660" name="Text Box 28"/>
            <p:cNvSpPr txBox="1">
              <a:spLocks noChangeArrowheads="1"/>
            </p:cNvSpPr>
            <p:nvPr/>
          </p:nvSpPr>
          <p:spPr bwMode="auto">
            <a:xfrm>
              <a:off x="2727685" y="1833563"/>
              <a:ext cx="369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Symbol" charset="2"/>
                  <a:cs typeface="Symbol" charset="2"/>
                </a:rPr>
                <a:t>s</a:t>
              </a:r>
              <a:r>
                <a:rPr lang="en-US" sz="1600" baseline="-250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z</a:t>
              </a:r>
              <a:endPara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endParaRPr>
            </a:p>
          </p:txBody>
        </p:sp>
      </p:grpSp>
      <p:sp>
        <p:nvSpPr>
          <p:cNvPr id="25607" name="Line 29"/>
          <p:cNvSpPr>
            <a:spLocks noChangeShapeType="1"/>
          </p:cNvSpPr>
          <p:nvPr/>
        </p:nvSpPr>
        <p:spPr bwMode="auto">
          <a:xfrm flipV="1">
            <a:off x="404813" y="2171700"/>
            <a:ext cx="8335938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08" name="Line 30"/>
          <p:cNvSpPr>
            <a:spLocks noChangeShapeType="1"/>
          </p:cNvSpPr>
          <p:nvPr/>
        </p:nvSpPr>
        <p:spPr bwMode="auto">
          <a:xfrm>
            <a:off x="3926596" y="952500"/>
            <a:ext cx="0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63" name="Text Box 31"/>
          <p:cNvSpPr txBox="1">
            <a:spLocks noChangeArrowheads="1"/>
          </p:cNvSpPr>
          <p:nvPr/>
        </p:nvSpPr>
        <p:spPr bwMode="auto">
          <a:xfrm>
            <a:off x="3099129" y="1343025"/>
            <a:ext cx="828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 &gt;&gt; R</a:t>
            </a:r>
          </a:p>
        </p:txBody>
      </p:sp>
      <p:sp>
        <p:nvSpPr>
          <p:cNvPr id="25640" name="AutoShape 5"/>
          <p:cNvSpPr>
            <a:spLocks noChangeArrowheads="1"/>
          </p:cNvSpPr>
          <p:nvPr/>
        </p:nvSpPr>
        <p:spPr bwMode="auto">
          <a:xfrm>
            <a:off x="1700213" y="5053013"/>
            <a:ext cx="274637" cy="27463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401638" y="5486400"/>
            <a:ext cx="974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BOTTOM</a:t>
            </a:r>
          </a:p>
        </p:txBody>
      </p:sp>
      <p:sp>
        <p:nvSpPr>
          <p:cNvPr id="25642" name="Line 22"/>
          <p:cNvSpPr>
            <a:spLocks noChangeShapeType="1"/>
          </p:cNvSpPr>
          <p:nvPr/>
        </p:nvSpPr>
        <p:spPr bwMode="auto">
          <a:xfrm rot="10800000" flipV="1">
            <a:off x="1836738" y="4124325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1631950" y="37719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P</a:t>
            </a:r>
            <a:r>
              <a:rPr lang="en-US" sz="1600" baseline="-250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m</a:t>
            </a:r>
          </a:p>
        </p:txBody>
      </p:sp>
      <p:sp>
        <p:nvSpPr>
          <p:cNvPr id="25645" name="Line 38"/>
          <p:cNvSpPr>
            <a:spLocks noChangeShapeType="1"/>
          </p:cNvSpPr>
          <p:nvPr/>
        </p:nvSpPr>
        <p:spPr bwMode="auto">
          <a:xfrm rot="16200000" flipV="1">
            <a:off x="1570038" y="5076825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46" name="Line 39"/>
          <p:cNvSpPr>
            <a:spLocks noChangeShapeType="1"/>
          </p:cNvSpPr>
          <p:nvPr/>
        </p:nvSpPr>
        <p:spPr bwMode="auto">
          <a:xfrm rot="5400000" flipV="1">
            <a:off x="2076450" y="5076825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47" name="Line 40"/>
          <p:cNvSpPr>
            <a:spLocks noChangeShapeType="1"/>
          </p:cNvSpPr>
          <p:nvPr/>
        </p:nvSpPr>
        <p:spPr bwMode="auto">
          <a:xfrm rot="16200000" flipV="1">
            <a:off x="2564607" y="4825206"/>
            <a:ext cx="0" cy="73183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48" name="Line 41"/>
          <p:cNvSpPr>
            <a:spLocks noChangeShapeType="1"/>
          </p:cNvSpPr>
          <p:nvPr/>
        </p:nvSpPr>
        <p:spPr bwMode="auto">
          <a:xfrm rot="5400000" flipV="1">
            <a:off x="1070769" y="4825206"/>
            <a:ext cx="0" cy="73183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76" name="Text Box 44"/>
          <p:cNvSpPr txBox="1">
            <a:spLocks noChangeArrowheads="1"/>
          </p:cNvSpPr>
          <p:nvPr/>
        </p:nvSpPr>
        <p:spPr bwMode="auto">
          <a:xfrm>
            <a:off x="404813" y="4999038"/>
            <a:ext cx="368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2"/>
                <a:cs typeface="Symbol" charset="2"/>
              </a:rPr>
              <a:t>s</a:t>
            </a:r>
            <a:r>
              <a:rPr lang="en-US" sz="16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</a:t>
            </a:r>
            <a:endParaRPr lang="en-US" sz="1600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343391" y="5372100"/>
            <a:ext cx="1997075" cy="708025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Failure occurs at the crest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573463" y="2981325"/>
            <a:ext cx="915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MIDDLE</a:t>
            </a:r>
          </a:p>
        </p:txBody>
      </p:sp>
      <p:sp>
        <p:nvSpPr>
          <p:cNvPr id="25628" name="AutoShape 13"/>
          <p:cNvSpPr>
            <a:spLocks noChangeArrowheads="1"/>
          </p:cNvSpPr>
          <p:nvPr/>
        </p:nvSpPr>
        <p:spPr bwMode="auto">
          <a:xfrm>
            <a:off x="3254375" y="3462338"/>
            <a:ext cx="274638" cy="27463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25629" name="Line 23"/>
          <p:cNvSpPr>
            <a:spLocks noChangeShapeType="1"/>
          </p:cNvSpPr>
          <p:nvPr/>
        </p:nvSpPr>
        <p:spPr bwMode="auto">
          <a:xfrm rot="5400000" flipV="1">
            <a:off x="2847182" y="3212306"/>
            <a:ext cx="0" cy="776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59" name="Text Box 27"/>
          <p:cNvSpPr txBox="1">
            <a:spLocks noChangeArrowheads="1"/>
          </p:cNvSpPr>
          <p:nvPr/>
        </p:nvSpPr>
        <p:spPr bwMode="auto">
          <a:xfrm>
            <a:off x="2135188" y="34163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P</a:t>
            </a:r>
            <a:r>
              <a:rPr lang="en-US" sz="1600" baseline="-250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m</a:t>
            </a:r>
          </a:p>
        </p:txBody>
      </p:sp>
      <p:sp>
        <p:nvSpPr>
          <p:cNvPr id="25632" name="Line 33"/>
          <p:cNvSpPr>
            <a:spLocks noChangeShapeType="1"/>
          </p:cNvSpPr>
          <p:nvPr/>
        </p:nvSpPr>
        <p:spPr bwMode="auto">
          <a:xfrm flipV="1">
            <a:off x="3390900" y="3979863"/>
            <a:ext cx="0" cy="5937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33" name="Line 34"/>
          <p:cNvSpPr>
            <a:spLocks noChangeShapeType="1"/>
          </p:cNvSpPr>
          <p:nvPr/>
        </p:nvSpPr>
        <p:spPr bwMode="auto">
          <a:xfrm rot="10800000" flipV="1">
            <a:off x="3390900" y="2646363"/>
            <a:ext cx="0" cy="5937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34" name="Line 35"/>
          <p:cNvSpPr>
            <a:spLocks noChangeShapeType="1"/>
          </p:cNvSpPr>
          <p:nvPr/>
        </p:nvSpPr>
        <p:spPr bwMode="auto">
          <a:xfrm flipV="1">
            <a:off x="3390900" y="3257550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35" name="Line 36"/>
          <p:cNvSpPr>
            <a:spLocks noChangeShapeType="1"/>
          </p:cNvSpPr>
          <p:nvPr/>
        </p:nvSpPr>
        <p:spPr bwMode="auto">
          <a:xfrm rot="10800000" flipV="1">
            <a:off x="3390900" y="3733800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77" name="Text Box 45"/>
          <p:cNvSpPr txBox="1">
            <a:spLocks noChangeArrowheads="1"/>
          </p:cNvSpPr>
          <p:nvPr/>
        </p:nvSpPr>
        <p:spPr bwMode="auto">
          <a:xfrm>
            <a:off x="3205163" y="4519613"/>
            <a:ext cx="3698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2"/>
                <a:cs typeface="Symbol" charset="2"/>
              </a:rPr>
              <a:t>s</a:t>
            </a:r>
            <a:r>
              <a:rPr lang="en-US" sz="16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</a:t>
            </a:r>
            <a:endParaRPr lang="en-US" sz="1600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2149475" y="1390650"/>
            <a:ext cx="796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CREST</a:t>
            </a:r>
          </a:p>
        </p:txBody>
      </p:sp>
      <p:sp>
        <p:nvSpPr>
          <p:cNvPr id="25618" name="AutoShape 11"/>
          <p:cNvSpPr>
            <a:spLocks noChangeArrowheads="1"/>
          </p:cNvSpPr>
          <p:nvPr/>
        </p:nvSpPr>
        <p:spPr bwMode="auto">
          <a:xfrm>
            <a:off x="1700213" y="1879600"/>
            <a:ext cx="274637" cy="274638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25619" name="Line 12"/>
          <p:cNvSpPr>
            <a:spLocks noChangeShapeType="1"/>
          </p:cNvSpPr>
          <p:nvPr/>
        </p:nvSpPr>
        <p:spPr bwMode="auto">
          <a:xfrm flipV="1">
            <a:off x="1838325" y="2200275"/>
            <a:ext cx="0" cy="639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21" name="Line 17"/>
          <p:cNvSpPr>
            <a:spLocks noChangeShapeType="1"/>
          </p:cNvSpPr>
          <p:nvPr/>
        </p:nvSpPr>
        <p:spPr bwMode="auto">
          <a:xfrm rot="16200000" flipV="1">
            <a:off x="1579563" y="1903413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5622" name="Line 18"/>
          <p:cNvSpPr>
            <a:spLocks noChangeShapeType="1"/>
          </p:cNvSpPr>
          <p:nvPr/>
        </p:nvSpPr>
        <p:spPr bwMode="auto">
          <a:xfrm rot="5400000" flipV="1">
            <a:off x="2085975" y="1903413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5653" name="Text Box 21"/>
          <p:cNvSpPr txBox="1">
            <a:spLocks noChangeArrowheads="1"/>
          </p:cNvSpPr>
          <p:nvPr/>
        </p:nvSpPr>
        <p:spPr bwMode="auto">
          <a:xfrm>
            <a:off x="1631950" y="2771775"/>
            <a:ext cx="4111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P</a:t>
            </a:r>
            <a:r>
              <a:rPr lang="en-US" sz="1600" baseline="-250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m</a:t>
            </a:r>
            <a:endParaRPr lang="en-US" sz="160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2588" y="1119188"/>
            <a:ext cx="2836862" cy="5205412"/>
            <a:chOff x="1652588" y="1119188"/>
            <a:chExt cx="2836862" cy="5205412"/>
          </a:xfrm>
        </p:grpSpPr>
        <p:sp>
          <p:nvSpPr>
            <p:cNvPr id="25644" name="Line 37"/>
            <p:cNvSpPr>
              <a:spLocks noChangeShapeType="1"/>
            </p:cNvSpPr>
            <p:nvPr/>
          </p:nvSpPr>
          <p:spPr bwMode="auto">
            <a:xfrm flipV="1">
              <a:off x="1836738" y="5341938"/>
              <a:ext cx="0" cy="7318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5674" name="Text Box 42"/>
            <p:cNvSpPr txBox="1">
              <a:spLocks noChangeArrowheads="1"/>
            </p:cNvSpPr>
            <p:nvPr/>
          </p:nvSpPr>
          <p:spPr bwMode="auto">
            <a:xfrm>
              <a:off x="1652588" y="5986463"/>
              <a:ext cx="3683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Symbol" charset="2"/>
                  <a:cs typeface="Symbol" charset="2"/>
                </a:rPr>
                <a:t>s</a:t>
              </a:r>
              <a:r>
                <a:rPr lang="en-US" sz="1600" baseline="-250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z</a:t>
              </a:r>
              <a:endParaRPr lang="en-US" sz="1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endParaRPr>
            </a:p>
          </p:txBody>
        </p:sp>
        <p:sp>
          <p:nvSpPr>
            <p:cNvPr id="25631" name="Line 32"/>
            <p:cNvSpPr>
              <a:spLocks noChangeShapeType="1"/>
            </p:cNvSpPr>
            <p:nvPr/>
          </p:nvSpPr>
          <p:spPr bwMode="auto">
            <a:xfrm rot="16200000" flipV="1">
              <a:off x="3840163" y="3303587"/>
              <a:ext cx="0" cy="5937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5675" name="Text Box 43"/>
            <p:cNvSpPr txBox="1">
              <a:spLocks noChangeArrowheads="1"/>
            </p:cNvSpPr>
            <p:nvPr/>
          </p:nvSpPr>
          <p:spPr bwMode="auto">
            <a:xfrm>
              <a:off x="4119563" y="3417888"/>
              <a:ext cx="36988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Symbol" charset="2"/>
                  <a:cs typeface="Symbol" charset="2"/>
                </a:rPr>
                <a:t>s</a:t>
              </a:r>
              <a:r>
                <a:rPr lang="en-US" sz="1600" baseline="-250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z</a:t>
              </a:r>
              <a:endParaRPr lang="en-US" sz="1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endParaRPr>
            </a:p>
          </p:txBody>
        </p:sp>
        <p:sp>
          <p:nvSpPr>
            <p:cNvPr id="25620" name="Line 14"/>
            <p:cNvSpPr>
              <a:spLocks noChangeShapeType="1"/>
            </p:cNvSpPr>
            <p:nvPr/>
          </p:nvSpPr>
          <p:spPr bwMode="auto">
            <a:xfrm rot="10800000" flipV="1">
              <a:off x="1838325" y="1473200"/>
              <a:ext cx="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5657" name="Text Box 25"/>
            <p:cNvSpPr txBox="1">
              <a:spLocks noChangeArrowheads="1"/>
            </p:cNvSpPr>
            <p:nvPr/>
          </p:nvSpPr>
          <p:spPr bwMode="auto">
            <a:xfrm>
              <a:off x="1654175" y="1119188"/>
              <a:ext cx="3683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Symbol" charset="2"/>
                  <a:cs typeface="Symbol" charset="2"/>
                </a:rPr>
                <a:t>s</a:t>
              </a:r>
              <a:r>
                <a:rPr lang="en-US" sz="1600" baseline="-25000" dirty="0" err="1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z</a:t>
              </a:r>
              <a:endParaRPr lang="en-US" sz="1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20744" y="1879333"/>
            <a:ext cx="3122612" cy="3447969"/>
            <a:chOff x="404813" y="1879600"/>
            <a:chExt cx="3122612" cy="3447969"/>
          </a:xfrm>
        </p:grpSpPr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404813" y="2181225"/>
              <a:ext cx="2865437" cy="2860675"/>
            </a:xfrm>
            <a:prstGeom prst="ellipse">
              <a:avLst/>
            </a:prstGeom>
            <a:solidFill>
              <a:srgbClr val="9900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838200" y="2619375"/>
              <a:ext cx="990600" cy="981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049338" y="2990850"/>
              <a:ext cx="336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</a:p>
          </p:txBody>
        </p:sp>
        <p:sp>
          <p:nvSpPr>
            <p:cNvPr id="59" name="AutoShape 11"/>
            <p:cNvSpPr>
              <a:spLocks noChangeArrowheads="1"/>
            </p:cNvSpPr>
            <p:nvPr/>
          </p:nvSpPr>
          <p:spPr bwMode="auto">
            <a:xfrm>
              <a:off x="1700213" y="1879600"/>
              <a:ext cx="274637" cy="274638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 flipV="1">
              <a:off x="1838325" y="2200275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 rot="16200000" flipV="1">
              <a:off x="1579563" y="1903413"/>
              <a:ext cx="0" cy="2286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 rot="5400000" flipV="1">
              <a:off x="2085975" y="1903413"/>
              <a:ext cx="0" cy="2286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1622425" y="2771775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</a:p>
          </p:txBody>
        </p:sp>
        <p:sp>
          <p:nvSpPr>
            <p:cNvPr id="64" name="AutoShape 14"/>
            <p:cNvSpPr>
              <a:spLocks noChangeArrowheads="1"/>
            </p:cNvSpPr>
            <p:nvPr/>
          </p:nvSpPr>
          <p:spPr bwMode="auto">
            <a:xfrm>
              <a:off x="1700213" y="5052932"/>
              <a:ext cx="274637" cy="274637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1622425" y="3962400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  <a:endPara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16200000" flipV="1">
              <a:off x="1570038" y="5076744"/>
              <a:ext cx="0" cy="2286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 rot="5400000" flipV="1">
              <a:off x="2076450" y="5076744"/>
              <a:ext cx="0" cy="2286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AutoShape 13"/>
            <p:cNvSpPr>
              <a:spLocks noChangeArrowheads="1"/>
            </p:cNvSpPr>
            <p:nvPr/>
          </p:nvSpPr>
          <p:spPr bwMode="auto">
            <a:xfrm>
              <a:off x="3252788" y="3462338"/>
              <a:ext cx="274637" cy="274637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2189163" y="3403600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  <a:endPara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0" name="Line 41"/>
            <p:cNvSpPr>
              <a:spLocks noChangeShapeType="1"/>
            </p:cNvSpPr>
            <p:nvPr/>
          </p:nvSpPr>
          <p:spPr bwMode="auto">
            <a:xfrm flipV="1">
              <a:off x="3389313" y="3257550"/>
              <a:ext cx="0" cy="2286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 rot="10800000" flipV="1">
              <a:off x="3389313" y="3733800"/>
              <a:ext cx="0" cy="2286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2"/>
            <p:cNvSpPr>
              <a:spLocks noChangeShapeType="1"/>
            </p:cNvSpPr>
            <p:nvPr/>
          </p:nvSpPr>
          <p:spPr bwMode="auto">
            <a:xfrm>
              <a:off x="1851025" y="4321175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rot="5400000" flipV="1">
              <a:off x="2918619" y="3293269"/>
              <a:ext cx="0" cy="6397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779203" y="5374883"/>
            <a:ext cx="1997075" cy="707886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Failure 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e</a:t>
            </a:r>
            <a:r>
              <a:rPr lang="en-US" sz="2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qually likely anywhere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7026" y="1106615"/>
            <a:ext cx="2053814" cy="923330"/>
          </a:xfrm>
          <a:prstGeom prst="rect">
            <a:avLst/>
          </a:prstGeom>
          <a:solidFill>
            <a:srgbClr val="B0CCB0"/>
          </a:solidFill>
          <a:ln w="19050" cmpd="sng">
            <a:solidFill>
              <a:srgbClr val="00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baseline="-25000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baseline="-25000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P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r</a:t>
            </a:r>
            <a:r>
              <a:rPr lang="en-US" baseline="-25000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r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gz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+ OP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b="1" baseline="-25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n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= P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m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0"/>
                <a:cs typeface="Symbol" charset="0"/>
              </a:rPr>
              <a:t>s</a:t>
            </a:r>
            <a:r>
              <a:rPr lang="en-US" baseline="-25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z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=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 charset="0"/>
                <a:cs typeface="Tahoma" charset="0"/>
              </a:rPr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6323" y="1337359"/>
            <a:ext cx="108234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Widely</a:t>
            </a:r>
          </a:p>
          <a:p>
            <a:pPr algn="ctr"/>
            <a:r>
              <a:rPr lang="en-US" sz="2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Used</a:t>
            </a:r>
          </a:p>
          <a:p>
            <a:pPr algn="ctr"/>
            <a:r>
              <a:rPr lang="en-US" sz="2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Model</a:t>
            </a:r>
            <a:endParaRPr lang="en-US" sz="24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6689" y="3305662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Subsurface</a:t>
            </a:r>
          </a:p>
          <a:p>
            <a:pPr algn="ctr"/>
            <a:r>
              <a:rPr lang="en-US" sz="20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conditions</a:t>
            </a:r>
            <a:endParaRPr lang="en-US" sz="20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5606" y="2178050"/>
            <a:ext cx="2865437" cy="2860675"/>
            <a:chOff x="4564245" y="2367633"/>
            <a:chExt cx="2865437" cy="2860675"/>
          </a:xfrm>
        </p:grpSpPr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4564245" y="2367633"/>
              <a:ext cx="2865437" cy="2860675"/>
            </a:xfrm>
            <a:prstGeom prst="ellipse">
              <a:avLst/>
            </a:prstGeom>
            <a:solidFill>
              <a:srgbClr val="9900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4997632" y="2805783"/>
              <a:ext cx="990600" cy="981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5208770" y="3177258"/>
              <a:ext cx="336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 flipV="1">
              <a:off x="5997757" y="2386683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781857" y="2958183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</a:p>
          </p:txBody>
        </p: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>
              <a:off x="5781857" y="4148808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  <a:endPara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" name="Text Box 33"/>
            <p:cNvSpPr txBox="1">
              <a:spLocks noChangeArrowheads="1"/>
            </p:cNvSpPr>
            <p:nvPr/>
          </p:nvSpPr>
          <p:spPr bwMode="auto">
            <a:xfrm>
              <a:off x="6348595" y="3590008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  <a:endPara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6010457" y="4507583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 rot="5400000" flipV="1">
              <a:off x="7078051" y="3479677"/>
              <a:ext cx="0" cy="6397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033" y="1845811"/>
            <a:ext cx="2935877" cy="3526289"/>
            <a:chOff x="618033" y="1845811"/>
            <a:chExt cx="2935877" cy="3526289"/>
          </a:xfrm>
        </p:grpSpPr>
        <p:sp>
          <p:nvSpPr>
            <p:cNvPr id="10" name="Oval 9"/>
            <p:cNvSpPr/>
            <p:nvPr/>
          </p:nvSpPr>
          <p:spPr>
            <a:xfrm>
              <a:off x="869319" y="1845811"/>
              <a:ext cx="679459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102643" y="1845811"/>
              <a:ext cx="679459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8033" y="5028296"/>
              <a:ext cx="866761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34933" y="5021960"/>
              <a:ext cx="866761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2991121" y="2756674"/>
              <a:ext cx="781774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2991121" y="4146098"/>
              <a:ext cx="781774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86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66675"/>
            <a:ext cx="8743950" cy="714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ea typeface="ＭＳ Ｐゴシック" charset="0"/>
                <a:cs typeface="Tahoma"/>
              </a:rPr>
              <a:t>To Eliminate Wall-Parallel Host Stress…</a:t>
            </a:r>
            <a:endParaRPr lang="en-US" sz="1400" i="1" dirty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/>
              <a:ea typeface="ＭＳ Ｐゴシック" charset="0"/>
              <a:cs typeface="Tahoma"/>
            </a:endParaRPr>
          </a:p>
        </p:txBody>
      </p:sp>
      <p:sp>
        <p:nvSpPr>
          <p:cNvPr id="27651" name="Line 20"/>
          <p:cNvSpPr>
            <a:spLocks noChangeShapeType="1"/>
          </p:cNvSpPr>
          <p:nvPr/>
        </p:nvSpPr>
        <p:spPr bwMode="auto">
          <a:xfrm>
            <a:off x="404813" y="942975"/>
            <a:ext cx="457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430213" y="1390650"/>
            <a:ext cx="796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CREST</a:t>
            </a:r>
          </a:p>
        </p:txBody>
      </p:sp>
      <p:sp>
        <p:nvSpPr>
          <p:cNvPr id="27660" name="Line 35"/>
          <p:cNvSpPr>
            <a:spLocks noChangeShapeType="1"/>
          </p:cNvSpPr>
          <p:nvPr/>
        </p:nvSpPr>
        <p:spPr bwMode="auto">
          <a:xfrm>
            <a:off x="404813" y="2181225"/>
            <a:ext cx="45704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7661" name="Line 36"/>
          <p:cNvSpPr>
            <a:spLocks noChangeShapeType="1"/>
          </p:cNvSpPr>
          <p:nvPr/>
        </p:nvSpPr>
        <p:spPr bwMode="auto">
          <a:xfrm>
            <a:off x="4705350" y="952500"/>
            <a:ext cx="0" cy="120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1573" name="Text Box 37"/>
          <p:cNvSpPr txBox="1">
            <a:spLocks noChangeArrowheads="1"/>
          </p:cNvSpPr>
          <p:nvPr/>
        </p:nvSpPr>
        <p:spPr bwMode="auto">
          <a:xfrm>
            <a:off x="3765550" y="1343025"/>
            <a:ext cx="828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 &gt;&gt; R</a:t>
            </a:r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401638" y="5486400"/>
            <a:ext cx="9747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BOTTOM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3573463" y="2981325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MIDDLE</a:t>
            </a:r>
          </a:p>
        </p:txBody>
      </p: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068210" y="3306957"/>
            <a:ext cx="2125662" cy="1992313"/>
            <a:chOff x="6231466" y="2565400"/>
            <a:chExt cx="2125133" cy="1994271"/>
          </a:xfrm>
        </p:grpSpPr>
        <p:sp>
          <p:nvSpPr>
            <p:cNvPr id="50" name="TextBox 49"/>
            <p:cNvSpPr txBox="1"/>
            <p:nvPr/>
          </p:nvSpPr>
          <p:spPr bwMode="auto">
            <a:xfrm>
              <a:off x="6231466" y="2989680"/>
              <a:ext cx="2125133" cy="156999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If pore pressure in the host rock is </a:t>
              </a:r>
              <a:r>
                <a:rPr lang="en-US" sz="16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lithostatic</a:t>
              </a:r>
              <a:r>
                <a:rPr lang="en-US" sz="160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 </a:t>
              </a: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then the rock would exist in a state of imminent tensile failure…</a:t>
              </a:r>
            </a:p>
          </p:txBody>
        </p:sp>
        <p:sp>
          <p:nvSpPr>
            <p:cNvPr id="51" name="TextBox 2"/>
            <p:cNvSpPr txBox="1">
              <a:spLocks noChangeArrowheads="1"/>
            </p:cNvSpPr>
            <p:nvPr/>
          </p:nvSpPr>
          <p:spPr bwMode="auto">
            <a:xfrm>
              <a:off x="6971057" y="2565400"/>
              <a:ext cx="645951" cy="338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 charset="0"/>
                  <a:cs typeface="Tahoma" charset="0"/>
                </a:rPr>
                <a:t>- </a:t>
              </a:r>
              <a:r>
                <a:rPr lang="en-US" sz="1600" i="1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 charset="0"/>
                  <a:cs typeface="Tahoma" charset="0"/>
                </a:rPr>
                <a:t>or</a:t>
              </a: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 charset="0"/>
                  <a:cs typeface="Tahoma" charset="0"/>
                </a:rPr>
                <a:t> - </a:t>
              </a: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76200" y="1931081"/>
            <a:ext cx="8600272" cy="2305565"/>
            <a:chOff x="76200" y="1929694"/>
            <a:chExt cx="8600273" cy="2307344"/>
          </a:xfrm>
        </p:grpSpPr>
        <p:grpSp>
          <p:nvGrpSpPr>
            <p:cNvPr id="28712" name="Group 63"/>
            <p:cNvGrpSpPr>
              <a:grpSpLocks/>
            </p:cNvGrpSpPr>
            <p:nvPr/>
          </p:nvGrpSpPr>
          <p:grpSpPr bwMode="auto">
            <a:xfrm>
              <a:off x="76200" y="2949639"/>
              <a:ext cx="365125" cy="1287399"/>
              <a:chOff x="76200" y="2949575"/>
              <a:chExt cx="365083" cy="1287463"/>
            </a:xfrm>
          </p:grpSpPr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 flipV="1">
                <a:off x="225408" y="2949001"/>
                <a:ext cx="0" cy="6403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225408" y="3597249"/>
                <a:ext cx="0" cy="6403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57" name="Straight Connector 56"/>
              <p:cNvCxnSpPr>
                <a:cxnSpLocks/>
              </p:cNvCxnSpPr>
              <p:nvPr/>
            </p:nvCxnSpPr>
            <p:spPr>
              <a:xfrm>
                <a:off x="76200" y="3606782"/>
                <a:ext cx="365083" cy="0"/>
              </a:xfrm>
              <a:prstGeom prst="line">
                <a:avLst/>
              </a:prstGeom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 bwMode="auto">
            <a:xfrm>
              <a:off x="5560211" y="1929694"/>
              <a:ext cx="3116262" cy="132344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If intrusion is present P</a:t>
              </a:r>
              <a:r>
                <a:rPr lang="en-US" sz="1600" baseline="-250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m</a:t>
              </a: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 works directly against wall-parallel host rock stress… 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…but problem is then one of crack propagation, not initiation.</a:t>
              </a: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5755473" y="3619695"/>
            <a:ext cx="2700338" cy="176847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0" name="Group 54"/>
          <p:cNvGrpSpPr>
            <a:grpSpLocks/>
          </p:cNvGrpSpPr>
          <p:nvPr/>
        </p:nvGrpSpPr>
        <p:grpSpPr bwMode="auto">
          <a:xfrm>
            <a:off x="1009650" y="1833563"/>
            <a:ext cx="2087563" cy="338137"/>
            <a:chOff x="1009650" y="1833563"/>
            <a:chExt cx="2088001" cy="338554"/>
          </a:xfrm>
        </p:grpSpPr>
        <p:sp>
          <p:nvSpPr>
            <p:cNvPr id="61" name="Line 15"/>
            <p:cNvSpPr>
              <a:spLocks noChangeShapeType="1"/>
            </p:cNvSpPr>
            <p:nvPr/>
          </p:nvSpPr>
          <p:spPr bwMode="auto">
            <a:xfrm rot="16200000" flipV="1">
              <a:off x="2429173" y="1789292"/>
              <a:ext cx="0" cy="45729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rot="5400000" flipV="1">
              <a:off x="1238298" y="1789292"/>
              <a:ext cx="0" cy="457296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2727685" y="1833563"/>
              <a:ext cx="369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Symbol" charset="2"/>
                  <a:cs typeface="Symbol" charset="2"/>
                </a:rPr>
                <a:t>s</a:t>
              </a:r>
              <a:r>
                <a:rPr lang="en-US" sz="1600" baseline="-25000" dirty="0" err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Tahoma"/>
                  <a:cs typeface="Tahoma"/>
                </a:rPr>
                <a:t>z</a:t>
              </a:r>
              <a:endParaRPr lang="en-US" sz="16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endParaRPr>
            </a:p>
          </p:txBody>
        </p: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1700213" y="5053013"/>
            <a:ext cx="274637" cy="27463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rot="16200000" flipV="1">
            <a:off x="1570038" y="5076825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rot="5400000" flipV="1">
            <a:off x="2076450" y="5076825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 rot="16200000" flipV="1">
            <a:off x="2564607" y="4825206"/>
            <a:ext cx="0" cy="73183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 rot="5400000" flipV="1">
            <a:off x="1070769" y="4825206"/>
            <a:ext cx="0" cy="73183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 Box 44"/>
          <p:cNvSpPr txBox="1">
            <a:spLocks noChangeArrowheads="1"/>
          </p:cNvSpPr>
          <p:nvPr/>
        </p:nvSpPr>
        <p:spPr bwMode="auto">
          <a:xfrm>
            <a:off x="404813" y="4999038"/>
            <a:ext cx="368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2"/>
                <a:cs typeface="Symbol" charset="2"/>
              </a:rPr>
              <a:t>s</a:t>
            </a:r>
            <a:r>
              <a:rPr lang="en-US" sz="16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</a:t>
            </a:r>
            <a:endParaRPr lang="en-US" sz="1600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70" name="AutoShape 13"/>
          <p:cNvSpPr>
            <a:spLocks noChangeArrowheads="1"/>
          </p:cNvSpPr>
          <p:nvPr/>
        </p:nvSpPr>
        <p:spPr bwMode="auto">
          <a:xfrm>
            <a:off x="3254375" y="3462338"/>
            <a:ext cx="274638" cy="274637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V="1">
            <a:off x="3390900" y="3979863"/>
            <a:ext cx="0" cy="5937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 rot="10800000" flipV="1">
            <a:off x="3390900" y="2646363"/>
            <a:ext cx="0" cy="5937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 flipV="1">
            <a:off x="3390900" y="3257550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 rot="10800000" flipV="1">
            <a:off x="3390900" y="3733800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3205163" y="4519613"/>
            <a:ext cx="3698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Symbol" charset="2"/>
                <a:cs typeface="Symbol" charset="2"/>
              </a:rPr>
              <a:t>s</a:t>
            </a:r>
            <a:r>
              <a:rPr lang="en-US" sz="1600" baseline="-25000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ahoma"/>
                <a:cs typeface="Tahoma"/>
              </a:rPr>
              <a:t>z</a:t>
            </a:r>
            <a:endParaRPr lang="en-US" sz="1600" dirty="0" smtClean="0">
              <a:solidFill>
                <a:srgbClr val="FFFFFF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76" name="AutoShape 11"/>
          <p:cNvSpPr>
            <a:spLocks noChangeArrowheads="1"/>
          </p:cNvSpPr>
          <p:nvPr/>
        </p:nvSpPr>
        <p:spPr bwMode="auto">
          <a:xfrm>
            <a:off x="1700213" y="1879600"/>
            <a:ext cx="274637" cy="274638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ahoma" charset="0"/>
              <a:cs typeface="Tahoma" charset="0"/>
            </a:endParaRPr>
          </a:p>
        </p:txBody>
      </p:sp>
      <p:sp>
        <p:nvSpPr>
          <p:cNvPr id="77" name="Line 17"/>
          <p:cNvSpPr>
            <a:spLocks noChangeShapeType="1"/>
          </p:cNvSpPr>
          <p:nvPr/>
        </p:nvSpPr>
        <p:spPr bwMode="auto">
          <a:xfrm rot="16200000" flipV="1">
            <a:off x="1579563" y="1903413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Line 18"/>
          <p:cNvSpPr>
            <a:spLocks noChangeShapeType="1"/>
          </p:cNvSpPr>
          <p:nvPr/>
        </p:nvSpPr>
        <p:spPr bwMode="auto">
          <a:xfrm rot="5400000" flipV="1">
            <a:off x="2085975" y="1903413"/>
            <a:ext cx="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05606" y="2178050"/>
            <a:ext cx="2865437" cy="2860675"/>
            <a:chOff x="4564245" y="2367633"/>
            <a:chExt cx="2865437" cy="2860675"/>
          </a:xfrm>
        </p:grpSpPr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4564245" y="2367633"/>
              <a:ext cx="2865437" cy="2860675"/>
            </a:xfrm>
            <a:prstGeom prst="ellipse">
              <a:avLst/>
            </a:prstGeom>
            <a:solidFill>
              <a:srgbClr val="9900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4997632" y="2805783"/>
              <a:ext cx="990600" cy="981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8"/>
            <p:cNvSpPr txBox="1">
              <a:spLocks noChangeArrowheads="1"/>
            </p:cNvSpPr>
            <p:nvPr/>
          </p:nvSpPr>
          <p:spPr bwMode="auto">
            <a:xfrm>
              <a:off x="5208770" y="3177258"/>
              <a:ext cx="336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5997757" y="2386683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781857" y="2958183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>
              <a:off x="5781857" y="4148808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  <a:endPara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6" name="Text Box 33"/>
            <p:cNvSpPr txBox="1">
              <a:spLocks noChangeArrowheads="1"/>
            </p:cNvSpPr>
            <p:nvPr/>
          </p:nvSpPr>
          <p:spPr bwMode="auto">
            <a:xfrm>
              <a:off x="6348595" y="3590008"/>
              <a:ext cx="479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OP</a:t>
              </a:r>
              <a:endParaRPr lang="en-US" sz="18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6010457" y="4507583"/>
              <a:ext cx="0" cy="6397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"/>
            <p:cNvSpPr>
              <a:spLocks noChangeShapeType="1"/>
            </p:cNvSpPr>
            <p:nvPr/>
          </p:nvSpPr>
          <p:spPr bwMode="auto">
            <a:xfrm rot="5400000" flipV="1">
              <a:off x="7078051" y="3479677"/>
              <a:ext cx="0" cy="6397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18033" y="1845811"/>
            <a:ext cx="2935877" cy="3526289"/>
            <a:chOff x="618033" y="1845811"/>
            <a:chExt cx="2935877" cy="3526289"/>
          </a:xfrm>
        </p:grpSpPr>
        <p:sp>
          <p:nvSpPr>
            <p:cNvPr id="90" name="Oval 89"/>
            <p:cNvSpPr/>
            <p:nvPr/>
          </p:nvSpPr>
          <p:spPr>
            <a:xfrm>
              <a:off x="869319" y="1845811"/>
              <a:ext cx="679459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102643" y="1845811"/>
              <a:ext cx="679459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18033" y="5028296"/>
              <a:ext cx="866761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134933" y="5021960"/>
              <a:ext cx="866761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2991121" y="2756674"/>
              <a:ext cx="781774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2991121" y="4146098"/>
              <a:ext cx="781774" cy="34380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60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test between these???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first order way to test this is by using uplift data, in combination with what it takes to rupture the system, to assess each of these elastic models</a:t>
            </a:r>
          </a:p>
          <a:p>
            <a:r>
              <a:rPr lang="en-US" dirty="0" smtClean="0"/>
              <a:t>Before doing so in COMSOL, a few quick reminders…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due to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Plexus of Cracks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Reservoir with “notch”</a:t>
            </a:r>
          </a:p>
          <a:p>
            <a:r>
              <a:rPr lang="en-US" dirty="0" smtClean="0"/>
              <a:t>Ellipsoidal</a:t>
            </a:r>
            <a:endParaRPr lang="en-US" dirty="0"/>
          </a:p>
        </p:txBody>
      </p:sp>
      <p:pic>
        <p:nvPicPr>
          <p:cNvPr id="6" name="Picture 5" descr="Kuhn plexus 2 stressfld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" b="4305"/>
          <a:stretch/>
        </p:blipFill>
        <p:spPr>
          <a:xfrm>
            <a:off x="4725155" y="1674809"/>
            <a:ext cx="4114800" cy="311150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1018360" y="3298028"/>
            <a:ext cx="3839390" cy="2976563"/>
          </a:xfrm>
          <a:custGeom>
            <a:avLst/>
            <a:gdLst>
              <a:gd name="connsiteX0" fmla="*/ 1166812 w 3452812"/>
              <a:gd name="connsiteY0" fmla="*/ 547688 h 2976563"/>
              <a:gd name="connsiteX1" fmla="*/ 674687 w 3452812"/>
              <a:gd name="connsiteY1" fmla="*/ 809625 h 2976563"/>
              <a:gd name="connsiteX2" fmla="*/ 103187 w 3452812"/>
              <a:gd name="connsiteY2" fmla="*/ 1055688 h 2976563"/>
              <a:gd name="connsiteX3" fmla="*/ 0 w 3452812"/>
              <a:gd name="connsiteY3" fmla="*/ 1555750 h 2976563"/>
              <a:gd name="connsiteX4" fmla="*/ 508000 w 3452812"/>
              <a:gd name="connsiteY4" fmla="*/ 2182813 h 2976563"/>
              <a:gd name="connsiteX5" fmla="*/ 1333500 w 3452812"/>
              <a:gd name="connsiteY5" fmla="*/ 2230438 h 2976563"/>
              <a:gd name="connsiteX6" fmla="*/ 2190750 w 3452812"/>
              <a:gd name="connsiteY6" fmla="*/ 2484438 h 2976563"/>
              <a:gd name="connsiteX7" fmla="*/ 2270125 w 3452812"/>
              <a:gd name="connsiteY7" fmla="*/ 2976563 h 2976563"/>
              <a:gd name="connsiteX8" fmla="*/ 2389187 w 3452812"/>
              <a:gd name="connsiteY8" fmla="*/ 2468563 h 2976563"/>
              <a:gd name="connsiteX9" fmla="*/ 3055937 w 3452812"/>
              <a:gd name="connsiteY9" fmla="*/ 2357438 h 2976563"/>
              <a:gd name="connsiteX10" fmla="*/ 3452812 w 3452812"/>
              <a:gd name="connsiteY10" fmla="*/ 1873250 h 2976563"/>
              <a:gd name="connsiteX11" fmla="*/ 3127375 w 3452812"/>
              <a:gd name="connsiteY11" fmla="*/ 1500188 h 2976563"/>
              <a:gd name="connsiteX12" fmla="*/ 3198812 w 3452812"/>
              <a:gd name="connsiteY12" fmla="*/ 1143000 h 2976563"/>
              <a:gd name="connsiteX13" fmla="*/ 3024187 w 3452812"/>
              <a:gd name="connsiteY13" fmla="*/ 706438 h 2976563"/>
              <a:gd name="connsiteX14" fmla="*/ 2579687 w 3452812"/>
              <a:gd name="connsiteY14" fmla="*/ 635000 h 2976563"/>
              <a:gd name="connsiteX15" fmla="*/ 2079625 w 3452812"/>
              <a:gd name="connsiteY15" fmla="*/ 468313 h 2976563"/>
              <a:gd name="connsiteX16" fmla="*/ 2016125 w 3452812"/>
              <a:gd name="connsiteY16" fmla="*/ 0 h 2976563"/>
              <a:gd name="connsiteX17" fmla="*/ 1944687 w 3452812"/>
              <a:gd name="connsiteY17" fmla="*/ 436563 h 2976563"/>
              <a:gd name="connsiteX18" fmla="*/ 1635125 w 3452812"/>
              <a:gd name="connsiteY18" fmla="*/ 619125 h 2976563"/>
              <a:gd name="connsiteX19" fmla="*/ 1397000 w 3452812"/>
              <a:gd name="connsiteY19" fmla="*/ 642938 h 2976563"/>
              <a:gd name="connsiteX20" fmla="*/ 1063625 w 3452812"/>
              <a:gd name="connsiteY20" fmla="*/ 15875 h 2976563"/>
              <a:gd name="connsiteX21" fmla="*/ 1166812 w 3452812"/>
              <a:gd name="connsiteY21" fmla="*/ 547688 h 2976563"/>
              <a:gd name="connsiteX0" fmla="*/ 1166812 w 3452812"/>
              <a:gd name="connsiteY0" fmla="*/ 547688 h 2976563"/>
              <a:gd name="connsiteX1" fmla="*/ 674687 w 3452812"/>
              <a:gd name="connsiteY1" fmla="*/ 809625 h 2976563"/>
              <a:gd name="connsiteX2" fmla="*/ 103187 w 3452812"/>
              <a:gd name="connsiteY2" fmla="*/ 1055688 h 2976563"/>
              <a:gd name="connsiteX3" fmla="*/ 0 w 3452812"/>
              <a:gd name="connsiteY3" fmla="*/ 1555750 h 2976563"/>
              <a:gd name="connsiteX4" fmla="*/ 81735 w 3452812"/>
              <a:gd name="connsiteY4" fmla="*/ 1651004 h 2976563"/>
              <a:gd name="connsiteX5" fmla="*/ 508000 w 3452812"/>
              <a:gd name="connsiteY5" fmla="*/ 2182813 h 2976563"/>
              <a:gd name="connsiteX6" fmla="*/ 1333500 w 3452812"/>
              <a:gd name="connsiteY6" fmla="*/ 2230438 h 2976563"/>
              <a:gd name="connsiteX7" fmla="*/ 2190750 w 3452812"/>
              <a:gd name="connsiteY7" fmla="*/ 2484438 h 2976563"/>
              <a:gd name="connsiteX8" fmla="*/ 2270125 w 3452812"/>
              <a:gd name="connsiteY8" fmla="*/ 2976563 h 2976563"/>
              <a:gd name="connsiteX9" fmla="*/ 2389187 w 3452812"/>
              <a:gd name="connsiteY9" fmla="*/ 2468563 h 2976563"/>
              <a:gd name="connsiteX10" fmla="*/ 3055937 w 3452812"/>
              <a:gd name="connsiteY10" fmla="*/ 2357438 h 2976563"/>
              <a:gd name="connsiteX11" fmla="*/ 3452812 w 3452812"/>
              <a:gd name="connsiteY11" fmla="*/ 1873250 h 2976563"/>
              <a:gd name="connsiteX12" fmla="*/ 3127375 w 3452812"/>
              <a:gd name="connsiteY12" fmla="*/ 1500188 h 2976563"/>
              <a:gd name="connsiteX13" fmla="*/ 3198812 w 3452812"/>
              <a:gd name="connsiteY13" fmla="*/ 1143000 h 2976563"/>
              <a:gd name="connsiteX14" fmla="*/ 3024187 w 3452812"/>
              <a:gd name="connsiteY14" fmla="*/ 706438 h 2976563"/>
              <a:gd name="connsiteX15" fmla="*/ 2579687 w 3452812"/>
              <a:gd name="connsiteY15" fmla="*/ 635000 h 2976563"/>
              <a:gd name="connsiteX16" fmla="*/ 2079625 w 3452812"/>
              <a:gd name="connsiteY16" fmla="*/ 468313 h 2976563"/>
              <a:gd name="connsiteX17" fmla="*/ 2016125 w 3452812"/>
              <a:gd name="connsiteY17" fmla="*/ 0 h 2976563"/>
              <a:gd name="connsiteX18" fmla="*/ 1944687 w 3452812"/>
              <a:gd name="connsiteY18" fmla="*/ 436563 h 2976563"/>
              <a:gd name="connsiteX19" fmla="*/ 1635125 w 3452812"/>
              <a:gd name="connsiteY19" fmla="*/ 619125 h 2976563"/>
              <a:gd name="connsiteX20" fmla="*/ 1397000 w 3452812"/>
              <a:gd name="connsiteY20" fmla="*/ 642938 h 2976563"/>
              <a:gd name="connsiteX21" fmla="*/ 1063625 w 3452812"/>
              <a:gd name="connsiteY21" fmla="*/ 15875 h 2976563"/>
              <a:gd name="connsiteX22" fmla="*/ 1166812 w 3452812"/>
              <a:gd name="connsiteY22" fmla="*/ 547688 h 2976563"/>
              <a:gd name="connsiteX0" fmla="*/ 1166812 w 3452812"/>
              <a:gd name="connsiteY0" fmla="*/ 547688 h 2976563"/>
              <a:gd name="connsiteX1" fmla="*/ 674687 w 3452812"/>
              <a:gd name="connsiteY1" fmla="*/ 809625 h 2976563"/>
              <a:gd name="connsiteX2" fmla="*/ 103187 w 3452812"/>
              <a:gd name="connsiteY2" fmla="*/ 1055688 h 2976563"/>
              <a:gd name="connsiteX3" fmla="*/ 0 w 3452812"/>
              <a:gd name="connsiteY3" fmla="*/ 1555750 h 2976563"/>
              <a:gd name="connsiteX4" fmla="*/ 81735 w 3452812"/>
              <a:gd name="connsiteY4" fmla="*/ 1651004 h 2976563"/>
              <a:gd name="connsiteX5" fmla="*/ 145235 w 3452812"/>
              <a:gd name="connsiteY5" fmla="*/ 1730379 h 2976563"/>
              <a:gd name="connsiteX6" fmla="*/ 508000 w 3452812"/>
              <a:gd name="connsiteY6" fmla="*/ 2182813 h 2976563"/>
              <a:gd name="connsiteX7" fmla="*/ 1333500 w 3452812"/>
              <a:gd name="connsiteY7" fmla="*/ 2230438 h 2976563"/>
              <a:gd name="connsiteX8" fmla="*/ 2190750 w 3452812"/>
              <a:gd name="connsiteY8" fmla="*/ 2484438 h 2976563"/>
              <a:gd name="connsiteX9" fmla="*/ 2270125 w 3452812"/>
              <a:gd name="connsiteY9" fmla="*/ 2976563 h 2976563"/>
              <a:gd name="connsiteX10" fmla="*/ 2389187 w 3452812"/>
              <a:gd name="connsiteY10" fmla="*/ 2468563 h 2976563"/>
              <a:gd name="connsiteX11" fmla="*/ 3055937 w 3452812"/>
              <a:gd name="connsiteY11" fmla="*/ 2357438 h 2976563"/>
              <a:gd name="connsiteX12" fmla="*/ 3452812 w 3452812"/>
              <a:gd name="connsiteY12" fmla="*/ 1873250 h 2976563"/>
              <a:gd name="connsiteX13" fmla="*/ 3127375 w 3452812"/>
              <a:gd name="connsiteY13" fmla="*/ 1500188 h 2976563"/>
              <a:gd name="connsiteX14" fmla="*/ 3198812 w 3452812"/>
              <a:gd name="connsiteY14" fmla="*/ 1143000 h 2976563"/>
              <a:gd name="connsiteX15" fmla="*/ 3024187 w 3452812"/>
              <a:gd name="connsiteY15" fmla="*/ 706438 h 2976563"/>
              <a:gd name="connsiteX16" fmla="*/ 2579687 w 3452812"/>
              <a:gd name="connsiteY16" fmla="*/ 635000 h 2976563"/>
              <a:gd name="connsiteX17" fmla="*/ 2079625 w 3452812"/>
              <a:gd name="connsiteY17" fmla="*/ 468313 h 2976563"/>
              <a:gd name="connsiteX18" fmla="*/ 2016125 w 3452812"/>
              <a:gd name="connsiteY18" fmla="*/ 0 h 2976563"/>
              <a:gd name="connsiteX19" fmla="*/ 1944687 w 3452812"/>
              <a:gd name="connsiteY19" fmla="*/ 436563 h 2976563"/>
              <a:gd name="connsiteX20" fmla="*/ 1635125 w 3452812"/>
              <a:gd name="connsiteY20" fmla="*/ 619125 h 2976563"/>
              <a:gd name="connsiteX21" fmla="*/ 1397000 w 3452812"/>
              <a:gd name="connsiteY21" fmla="*/ 642938 h 2976563"/>
              <a:gd name="connsiteX22" fmla="*/ 1063625 w 3452812"/>
              <a:gd name="connsiteY22" fmla="*/ 15875 h 2976563"/>
              <a:gd name="connsiteX23" fmla="*/ 1166812 w 3452812"/>
              <a:gd name="connsiteY23" fmla="*/ 547688 h 2976563"/>
              <a:gd name="connsiteX0" fmla="*/ 1553390 w 3839390"/>
              <a:gd name="connsiteY0" fmla="*/ 547688 h 2976563"/>
              <a:gd name="connsiteX1" fmla="*/ 1061265 w 3839390"/>
              <a:gd name="connsiteY1" fmla="*/ 809625 h 2976563"/>
              <a:gd name="connsiteX2" fmla="*/ 489765 w 3839390"/>
              <a:gd name="connsiteY2" fmla="*/ 1055688 h 2976563"/>
              <a:gd name="connsiteX3" fmla="*/ 386578 w 3839390"/>
              <a:gd name="connsiteY3" fmla="*/ 1555750 h 2976563"/>
              <a:gd name="connsiteX4" fmla="*/ 0 w 3839390"/>
              <a:gd name="connsiteY4" fmla="*/ 1897067 h 2976563"/>
              <a:gd name="connsiteX5" fmla="*/ 531813 w 3839390"/>
              <a:gd name="connsiteY5" fmla="*/ 1730379 h 2976563"/>
              <a:gd name="connsiteX6" fmla="*/ 894578 w 3839390"/>
              <a:gd name="connsiteY6" fmla="*/ 2182813 h 2976563"/>
              <a:gd name="connsiteX7" fmla="*/ 1720078 w 3839390"/>
              <a:gd name="connsiteY7" fmla="*/ 2230438 h 2976563"/>
              <a:gd name="connsiteX8" fmla="*/ 2577328 w 3839390"/>
              <a:gd name="connsiteY8" fmla="*/ 2484438 h 2976563"/>
              <a:gd name="connsiteX9" fmla="*/ 2656703 w 3839390"/>
              <a:gd name="connsiteY9" fmla="*/ 2976563 h 2976563"/>
              <a:gd name="connsiteX10" fmla="*/ 2775765 w 3839390"/>
              <a:gd name="connsiteY10" fmla="*/ 2468563 h 2976563"/>
              <a:gd name="connsiteX11" fmla="*/ 3442515 w 3839390"/>
              <a:gd name="connsiteY11" fmla="*/ 2357438 h 2976563"/>
              <a:gd name="connsiteX12" fmla="*/ 3839390 w 3839390"/>
              <a:gd name="connsiteY12" fmla="*/ 1873250 h 2976563"/>
              <a:gd name="connsiteX13" fmla="*/ 3513953 w 3839390"/>
              <a:gd name="connsiteY13" fmla="*/ 1500188 h 2976563"/>
              <a:gd name="connsiteX14" fmla="*/ 3585390 w 3839390"/>
              <a:gd name="connsiteY14" fmla="*/ 1143000 h 2976563"/>
              <a:gd name="connsiteX15" fmla="*/ 3410765 w 3839390"/>
              <a:gd name="connsiteY15" fmla="*/ 706438 h 2976563"/>
              <a:gd name="connsiteX16" fmla="*/ 2966265 w 3839390"/>
              <a:gd name="connsiteY16" fmla="*/ 635000 h 2976563"/>
              <a:gd name="connsiteX17" fmla="*/ 2466203 w 3839390"/>
              <a:gd name="connsiteY17" fmla="*/ 468313 h 2976563"/>
              <a:gd name="connsiteX18" fmla="*/ 2402703 w 3839390"/>
              <a:gd name="connsiteY18" fmla="*/ 0 h 2976563"/>
              <a:gd name="connsiteX19" fmla="*/ 2331265 w 3839390"/>
              <a:gd name="connsiteY19" fmla="*/ 436563 h 2976563"/>
              <a:gd name="connsiteX20" fmla="*/ 2021703 w 3839390"/>
              <a:gd name="connsiteY20" fmla="*/ 619125 h 2976563"/>
              <a:gd name="connsiteX21" fmla="*/ 1783578 w 3839390"/>
              <a:gd name="connsiteY21" fmla="*/ 642938 h 2976563"/>
              <a:gd name="connsiteX22" fmla="*/ 1450203 w 3839390"/>
              <a:gd name="connsiteY22" fmla="*/ 15875 h 2976563"/>
              <a:gd name="connsiteX23" fmla="*/ 1553390 w 3839390"/>
              <a:gd name="connsiteY23" fmla="*/ 547688 h 2976563"/>
              <a:gd name="connsiteX0" fmla="*/ 1553390 w 3839390"/>
              <a:gd name="connsiteY0" fmla="*/ 547688 h 2976563"/>
              <a:gd name="connsiteX1" fmla="*/ 1061265 w 3839390"/>
              <a:gd name="connsiteY1" fmla="*/ 809625 h 2976563"/>
              <a:gd name="connsiteX2" fmla="*/ 489765 w 3839390"/>
              <a:gd name="connsiteY2" fmla="*/ 1055688 h 2976563"/>
              <a:gd name="connsiteX3" fmla="*/ 386578 w 3839390"/>
              <a:gd name="connsiteY3" fmla="*/ 1555750 h 2976563"/>
              <a:gd name="connsiteX4" fmla="*/ 0 w 3839390"/>
              <a:gd name="connsiteY4" fmla="*/ 1897067 h 2976563"/>
              <a:gd name="connsiteX5" fmla="*/ 444501 w 3839390"/>
              <a:gd name="connsiteY5" fmla="*/ 1635129 h 2976563"/>
              <a:gd name="connsiteX6" fmla="*/ 894578 w 3839390"/>
              <a:gd name="connsiteY6" fmla="*/ 2182813 h 2976563"/>
              <a:gd name="connsiteX7" fmla="*/ 1720078 w 3839390"/>
              <a:gd name="connsiteY7" fmla="*/ 2230438 h 2976563"/>
              <a:gd name="connsiteX8" fmla="*/ 2577328 w 3839390"/>
              <a:gd name="connsiteY8" fmla="*/ 2484438 h 2976563"/>
              <a:gd name="connsiteX9" fmla="*/ 2656703 w 3839390"/>
              <a:gd name="connsiteY9" fmla="*/ 2976563 h 2976563"/>
              <a:gd name="connsiteX10" fmla="*/ 2775765 w 3839390"/>
              <a:gd name="connsiteY10" fmla="*/ 2468563 h 2976563"/>
              <a:gd name="connsiteX11" fmla="*/ 3442515 w 3839390"/>
              <a:gd name="connsiteY11" fmla="*/ 2357438 h 2976563"/>
              <a:gd name="connsiteX12" fmla="*/ 3839390 w 3839390"/>
              <a:gd name="connsiteY12" fmla="*/ 1873250 h 2976563"/>
              <a:gd name="connsiteX13" fmla="*/ 3513953 w 3839390"/>
              <a:gd name="connsiteY13" fmla="*/ 1500188 h 2976563"/>
              <a:gd name="connsiteX14" fmla="*/ 3585390 w 3839390"/>
              <a:gd name="connsiteY14" fmla="*/ 1143000 h 2976563"/>
              <a:gd name="connsiteX15" fmla="*/ 3410765 w 3839390"/>
              <a:gd name="connsiteY15" fmla="*/ 706438 h 2976563"/>
              <a:gd name="connsiteX16" fmla="*/ 2966265 w 3839390"/>
              <a:gd name="connsiteY16" fmla="*/ 635000 h 2976563"/>
              <a:gd name="connsiteX17" fmla="*/ 2466203 w 3839390"/>
              <a:gd name="connsiteY17" fmla="*/ 468313 h 2976563"/>
              <a:gd name="connsiteX18" fmla="*/ 2402703 w 3839390"/>
              <a:gd name="connsiteY18" fmla="*/ 0 h 2976563"/>
              <a:gd name="connsiteX19" fmla="*/ 2331265 w 3839390"/>
              <a:gd name="connsiteY19" fmla="*/ 436563 h 2976563"/>
              <a:gd name="connsiteX20" fmla="*/ 2021703 w 3839390"/>
              <a:gd name="connsiteY20" fmla="*/ 619125 h 2976563"/>
              <a:gd name="connsiteX21" fmla="*/ 1783578 w 3839390"/>
              <a:gd name="connsiteY21" fmla="*/ 642938 h 2976563"/>
              <a:gd name="connsiteX22" fmla="*/ 1450203 w 3839390"/>
              <a:gd name="connsiteY22" fmla="*/ 15875 h 2976563"/>
              <a:gd name="connsiteX23" fmla="*/ 1553390 w 3839390"/>
              <a:gd name="connsiteY23" fmla="*/ 547688 h 29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9390" h="2976563">
                <a:moveTo>
                  <a:pt x="1553390" y="547688"/>
                </a:moveTo>
                <a:lnTo>
                  <a:pt x="1061265" y="809625"/>
                </a:lnTo>
                <a:lnTo>
                  <a:pt x="489765" y="1055688"/>
                </a:lnTo>
                <a:lnTo>
                  <a:pt x="386578" y="1555750"/>
                </a:lnTo>
                <a:lnTo>
                  <a:pt x="0" y="1897067"/>
                </a:lnTo>
                <a:lnTo>
                  <a:pt x="444501" y="1635129"/>
                </a:lnTo>
                <a:lnTo>
                  <a:pt x="894578" y="2182813"/>
                </a:lnTo>
                <a:lnTo>
                  <a:pt x="1720078" y="2230438"/>
                </a:lnTo>
                <a:lnTo>
                  <a:pt x="2577328" y="2484438"/>
                </a:lnTo>
                <a:lnTo>
                  <a:pt x="2656703" y="2976563"/>
                </a:lnTo>
                <a:lnTo>
                  <a:pt x="2775765" y="2468563"/>
                </a:lnTo>
                <a:lnTo>
                  <a:pt x="3442515" y="2357438"/>
                </a:lnTo>
                <a:lnTo>
                  <a:pt x="3839390" y="1873250"/>
                </a:lnTo>
                <a:lnTo>
                  <a:pt x="3513953" y="1500188"/>
                </a:lnTo>
                <a:lnTo>
                  <a:pt x="3585390" y="1143000"/>
                </a:lnTo>
                <a:lnTo>
                  <a:pt x="3410765" y="706438"/>
                </a:lnTo>
                <a:lnTo>
                  <a:pt x="2966265" y="635000"/>
                </a:lnTo>
                <a:lnTo>
                  <a:pt x="2466203" y="468313"/>
                </a:lnTo>
                <a:lnTo>
                  <a:pt x="2402703" y="0"/>
                </a:lnTo>
                <a:lnTo>
                  <a:pt x="2331265" y="436563"/>
                </a:lnTo>
                <a:lnTo>
                  <a:pt x="2021703" y="619125"/>
                </a:lnTo>
                <a:lnTo>
                  <a:pt x="1783578" y="642938"/>
                </a:lnTo>
                <a:lnTo>
                  <a:pt x="1450203" y="15875"/>
                </a:lnTo>
                <a:lnTo>
                  <a:pt x="1553390" y="547688"/>
                </a:ln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98748" y="4866850"/>
            <a:ext cx="4182868" cy="14773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Notches are intuitive, though we argued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an’t subsist for long (drivers are toward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ellipsoid). BUT: if they exist, means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ery low pressures to drive intrusion, of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rder &lt;10 </a:t>
            </a:r>
            <a:r>
              <a:rPr lang="en-US" dirty="0" err="1" smtClean="0">
                <a:solidFill>
                  <a:schemeClr val="bg1"/>
                </a:solidFill>
              </a:rPr>
              <a:t>MPa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rgbClr val="0000FF"/>
                </a:solidFill>
              </a:rPr>
              <a:t>What uplift will this yield?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8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due to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Plexus of Cracks</a:t>
            </a:r>
          </a:p>
          <a:p>
            <a:r>
              <a:rPr lang="en-US" dirty="0" smtClean="0"/>
              <a:t>Reservoir with “notch”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Ellipsoidal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Kuhn plexus 2 stressfld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" b="4305"/>
          <a:stretch/>
        </p:blipFill>
        <p:spPr>
          <a:xfrm>
            <a:off x="4725155" y="1674809"/>
            <a:ext cx="4114800" cy="3111501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1018360" y="3298028"/>
            <a:ext cx="3839390" cy="2976563"/>
          </a:xfrm>
          <a:custGeom>
            <a:avLst/>
            <a:gdLst>
              <a:gd name="connsiteX0" fmla="*/ 1166812 w 3452812"/>
              <a:gd name="connsiteY0" fmla="*/ 547688 h 2976563"/>
              <a:gd name="connsiteX1" fmla="*/ 674687 w 3452812"/>
              <a:gd name="connsiteY1" fmla="*/ 809625 h 2976563"/>
              <a:gd name="connsiteX2" fmla="*/ 103187 w 3452812"/>
              <a:gd name="connsiteY2" fmla="*/ 1055688 h 2976563"/>
              <a:gd name="connsiteX3" fmla="*/ 0 w 3452812"/>
              <a:gd name="connsiteY3" fmla="*/ 1555750 h 2976563"/>
              <a:gd name="connsiteX4" fmla="*/ 508000 w 3452812"/>
              <a:gd name="connsiteY4" fmla="*/ 2182813 h 2976563"/>
              <a:gd name="connsiteX5" fmla="*/ 1333500 w 3452812"/>
              <a:gd name="connsiteY5" fmla="*/ 2230438 h 2976563"/>
              <a:gd name="connsiteX6" fmla="*/ 2190750 w 3452812"/>
              <a:gd name="connsiteY6" fmla="*/ 2484438 h 2976563"/>
              <a:gd name="connsiteX7" fmla="*/ 2270125 w 3452812"/>
              <a:gd name="connsiteY7" fmla="*/ 2976563 h 2976563"/>
              <a:gd name="connsiteX8" fmla="*/ 2389187 w 3452812"/>
              <a:gd name="connsiteY8" fmla="*/ 2468563 h 2976563"/>
              <a:gd name="connsiteX9" fmla="*/ 3055937 w 3452812"/>
              <a:gd name="connsiteY9" fmla="*/ 2357438 h 2976563"/>
              <a:gd name="connsiteX10" fmla="*/ 3452812 w 3452812"/>
              <a:gd name="connsiteY10" fmla="*/ 1873250 h 2976563"/>
              <a:gd name="connsiteX11" fmla="*/ 3127375 w 3452812"/>
              <a:gd name="connsiteY11" fmla="*/ 1500188 h 2976563"/>
              <a:gd name="connsiteX12" fmla="*/ 3198812 w 3452812"/>
              <a:gd name="connsiteY12" fmla="*/ 1143000 h 2976563"/>
              <a:gd name="connsiteX13" fmla="*/ 3024187 w 3452812"/>
              <a:gd name="connsiteY13" fmla="*/ 706438 h 2976563"/>
              <a:gd name="connsiteX14" fmla="*/ 2579687 w 3452812"/>
              <a:gd name="connsiteY14" fmla="*/ 635000 h 2976563"/>
              <a:gd name="connsiteX15" fmla="*/ 2079625 w 3452812"/>
              <a:gd name="connsiteY15" fmla="*/ 468313 h 2976563"/>
              <a:gd name="connsiteX16" fmla="*/ 2016125 w 3452812"/>
              <a:gd name="connsiteY16" fmla="*/ 0 h 2976563"/>
              <a:gd name="connsiteX17" fmla="*/ 1944687 w 3452812"/>
              <a:gd name="connsiteY17" fmla="*/ 436563 h 2976563"/>
              <a:gd name="connsiteX18" fmla="*/ 1635125 w 3452812"/>
              <a:gd name="connsiteY18" fmla="*/ 619125 h 2976563"/>
              <a:gd name="connsiteX19" fmla="*/ 1397000 w 3452812"/>
              <a:gd name="connsiteY19" fmla="*/ 642938 h 2976563"/>
              <a:gd name="connsiteX20" fmla="*/ 1063625 w 3452812"/>
              <a:gd name="connsiteY20" fmla="*/ 15875 h 2976563"/>
              <a:gd name="connsiteX21" fmla="*/ 1166812 w 3452812"/>
              <a:gd name="connsiteY21" fmla="*/ 547688 h 2976563"/>
              <a:gd name="connsiteX0" fmla="*/ 1166812 w 3452812"/>
              <a:gd name="connsiteY0" fmla="*/ 547688 h 2976563"/>
              <a:gd name="connsiteX1" fmla="*/ 674687 w 3452812"/>
              <a:gd name="connsiteY1" fmla="*/ 809625 h 2976563"/>
              <a:gd name="connsiteX2" fmla="*/ 103187 w 3452812"/>
              <a:gd name="connsiteY2" fmla="*/ 1055688 h 2976563"/>
              <a:gd name="connsiteX3" fmla="*/ 0 w 3452812"/>
              <a:gd name="connsiteY3" fmla="*/ 1555750 h 2976563"/>
              <a:gd name="connsiteX4" fmla="*/ 81735 w 3452812"/>
              <a:gd name="connsiteY4" fmla="*/ 1651004 h 2976563"/>
              <a:gd name="connsiteX5" fmla="*/ 508000 w 3452812"/>
              <a:gd name="connsiteY5" fmla="*/ 2182813 h 2976563"/>
              <a:gd name="connsiteX6" fmla="*/ 1333500 w 3452812"/>
              <a:gd name="connsiteY6" fmla="*/ 2230438 h 2976563"/>
              <a:gd name="connsiteX7" fmla="*/ 2190750 w 3452812"/>
              <a:gd name="connsiteY7" fmla="*/ 2484438 h 2976563"/>
              <a:gd name="connsiteX8" fmla="*/ 2270125 w 3452812"/>
              <a:gd name="connsiteY8" fmla="*/ 2976563 h 2976563"/>
              <a:gd name="connsiteX9" fmla="*/ 2389187 w 3452812"/>
              <a:gd name="connsiteY9" fmla="*/ 2468563 h 2976563"/>
              <a:gd name="connsiteX10" fmla="*/ 3055937 w 3452812"/>
              <a:gd name="connsiteY10" fmla="*/ 2357438 h 2976563"/>
              <a:gd name="connsiteX11" fmla="*/ 3452812 w 3452812"/>
              <a:gd name="connsiteY11" fmla="*/ 1873250 h 2976563"/>
              <a:gd name="connsiteX12" fmla="*/ 3127375 w 3452812"/>
              <a:gd name="connsiteY12" fmla="*/ 1500188 h 2976563"/>
              <a:gd name="connsiteX13" fmla="*/ 3198812 w 3452812"/>
              <a:gd name="connsiteY13" fmla="*/ 1143000 h 2976563"/>
              <a:gd name="connsiteX14" fmla="*/ 3024187 w 3452812"/>
              <a:gd name="connsiteY14" fmla="*/ 706438 h 2976563"/>
              <a:gd name="connsiteX15" fmla="*/ 2579687 w 3452812"/>
              <a:gd name="connsiteY15" fmla="*/ 635000 h 2976563"/>
              <a:gd name="connsiteX16" fmla="*/ 2079625 w 3452812"/>
              <a:gd name="connsiteY16" fmla="*/ 468313 h 2976563"/>
              <a:gd name="connsiteX17" fmla="*/ 2016125 w 3452812"/>
              <a:gd name="connsiteY17" fmla="*/ 0 h 2976563"/>
              <a:gd name="connsiteX18" fmla="*/ 1944687 w 3452812"/>
              <a:gd name="connsiteY18" fmla="*/ 436563 h 2976563"/>
              <a:gd name="connsiteX19" fmla="*/ 1635125 w 3452812"/>
              <a:gd name="connsiteY19" fmla="*/ 619125 h 2976563"/>
              <a:gd name="connsiteX20" fmla="*/ 1397000 w 3452812"/>
              <a:gd name="connsiteY20" fmla="*/ 642938 h 2976563"/>
              <a:gd name="connsiteX21" fmla="*/ 1063625 w 3452812"/>
              <a:gd name="connsiteY21" fmla="*/ 15875 h 2976563"/>
              <a:gd name="connsiteX22" fmla="*/ 1166812 w 3452812"/>
              <a:gd name="connsiteY22" fmla="*/ 547688 h 2976563"/>
              <a:gd name="connsiteX0" fmla="*/ 1166812 w 3452812"/>
              <a:gd name="connsiteY0" fmla="*/ 547688 h 2976563"/>
              <a:gd name="connsiteX1" fmla="*/ 674687 w 3452812"/>
              <a:gd name="connsiteY1" fmla="*/ 809625 h 2976563"/>
              <a:gd name="connsiteX2" fmla="*/ 103187 w 3452812"/>
              <a:gd name="connsiteY2" fmla="*/ 1055688 h 2976563"/>
              <a:gd name="connsiteX3" fmla="*/ 0 w 3452812"/>
              <a:gd name="connsiteY3" fmla="*/ 1555750 h 2976563"/>
              <a:gd name="connsiteX4" fmla="*/ 81735 w 3452812"/>
              <a:gd name="connsiteY4" fmla="*/ 1651004 h 2976563"/>
              <a:gd name="connsiteX5" fmla="*/ 145235 w 3452812"/>
              <a:gd name="connsiteY5" fmla="*/ 1730379 h 2976563"/>
              <a:gd name="connsiteX6" fmla="*/ 508000 w 3452812"/>
              <a:gd name="connsiteY6" fmla="*/ 2182813 h 2976563"/>
              <a:gd name="connsiteX7" fmla="*/ 1333500 w 3452812"/>
              <a:gd name="connsiteY7" fmla="*/ 2230438 h 2976563"/>
              <a:gd name="connsiteX8" fmla="*/ 2190750 w 3452812"/>
              <a:gd name="connsiteY8" fmla="*/ 2484438 h 2976563"/>
              <a:gd name="connsiteX9" fmla="*/ 2270125 w 3452812"/>
              <a:gd name="connsiteY9" fmla="*/ 2976563 h 2976563"/>
              <a:gd name="connsiteX10" fmla="*/ 2389187 w 3452812"/>
              <a:gd name="connsiteY10" fmla="*/ 2468563 h 2976563"/>
              <a:gd name="connsiteX11" fmla="*/ 3055937 w 3452812"/>
              <a:gd name="connsiteY11" fmla="*/ 2357438 h 2976563"/>
              <a:gd name="connsiteX12" fmla="*/ 3452812 w 3452812"/>
              <a:gd name="connsiteY12" fmla="*/ 1873250 h 2976563"/>
              <a:gd name="connsiteX13" fmla="*/ 3127375 w 3452812"/>
              <a:gd name="connsiteY13" fmla="*/ 1500188 h 2976563"/>
              <a:gd name="connsiteX14" fmla="*/ 3198812 w 3452812"/>
              <a:gd name="connsiteY14" fmla="*/ 1143000 h 2976563"/>
              <a:gd name="connsiteX15" fmla="*/ 3024187 w 3452812"/>
              <a:gd name="connsiteY15" fmla="*/ 706438 h 2976563"/>
              <a:gd name="connsiteX16" fmla="*/ 2579687 w 3452812"/>
              <a:gd name="connsiteY16" fmla="*/ 635000 h 2976563"/>
              <a:gd name="connsiteX17" fmla="*/ 2079625 w 3452812"/>
              <a:gd name="connsiteY17" fmla="*/ 468313 h 2976563"/>
              <a:gd name="connsiteX18" fmla="*/ 2016125 w 3452812"/>
              <a:gd name="connsiteY18" fmla="*/ 0 h 2976563"/>
              <a:gd name="connsiteX19" fmla="*/ 1944687 w 3452812"/>
              <a:gd name="connsiteY19" fmla="*/ 436563 h 2976563"/>
              <a:gd name="connsiteX20" fmla="*/ 1635125 w 3452812"/>
              <a:gd name="connsiteY20" fmla="*/ 619125 h 2976563"/>
              <a:gd name="connsiteX21" fmla="*/ 1397000 w 3452812"/>
              <a:gd name="connsiteY21" fmla="*/ 642938 h 2976563"/>
              <a:gd name="connsiteX22" fmla="*/ 1063625 w 3452812"/>
              <a:gd name="connsiteY22" fmla="*/ 15875 h 2976563"/>
              <a:gd name="connsiteX23" fmla="*/ 1166812 w 3452812"/>
              <a:gd name="connsiteY23" fmla="*/ 547688 h 2976563"/>
              <a:gd name="connsiteX0" fmla="*/ 1553390 w 3839390"/>
              <a:gd name="connsiteY0" fmla="*/ 547688 h 2976563"/>
              <a:gd name="connsiteX1" fmla="*/ 1061265 w 3839390"/>
              <a:gd name="connsiteY1" fmla="*/ 809625 h 2976563"/>
              <a:gd name="connsiteX2" fmla="*/ 489765 w 3839390"/>
              <a:gd name="connsiteY2" fmla="*/ 1055688 h 2976563"/>
              <a:gd name="connsiteX3" fmla="*/ 386578 w 3839390"/>
              <a:gd name="connsiteY3" fmla="*/ 1555750 h 2976563"/>
              <a:gd name="connsiteX4" fmla="*/ 0 w 3839390"/>
              <a:gd name="connsiteY4" fmla="*/ 1897067 h 2976563"/>
              <a:gd name="connsiteX5" fmla="*/ 531813 w 3839390"/>
              <a:gd name="connsiteY5" fmla="*/ 1730379 h 2976563"/>
              <a:gd name="connsiteX6" fmla="*/ 894578 w 3839390"/>
              <a:gd name="connsiteY6" fmla="*/ 2182813 h 2976563"/>
              <a:gd name="connsiteX7" fmla="*/ 1720078 w 3839390"/>
              <a:gd name="connsiteY7" fmla="*/ 2230438 h 2976563"/>
              <a:gd name="connsiteX8" fmla="*/ 2577328 w 3839390"/>
              <a:gd name="connsiteY8" fmla="*/ 2484438 h 2976563"/>
              <a:gd name="connsiteX9" fmla="*/ 2656703 w 3839390"/>
              <a:gd name="connsiteY9" fmla="*/ 2976563 h 2976563"/>
              <a:gd name="connsiteX10" fmla="*/ 2775765 w 3839390"/>
              <a:gd name="connsiteY10" fmla="*/ 2468563 h 2976563"/>
              <a:gd name="connsiteX11" fmla="*/ 3442515 w 3839390"/>
              <a:gd name="connsiteY11" fmla="*/ 2357438 h 2976563"/>
              <a:gd name="connsiteX12" fmla="*/ 3839390 w 3839390"/>
              <a:gd name="connsiteY12" fmla="*/ 1873250 h 2976563"/>
              <a:gd name="connsiteX13" fmla="*/ 3513953 w 3839390"/>
              <a:gd name="connsiteY13" fmla="*/ 1500188 h 2976563"/>
              <a:gd name="connsiteX14" fmla="*/ 3585390 w 3839390"/>
              <a:gd name="connsiteY14" fmla="*/ 1143000 h 2976563"/>
              <a:gd name="connsiteX15" fmla="*/ 3410765 w 3839390"/>
              <a:gd name="connsiteY15" fmla="*/ 706438 h 2976563"/>
              <a:gd name="connsiteX16" fmla="*/ 2966265 w 3839390"/>
              <a:gd name="connsiteY16" fmla="*/ 635000 h 2976563"/>
              <a:gd name="connsiteX17" fmla="*/ 2466203 w 3839390"/>
              <a:gd name="connsiteY17" fmla="*/ 468313 h 2976563"/>
              <a:gd name="connsiteX18" fmla="*/ 2402703 w 3839390"/>
              <a:gd name="connsiteY18" fmla="*/ 0 h 2976563"/>
              <a:gd name="connsiteX19" fmla="*/ 2331265 w 3839390"/>
              <a:gd name="connsiteY19" fmla="*/ 436563 h 2976563"/>
              <a:gd name="connsiteX20" fmla="*/ 2021703 w 3839390"/>
              <a:gd name="connsiteY20" fmla="*/ 619125 h 2976563"/>
              <a:gd name="connsiteX21" fmla="*/ 1783578 w 3839390"/>
              <a:gd name="connsiteY21" fmla="*/ 642938 h 2976563"/>
              <a:gd name="connsiteX22" fmla="*/ 1450203 w 3839390"/>
              <a:gd name="connsiteY22" fmla="*/ 15875 h 2976563"/>
              <a:gd name="connsiteX23" fmla="*/ 1553390 w 3839390"/>
              <a:gd name="connsiteY23" fmla="*/ 547688 h 2976563"/>
              <a:gd name="connsiteX0" fmla="*/ 1553390 w 3839390"/>
              <a:gd name="connsiteY0" fmla="*/ 547688 h 2976563"/>
              <a:gd name="connsiteX1" fmla="*/ 1061265 w 3839390"/>
              <a:gd name="connsiteY1" fmla="*/ 809625 h 2976563"/>
              <a:gd name="connsiteX2" fmla="*/ 489765 w 3839390"/>
              <a:gd name="connsiteY2" fmla="*/ 1055688 h 2976563"/>
              <a:gd name="connsiteX3" fmla="*/ 386578 w 3839390"/>
              <a:gd name="connsiteY3" fmla="*/ 1555750 h 2976563"/>
              <a:gd name="connsiteX4" fmla="*/ 0 w 3839390"/>
              <a:gd name="connsiteY4" fmla="*/ 1897067 h 2976563"/>
              <a:gd name="connsiteX5" fmla="*/ 444501 w 3839390"/>
              <a:gd name="connsiteY5" fmla="*/ 1635129 h 2976563"/>
              <a:gd name="connsiteX6" fmla="*/ 894578 w 3839390"/>
              <a:gd name="connsiteY6" fmla="*/ 2182813 h 2976563"/>
              <a:gd name="connsiteX7" fmla="*/ 1720078 w 3839390"/>
              <a:gd name="connsiteY7" fmla="*/ 2230438 h 2976563"/>
              <a:gd name="connsiteX8" fmla="*/ 2577328 w 3839390"/>
              <a:gd name="connsiteY8" fmla="*/ 2484438 h 2976563"/>
              <a:gd name="connsiteX9" fmla="*/ 2656703 w 3839390"/>
              <a:gd name="connsiteY9" fmla="*/ 2976563 h 2976563"/>
              <a:gd name="connsiteX10" fmla="*/ 2775765 w 3839390"/>
              <a:gd name="connsiteY10" fmla="*/ 2468563 h 2976563"/>
              <a:gd name="connsiteX11" fmla="*/ 3442515 w 3839390"/>
              <a:gd name="connsiteY11" fmla="*/ 2357438 h 2976563"/>
              <a:gd name="connsiteX12" fmla="*/ 3839390 w 3839390"/>
              <a:gd name="connsiteY12" fmla="*/ 1873250 h 2976563"/>
              <a:gd name="connsiteX13" fmla="*/ 3513953 w 3839390"/>
              <a:gd name="connsiteY13" fmla="*/ 1500188 h 2976563"/>
              <a:gd name="connsiteX14" fmla="*/ 3585390 w 3839390"/>
              <a:gd name="connsiteY14" fmla="*/ 1143000 h 2976563"/>
              <a:gd name="connsiteX15" fmla="*/ 3410765 w 3839390"/>
              <a:gd name="connsiteY15" fmla="*/ 706438 h 2976563"/>
              <a:gd name="connsiteX16" fmla="*/ 2966265 w 3839390"/>
              <a:gd name="connsiteY16" fmla="*/ 635000 h 2976563"/>
              <a:gd name="connsiteX17" fmla="*/ 2466203 w 3839390"/>
              <a:gd name="connsiteY17" fmla="*/ 468313 h 2976563"/>
              <a:gd name="connsiteX18" fmla="*/ 2402703 w 3839390"/>
              <a:gd name="connsiteY18" fmla="*/ 0 h 2976563"/>
              <a:gd name="connsiteX19" fmla="*/ 2331265 w 3839390"/>
              <a:gd name="connsiteY19" fmla="*/ 436563 h 2976563"/>
              <a:gd name="connsiteX20" fmla="*/ 2021703 w 3839390"/>
              <a:gd name="connsiteY20" fmla="*/ 619125 h 2976563"/>
              <a:gd name="connsiteX21" fmla="*/ 1783578 w 3839390"/>
              <a:gd name="connsiteY21" fmla="*/ 642938 h 2976563"/>
              <a:gd name="connsiteX22" fmla="*/ 1450203 w 3839390"/>
              <a:gd name="connsiteY22" fmla="*/ 15875 h 2976563"/>
              <a:gd name="connsiteX23" fmla="*/ 1553390 w 3839390"/>
              <a:gd name="connsiteY23" fmla="*/ 547688 h 29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9390" h="2976563">
                <a:moveTo>
                  <a:pt x="1553390" y="547688"/>
                </a:moveTo>
                <a:lnTo>
                  <a:pt x="1061265" y="809625"/>
                </a:lnTo>
                <a:lnTo>
                  <a:pt x="489765" y="1055688"/>
                </a:lnTo>
                <a:lnTo>
                  <a:pt x="386578" y="1555750"/>
                </a:lnTo>
                <a:lnTo>
                  <a:pt x="0" y="1897067"/>
                </a:lnTo>
                <a:lnTo>
                  <a:pt x="444501" y="1635129"/>
                </a:lnTo>
                <a:lnTo>
                  <a:pt x="894578" y="2182813"/>
                </a:lnTo>
                <a:lnTo>
                  <a:pt x="1720078" y="2230438"/>
                </a:lnTo>
                <a:lnTo>
                  <a:pt x="2577328" y="2484438"/>
                </a:lnTo>
                <a:lnTo>
                  <a:pt x="2656703" y="2976563"/>
                </a:lnTo>
                <a:lnTo>
                  <a:pt x="2775765" y="2468563"/>
                </a:lnTo>
                <a:lnTo>
                  <a:pt x="3442515" y="2357438"/>
                </a:lnTo>
                <a:lnTo>
                  <a:pt x="3839390" y="1873250"/>
                </a:lnTo>
                <a:lnTo>
                  <a:pt x="3513953" y="1500188"/>
                </a:lnTo>
                <a:lnTo>
                  <a:pt x="3585390" y="1143000"/>
                </a:lnTo>
                <a:lnTo>
                  <a:pt x="3410765" y="706438"/>
                </a:lnTo>
                <a:lnTo>
                  <a:pt x="2966265" y="635000"/>
                </a:lnTo>
                <a:lnTo>
                  <a:pt x="2466203" y="468313"/>
                </a:lnTo>
                <a:lnTo>
                  <a:pt x="2402703" y="0"/>
                </a:lnTo>
                <a:lnTo>
                  <a:pt x="2331265" y="436563"/>
                </a:lnTo>
                <a:lnTo>
                  <a:pt x="2021703" y="619125"/>
                </a:lnTo>
                <a:lnTo>
                  <a:pt x="1783578" y="642938"/>
                </a:lnTo>
                <a:lnTo>
                  <a:pt x="1450203" y="15875"/>
                </a:lnTo>
                <a:lnTo>
                  <a:pt x="1553390" y="547688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alpha val="80000"/>
                </a:schemeClr>
              </a:gs>
              <a:gs pos="100000">
                <a:srgbClr val="FFFFFF">
                  <a:alpha val="32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31543" y="4866850"/>
            <a:ext cx="4332324" cy="14773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Ellipsoids seem simplistic, and as shown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arlier stresses must be high to overcome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esisting stress and rupture (unless reservoirs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re all at brink of failure due to </a:t>
            </a:r>
            <a:r>
              <a:rPr lang="en-US" dirty="0" err="1" smtClean="0">
                <a:solidFill>
                  <a:schemeClr val="bg1"/>
                </a:solidFill>
              </a:rPr>
              <a:t>lithostatic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ore pressure). </a:t>
            </a:r>
            <a:r>
              <a:rPr lang="en-US" dirty="0" smtClean="0">
                <a:solidFill>
                  <a:srgbClr val="0000FF"/>
                </a:solidFill>
              </a:rPr>
              <a:t>What uplift is produced?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00718" y="4021458"/>
            <a:ext cx="2863253" cy="1469584"/>
          </a:xfrm>
          <a:prstGeom prst="ellipse">
            <a:avLst/>
          </a:prstGeom>
          <a:gradFill flip="none" rotWithShape="1">
            <a:gsLst>
              <a:gs pos="1000">
                <a:schemeClr val="accent6"/>
              </a:gs>
              <a:gs pos="50000">
                <a:schemeClr val="accent6">
                  <a:shade val="9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6" y="29296"/>
            <a:ext cx="8150842" cy="852644"/>
          </a:xfrm>
        </p:spPr>
        <p:txBody>
          <a:bodyPr>
            <a:noAutofit/>
          </a:bodyPr>
          <a:lstStyle/>
          <a:p>
            <a:r>
              <a:rPr lang="en-US" sz="3200" dirty="0" smtClean="0"/>
              <a:t>Reminder: high OP </a:t>
            </a:r>
            <a:r>
              <a:rPr lang="en-US" sz="3200" i="1" dirty="0" smtClean="0"/>
              <a:t>can</a:t>
            </a:r>
            <a:r>
              <a:rPr lang="en-US" sz="3200" dirty="0" smtClean="0"/>
              <a:t> be generated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60" y="880574"/>
            <a:ext cx="4670344" cy="3225173"/>
          </a:xfrm>
        </p:spPr>
        <p:txBody>
          <a:bodyPr>
            <a:normAutofit/>
          </a:bodyPr>
          <a:lstStyle/>
          <a:p>
            <a:r>
              <a:rPr lang="en-US" dirty="0" smtClean="0"/>
              <a:t>Inflation</a:t>
            </a:r>
          </a:p>
          <a:p>
            <a:pPr lvl="1"/>
            <a:r>
              <a:rPr lang="en-US" dirty="0" smtClean="0"/>
              <a:t>Magma infusion from external source</a:t>
            </a:r>
          </a:p>
          <a:p>
            <a:pPr lvl="1"/>
            <a:r>
              <a:rPr lang="en-US" dirty="0" smtClean="0"/>
              <a:t>Bubble nucleation (</a:t>
            </a:r>
            <a:r>
              <a:rPr lang="en-US" i="1" dirty="0" err="1" smtClean="0"/>
              <a:t>Tait</a:t>
            </a:r>
            <a:r>
              <a:rPr lang="en-US" i="1" dirty="0" smtClean="0"/>
              <a:t> et al</a:t>
            </a:r>
            <a:r>
              <a:rPr lang="en-US" dirty="0" smtClean="0"/>
              <a:t>., 1989)</a:t>
            </a:r>
          </a:p>
          <a:p>
            <a:r>
              <a:rPr lang="en-US" dirty="0" smtClean="0"/>
              <a:t>Deflation</a:t>
            </a:r>
          </a:p>
          <a:p>
            <a:pPr lvl="1"/>
            <a:r>
              <a:rPr lang="en-US" dirty="0" smtClean="0"/>
              <a:t>Magma escape from reservoir</a:t>
            </a:r>
          </a:p>
          <a:p>
            <a:pPr lvl="2"/>
            <a:r>
              <a:rPr lang="en-US" dirty="0" smtClean="0"/>
              <a:t>intrusion/eruption</a:t>
            </a:r>
          </a:p>
          <a:p>
            <a:pPr lvl="1"/>
            <a:r>
              <a:rPr lang="en-US" dirty="0" smtClean="0"/>
              <a:t>Volatile loss from reservoir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17402"/>
              </p:ext>
            </p:extLst>
          </p:nvPr>
        </p:nvGraphicFramePr>
        <p:xfrm>
          <a:off x="4893316" y="3002138"/>
          <a:ext cx="4114800" cy="3319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11464"/>
              </p:ext>
            </p:extLst>
          </p:nvPr>
        </p:nvGraphicFramePr>
        <p:xfrm>
          <a:off x="5766052" y="3705297"/>
          <a:ext cx="1463181" cy="4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1206500" imgH="330200" progId="Equation.3">
                  <p:embed/>
                </p:oleObj>
              </mc:Choice>
              <mc:Fallback>
                <p:oleObj name="Equation" r:id="rId5" imgW="12065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66052" y="3705297"/>
                        <a:ext cx="1463181" cy="400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accent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24601"/>
              </p:ext>
            </p:extLst>
          </p:nvPr>
        </p:nvGraphicFramePr>
        <p:xfrm>
          <a:off x="2024604" y="4108659"/>
          <a:ext cx="2743200" cy="2213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60" y="4105747"/>
            <a:ext cx="1828800" cy="2215955"/>
          </a:xfrm>
          <a:prstGeom prst="rect">
            <a:avLst/>
          </a:prstGeom>
          <a:ln w="1905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3321416" y="4758946"/>
            <a:ext cx="280810" cy="939517"/>
            <a:chOff x="3321416" y="4758946"/>
            <a:chExt cx="280810" cy="939517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602226" y="4758946"/>
              <a:ext cx="0" cy="939517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479460" y="4978402"/>
              <a:ext cx="0" cy="720061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321416" y="5252724"/>
              <a:ext cx="0" cy="44573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3316" y="992203"/>
            <a:ext cx="4114800" cy="1905402"/>
          </a:xfrm>
          <a:prstGeom prst="rect">
            <a:avLst/>
          </a:prstGeom>
          <a:ln w="1905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268922" y="4300597"/>
            <a:ext cx="586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sphere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220" y="5421464"/>
            <a:ext cx="1000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ildly oblate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53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54" y="1282216"/>
            <a:ext cx="7894906" cy="48439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Test Approach – see </a:t>
            </a:r>
            <a:r>
              <a:rPr lang="en-US" i="1" dirty="0" smtClean="0">
                <a:solidFill>
                  <a:schemeClr val="accent6"/>
                </a:solidFill>
              </a:rPr>
              <a:t>Day 3 Case Study </a:t>
            </a:r>
            <a:r>
              <a:rPr lang="en-US" dirty="0" smtClean="0"/>
              <a:t>PDF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Use COMSOL model from last time as starting point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How much OP is needed to cause rupture?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At OP needed for rupture, how much surface uplift has occurred?</a:t>
            </a:r>
          </a:p>
          <a:p>
            <a:r>
              <a:rPr lang="en-US" dirty="0" smtClean="0"/>
              <a:t>Consider observed uplift magnitudes:</a:t>
            </a:r>
          </a:p>
          <a:p>
            <a:pPr lvl="1"/>
            <a:r>
              <a:rPr lang="en-US" dirty="0" smtClean="0">
                <a:solidFill>
                  <a:srgbClr val="A8CDD7"/>
                </a:solidFill>
              </a:rPr>
              <a:t>To generate signatures of 10’s of cm or more, a typical value…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…what OP values are required?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…what are the </a:t>
            </a:r>
            <a:r>
              <a:rPr lang="en-US" dirty="0" err="1" smtClean="0">
                <a:solidFill>
                  <a:schemeClr val="accent1"/>
                </a:solidFill>
              </a:rPr>
              <a:t>volcanological</a:t>
            </a:r>
            <a:r>
              <a:rPr lang="en-US" dirty="0" smtClean="0">
                <a:solidFill>
                  <a:schemeClr val="accent1"/>
                </a:solidFill>
              </a:rPr>
              <a:t> conditions/implications?</a:t>
            </a:r>
          </a:p>
          <a:p>
            <a:pPr lvl="1"/>
            <a:r>
              <a:rPr lang="en-US" dirty="0" smtClean="0">
                <a:solidFill>
                  <a:srgbClr val="A8CDD7"/>
                </a:solidFill>
              </a:rPr>
              <a:t>To generate signatures that are very low, millimeter scale…</a:t>
            </a:r>
          </a:p>
          <a:p>
            <a:pPr lvl="2"/>
            <a:r>
              <a:rPr lang="en-US" dirty="0" smtClean="0">
                <a:solidFill>
                  <a:srgbClr val="72A376"/>
                </a:solidFill>
              </a:rPr>
              <a:t>…what OP values are required</a:t>
            </a:r>
          </a:p>
          <a:p>
            <a:pPr lvl="2"/>
            <a:r>
              <a:rPr lang="en-US" dirty="0" smtClean="0">
                <a:solidFill>
                  <a:srgbClr val="72A376"/>
                </a:solidFill>
              </a:rPr>
              <a:t>…what are the </a:t>
            </a:r>
            <a:r>
              <a:rPr lang="en-US" dirty="0" err="1" smtClean="0">
                <a:solidFill>
                  <a:srgbClr val="72A376"/>
                </a:solidFill>
              </a:rPr>
              <a:t>volcanological</a:t>
            </a:r>
            <a:r>
              <a:rPr lang="en-US" dirty="0" smtClean="0">
                <a:solidFill>
                  <a:srgbClr val="72A376"/>
                </a:solidFill>
              </a:rPr>
              <a:t> conditions/implications?</a:t>
            </a:r>
          </a:p>
          <a:p>
            <a:r>
              <a:rPr lang="en-US" dirty="0" smtClean="0">
                <a:solidFill>
                  <a:srgbClr val="E8B7B7"/>
                </a:solidFill>
              </a:rPr>
              <a:t>Underscores need to consider uplift and rupture conditions jointly!</a:t>
            </a:r>
          </a:p>
        </p:txBody>
      </p:sp>
    </p:spTree>
    <p:extLst>
      <p:ext uri="{BB962C8B-B14F-4D97-AF65-F5344CB8AC3E}">
        <p14:creationId xmlns:p14="http://schemas.microsoft.com/office/powerpoint/2010/main" val="114070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1916</TotalTime>
  <Words>996</Words>
  <Application>Microsoft Macintosh PowerPoint</Application>
  <PresentationFormat>On-screen Show (4:3)</PresentationFormat>
  <Paragraphs>170</Paragraphs>
  <Slides>11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Story</vt:lpstr>
      <vt:lpstr>Equation</vt:lpstr>
      <vt:lpstr>Today’s Goals</vt:lpstr>
      <vt:lpstr>Magma Reservoir Loading/Stresses/Failure</vt:lpstr>
      <vt:lpstr>Two Formulations: Equivalent?</vt:lpstr>
      <vt:lpstr>To Eliminate Wall-Parallel Host Stress…</vt:lpstr>
      <vt:lpstr>How to test between these???</vt:lpstr>
      <vt:lpstr>Failure due to Inflation</vt:lpstr>
      <vt:lpstr>Failure due to Inflation</vt:lpstr>
      <vt:lpstr>Reminder: high OP can be generated</vt:lpstr>
      <vt:lpstr>Time to test!</vt:lpstr>
      <vt:lpstr>Uplift Examples</vt:lpstr>
      <vt:lpstr>Next Time</vt:lpstr>
    </vt:vector>
  </TitlesOfParts>
  <Manager/>
  <Company>Pomona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Grosfils</dc:creator>
  <cp:keywords/>
  <dc:description/>
  <cp:lastModifiedBy>Eric Grosfils</cp:lastModifiedBy>
  <cp:revision>122</cp:revision>
  <cp:lastPrinted>2015-11-25T16:12:34Z</cp:lastPrinted>
  <dcterms:created xsi:type="dcterms:W3CDTF">2014-08-31T18:52:14Z</dcterms:created>
  <dcterms:modified xsi:type="dcterms:W3CDTF">2016-01-04T22:12:36Z</dcterms:modified>
  <cp:category/>
</cp:coreProperties>
</file>