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D2A41-4096-48FB-AC9A-ABC421E55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905DD4-CA3D-4124-948E-076C5E88C88E}">
      <dgm:prSet/>
      <dgm:spPr/>
      <dgm:t>
        <a:bodyPr/>
        <a:lstStyle/>
        <a:p>
          <a:r>
            <a:rPr lang="ru-RU" dirty="0"/>
            <a:t>Дана строка Т</a:t>
          </a:r>
          <a:endParaRPr lang="en-US" dirty="0"/>
        </a:p>
      </dgm:t>
    </dgm:pt>
    <dgm:pt modelId="{C7E25811-B15A-4CCB-B4B3-33A0B8939B91}" type="parTrans" cxnId="{C08E885B-9DD2-41A3-A797-33E484FF10F6}">
      <dgm:prSet/>
      <dgm:spPr/>
      <dgm:t>
        <a:bodyPr/>
        <a:lstStyle/>
        <a:p>
          <a:endParaRPr lang="en-US"/>
        </a:p>
      </dgm:t>
    </dgm:pt>
    <dgm:pt modelId="{E9740D3A-4D8F-470C-8223-1A4C3DD7471D}" type="sibTrans" cxnId="{C08E885B-9DD2-41A3-A797-33E484FF10F6}">
      <dgm:prSet/>
      <dgm:spPr/>
      <dgm:t>
        <a:bodyPr/>
        <a:lstStyle/>
        <a:p>
          <a:endParaRPr lang="en-US"/>
        </a:p>
      </dgm:t>
    </dgm:pt>
    <dgm:pt modelId="{A1A11868-B70A-4F2F-80DD-B321E862A4E1}">
      <dgm:prSet/>
      <dgm:spPr/>
      <dgm:t>
        <a:bodyPr/>
        <a:lstStyle/>
        <a:p>
          <a:r>
            <a:rPr lang="ru-RU"/>
            <a:t>предобработка за </a:t>
          </a:r>
          <a:r>
            <a:rPr lang="en-US"/>
            <a:t>O(T</a:t>
          </a:r>
          <a:r>
            <a:rPr lang="ru-RU"/>
            <a:t>) </a:t>
          </a:r>
          <a:endParaRPr lang="en-US"/>
        </a:p>
      </dgm:t>
    </dgm:pt>
    <dgm:pt modelId="{5D117ACD-A785-462E-9902-2D0521191B70}" type="parTrans" cxnId="{454AAAA0-4295-4EA1-942A-0679444865F8}">
      <dgm:prSet/>
      <dgm:spPr/>
      <dgm:t>
        <a:bodyPr/>
        <a:lstStyle/>
        <a:p>
          <a:endParaRPr lang="en-US"/>
        </a:p>
      </dgm:t>
    </dgm:pt>
    <dgm:pt modelId="{7FC534EA-4E3A-41AC-A47C-569C97E9C8D8}" type="sibTrans" cxnId="{454AAAA0-4295-4EA1-942A-0679444865F8}">
      <dgm:prSet/>
      <dgm:spPr/>
      <dgm:t>
        <a:bodyPr/>
        <a:lstStyle/>
        <a:p>
          <a:endParaRPr lang="en-US"/>
        </a:p>
      </dgm:t>
    </dgm:pt>
    <dgm:pt modelId="{60FB0EF1-8906-41E0-B83D-5278835EE39E}">
      <dgm:prSet/>
      <dgm:spPr/>
      <dgm:t>
        <a:bodyPr/>
        <a:lstStyle/>
        <a:p>
          <a:r>
            <a:rPr lang="ru-RU"/>
            <a:t>Подстроки </a:t>
          </a:r>
          <a:r>
            <a:rPr lang="en-US"/>
            <a:t>P</a:t>
          </a:r>
          <a:r>
            <a:rPr lang="en-US" baseline="-25000"/>
            <a:t>i  </a:t>
          </a:r>
          <a:r>
            <a:rPr lang="ru-RU"/>
            <a:t>приходят один за другим</a:t>
          </a:r>
          <a:endParaRPr lang="en-US"/>
        </a:p>
      </dgm:t>
    </dgm:pt>
    <dgm:pt modelId="{49717DCB-B828-42DA-843B-EF1D18A17E0E}" type="parTrans" cxnId="{130E26AE-5078-4327-A0B6-BD41DEFBDCDC}">
      <dgm:prSet/>
      <dgm:spPr/>
      <dgm:t>
        <a:bodyPr/>
        <a:lstStyle/>
        <a:p>
          <a:endParaRPr lang="en-US"/>
        </a:p>
      </dgm:t>
    </dgm:pt>
    <dgm:pt modelId="{145B1491-06F8-4D1D-8FA4-8B664CEA8183}" type="sibTrans" cxnId="{130E26AE-5078-4327-A0B6-BD41DEFBDCDC}">
      <dgm:prSet/>
      <dgm:spPr/>
      <dgm:t>
        <a:bodyPr/>
        <a:lstStyle/>
        <a:p>
          <a:endParaRPr lang="en-US"/>
        </a:p>
      </dgm:t>
    </dgm:pt>
    <dgm:pt modelId="{F0D72F53-7092-46E5-BA4E-9934776FF92D}">
      <dgm:prSet/>
      <dgm:spPr/>
      <dgm:t>
        <a:bodyPr/>
        <a:lstStyle/>
        <a:p>
          <a:r>
            <a:rPr lang="ru-RU"/>
            <a:t>Хочется отвечать на запрос за О(</a:t>
          </a:r>
          <a:r>
            <a:rPr lang="en-US"/>
            <a:t>| P</a:t>
          </a:r>
          <a:r>
            <a:rPr lang="en-US" baseline="-25000"/>
            <a:t>i </a:t>
          </a:r>
          <a:r>
            <a:rPr lang="en-US"/>
            <a:t>|</a:t>
          </a:r>
          <a:r>
            <a:rPr lang="ru-RU"/>
            <a:t>)</a:t>
          </a:r>
          <a:endParaRPr lang="en-US"/>
        </a:p>
      </dgm:t>
    </dgm:pt>
    <dgm:pt modelId="{0F6680B7-A47A-4F83-B53F-6A102BEC816C}" type="parTrans" cxnId="{32C45059-A89F-40B2-BF8B-2F0F3CCD9EC4}">
      <dgm:prSet/>
      <dgm:spPr/>
      <dgm:t>
        <a:bodyPr/>
        <a:lstStyle/>
        <a:p>
          <a:endParaRPr lang="en-US"/>
        </a:p>
      </dgm:t>
    </dgm:pt>
    <dgm:pt modelId="{DBC11975-152D-4789-9DA4-4F40B0A22A76}" type="sibTrans" cxnId="{32C45059-A89F-40B2-BF8B-2F0F3CCD9EC4}">
      <dgm:prSet/>
      <dgm:spPr/>
      <dgm:t>
        <a:bodyPr/>
        <a:lstStyle/>
        <a:p>
          <a:endParaRPr lang="en-US"/>
        </a:p>
      </dgm:t>
    </dgm:pt>
    <dgm:pt modelId="{93D3DFB8-1C39-484B-A1CC-37965741CE00}">
      <dgm:prSet/>
      <dgm:spPr/>
      <dgm:t>
        <a:bodyPr/>
        <a:lstStyle/>
        <a:p>
          <a:r>
            <a:rPr lang="ru-RU"/>
            <a:t>Как предобработать строку?</a:t>
          </a:r>
          <a:endParaRPr lang="en-US"/>
        </a:p>
      </dgm:t>
    </dgm:pt>
    <dgm:pt modelId="{E9BD50DE-C13F-4B8D-8625-1C42600518EF}" type="parTrans" cxnId="{C9BA135C-C55A-4388-B6FA-77FE51218853}">
      <dgm:prSet/>
      <dgm:spPr/>
      <dgm:t>
        <a:bodyPr/>
        <a:lstStyle/>
        <a:p>
          <a:endParaRPr lang="en-US"/>
        </a:p>
      </dgm:t>
    </dgm:pt>
    <dgm:pt modelId="{6B97FEFE-2915-4937-9A5A-9AC266BB0945}" type="sibTrans" cxnId="{C9BA135C-C55A-4388-B6FA-77FE51218853}">
      <dgm:prSet/>
      <dgm:spPr/>
      <dgm:t>
        <a:bodyPr/>
        <a:lstStyle/>
        <a:p>
          <a:endParaRPr lang="en-US"/>
        </a:p>
      </dgm:t>
    </dgm:pt>
    <dgm:pt modelId="{0017F1B2-D95F-4F71-A3D6-5C2774B0ECA2}">
      <dgm:prSet/>
      <dgm:spPr/>
      <dgm:t>
        <a:bodyPr/>
        <a:lstStyle/>
        <a:p>
          <a:r>
            <a:rPr lang="ru-RU"/>
            <a:t>Подстрока - это префикс суффикса</a:t>
          </a:r>
          <a:endParaRPr lang="en-US"/>
        </a:p>
      </dgm:t>
    </dgm:pt>
    <dgm:pt modelId="{5505E527-CF82-4434-A8E2-CBAB26F45750}" type="parTrans" cxnId="{CBBE8431-AE35-4F73-9B79-CBE40D3F2292}">
      <dgm:prSet/>
      <dgm:spPr/>
      <dgm:t>
        <a:bodyPr/>
        <a:lstStyle/>
        <a:p>
          <a:endParaRPr lang="en-US"/>
        </a:p>
      </dgm:t>
    </dgm:pt>
    <dgm:pt modelId="{04B15ECA-E2B6-46F5-A271-66ADE143AAF1}" type="sibTrans" cxnId="{CBBE8431-AE35-4F73-9B79-CBE40D3F2292}">
      <dgm:prSet/>
      <dgm:spPr/>
      <dgm:t>
        <a:bodyPr/>
        <a:lstStyle/>
        <a:p>
          <a:endParaRPr lang="en-US"/>
        </a:p>
      </dgm:t>
    </dgm:pt>
    <dgm:pt modelId="{B2FCE55C-64CC-4095-89E5-AC6EE35CCECE}">
      <dgm:prSet/>
      <dgm:spPr/>
      <dgm:t>
        <a:bodyPr/>
        <a:lstStyle/>
        <a:p>
          <a:r>
            <a:rPr lang="ru-RU"/>
            <a:t>Нужно выяснить</a:t>
          </a:r>
          <a:r>
            <a:rPr lang="en-US"/>
            <a:t>:</a:t>
          </a:r>
          <a:r>
            <a:rPr lang="ru-RU"/>
            <a:t> Р – префикс какого-либо суффикса за Т?</a:t>
          </a:r>
          <a:endParaRPr lang="en-US"/>
        </a:p>
      </dgm:t>
    </dgm:pt>
    <dgm:pt modelId="{7A4E2C2D-5EEC-4BBE-91D4-38685D0C1233}" type="parTrans" cxnId="{FBBDE24B-98C6-4CBC-94E1-1D717E8E4C34}">
      <dgm:prSet/>
      <dgm:spPr/>
      <dgm:t>
        <a:bodyPr/>
        <a:lstStyle/>
        <a:p>
          <a:endParaRPr lang="en-US"/>
        </a:p>
      </dgm:t>
    </dgm:pt>
    <dgm:pt modelId="{9C8DF894-EA0C-4B8E-9639-E5C4713F7AD1}" type="sibTrans" cxnId="{FBBDE24B-98C6-4CBC-94E1-1D717E8E4C34}">
      <dgm:prSet/>
      <dgm:spPr/>
      <dgm:t>
        <a:bodyPr/>
        <a:lstStyle/>
        <a:p>
          <a:endParaRPr lang="en-US"/>
        </a:p>
      </dgm:t>
    </dgm:pt>
    <dgm:pt modelId="{20977FF0-9868-4FC9-90FD-6F847EC24436}">
      <dgm:prSet/>
      <dgm:spPr/>
      <dgm:t>
        <a:bodyPr/>
        <a:lstStyle/>
        <a:p>
          <a:r>
            <a:rPr lang="ru-RU"/>
            <a:t>Как эффективно закодировать все суффиксы Т?</a:t>
          </a:r>
          <a:endParaRPr lang="en-US"/>
        </a:p>
      </dgm:t>
    </dgm:pt>
    <dgm:pt modelId="{0BAE8F4F-A50B-4E26-A8AC-22126A1BE6B8}" type="parTrans" cxnId="{59C32D14-8102-4A31-B95D-2E4ABED31CFB}">
      <dgm:prSet/>
      <dgm:spPr/>
      <dgm:t>
        <a:bodyPr/>
        <a:lstStyle/>
        <a:p>
          <a:endParaRPr lang="en-US"/>
        </a:p>
      </dgm:t>
    </dgm:pt>
    <dgm:pt modelId="{254AA93D-951F-4133-8B37-BCFFC90EC543}" type="sibTrans" cxnId="{59C32D14-8102-4A31-B95D-2E4ABED31CFB}">
      <dgm:prSet/>
      <dgm:spPr/>
      <dgm:t>
        <a:bodyPr/>
        <a:lstStyle/>
        <a:p>
          <a:endParaRPr lang="en-US"/>
        </a:p>
      </dgm:t>
    </dgm:pt>
    <dgm:pt modelId="{5C3F36AE-6A64-46DF-B628-A091161949CA}" type="pres">
      <dgm:prSet presAssocID="{430D2A41-4096-48FB-AC9A-ABC421E551AA}" presName="linear" presStyleCnt="0">
        <dgm:presLayoutVars>
          <dgm:animLvl val="lvl"/>
          <dgm:resizeHandles val="exact"/>
        </dgm:presLayoutVars>
      </dgm:prSet>
      <dgm:spPr/>
    </dgm:pt>
    <dgm:pt modelId="{3EBDB24F-A150-430D-8285-DC9082797A97}" type="pres">
      <dgm:prSet presAssocID="{6C905DD4-CA3D-4124-948E-076C5E88C88E}" presName="parentText" presStyleLbl="node1" presStyleIdx="0" presStyleCnt="4" custLinFactNeighborY="2062">
        <dgm:presLayoutVars>
          <dgm:chMax val="0"/>
          <dgm:bulletEnabled val="1"/>
        </dgm:presLayoutVars>
      </dgm:prSet>
      <dgm:spPr/>
    </dgm:pt>
    <dgm:pt modelId="{A9FCC314-7387-4D47-AE3D-35AD8C083328}" type="pres">
      <dgm:prSet presAssocID="{6C905DD4-CA3D-4124-948E-076C5E88C88E}" presName="childText" presStyleLbl="revTx" presStyleIdx="0" presStyleCnt="4">
        <dgm:presLayoutVars>
          <dgm:bulletEnabled val="1"/>
        </dgm:presLayoutVars>
      </dgm:prSet>
      <dgm:spPr/>
    </dgm:pt>
    <dgm:pt modelId="{54B347B8-8D4C-41F1-B8D8-1914A868290F}" type="pres">
      <dgm:prSet presAssocID="{60FB0EF1-8906-41E0-B83D-5278835EE3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EAF136-8D28-4195-ADE0-FE179A6FCA06}" type="pres">
      <dgm:prSet presAssocID="{60FB0EF1-8906-41E0-B83D-5278835EE39E}" presName="childText" presStyleLbl="revTx" presStyleIdx="1" presStyleCnt="4">
        <dgm:presLayoutVars>
          <dgm:bulletEnabled val="1"/>
        </dgm:presLayoutVars>
      </dgm:prSet>
      <dgm:spPr/>
    </dgm:pt>
    <dgm:pt modelId="{FF8E1AF9-E6B7-4143-A2B6-40A4E1815DEA}" type="pres">
      <dgm:prSet presAssocID="{93D3DFB8-1C39-484B-A1CC-37965741CE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81DAA-A1D8-4DB0-A077-907865576BA1}" type="pres">
      <dgm:prSet presAssocID="{93D3DFB8-1C39-484B-A1CC-37965741CE00}" presName="childText" presStyleLbl="revTx" presStyleIdx="2" presStyleCnt="4">
        <dgm:presLayoutVars>
          <dgm:bulletEnabled val="1"/>
        </dgm:presLayoutVars>
      </dgm:prSet>
      <dgm:spPr/>
    </dgm:pt>
    <dgm:pt modelId="{B8B73F11-5DA3-497C-BC08-8A91A3589049}" type="pres">
      <dgm:prSet presAssocID="{B2FCE55C-64CC-4095-89E5-AC6EE35CCE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DA39A-1217-4B11-A746-5D160FDA5879}" type="pres">
      <dgm:prSet presAssocID="{B2FCE55C-64CC-4095-89E5-AC6EE35CCEC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9C32D14-8102-4A31-B95D-2E4ABED31CFB}" srcId="{B2FCE55C-64CC-4095-89E5-AC6EE35CCECE}" destId="{20977FF0-9868-4FC9-90FD-6F847EC24436}" srcOrd="0" destOrd="0" parTransId="{0BAE8F4F-A50B-4E26-A8AC-22126A1BE6B8}" sibTransId="{254AA93D-951F-4133-8B37-BCFFC90EC543}"/>
    <dgm:cxn modelId="{08F26E18-5DC9-489D-9A1E-662DB2818B6A}" type="presOf" srcId="{60FB0EF1-8906-41E0-B83D-5278835EE39E}" destId="{54B347B8-8D4C-41F1-B8D8-1914A868290F}" srcOrd="0" destOrd="0" presId="urn:microsoft.com/office/officeart/2005/8/layout/vList2"/>
    <dgm:cxn modelId="{CBBE8431-AE35-4F73-9B79-CBE40D3F2292}" srcId="{93D3DFB8-1C39-484B-A1CC-37965741CE00}" destId="{0017F1B2-D95F-4F71-A3D6-5C2774B0ECA2}" srcOrd="0" destOrd="0" parTransId="{5505E527-CF82-4434-A8E2-CBAB26F45750}" sibTransId="{04B15ECA-E2B6-46F5-A271-66ADE143AAF1}"/>
    <dgm:cxn modelId="{C08E885B-9DD2-41A3-A797-33E484FF10F6}" srcId="{430D2A41-4096-48FB-AC9A-ABC421E551AA}" destId="{6C905DD4-CA3D-4124-948E-076C5E88C88E}" srcOrd="0" destOrd="0" parTransId="{C7E25811-B15A-4CCB-B4B3-33A0B8939B91}" sibTransId="{E9740D3A-4D8F-470C-8223-1A4C3DD7471D}"/>
    <dgm:cxn modelId="{C9BA135C-C55A-4388-B6FA-77FE51218853}" srcId="{430D2A41-4096-48FB-AC9A-ABC421E551AA}" destId="{93D3DFB8-1C39-484B-A1CC-37965741CE00}" srcOrd="2" destOrd="0" parTransId="{E9BD50DE-C13F-4B8D-8625-1C42600518EF}" sibTransId="{6B97FEFE-2915-4937-9A5A-9AC266BB0945}"/>
    <dgm:cxn modelId="{3A6A5F6B-5DD2-477B-A9FB-F888B6979888}" type="presOf" srcId="{6C905DD4-CA3D-4124-948E-076C5E88C88E}" destId="{3EBDB24F-A150-430D-8285-DC9082797A97}" srcOrd="0" destOrd="0" presId="urn:microsoft.com/office/officeart/2005/8/layout/vList2"/>
    <dgm:cxn modelId="{FBBDE24B-98C6-4CBC-94E1-1D717E8E4C34}" srcId="{430D2A41-4096-48FB-AC9A-ABC421E551AA}" destId="{B2FCE55C-64CC-4095-89E5-AC6EE35CCECE}" srcOrd="3" destOrd="0" parTransId="{7A4E2C2D-5EEC-4BBE-91D4-38685D0C1233}" sibTransId="{9C8DF894-EA0C-4B8E-9639-E5C4713F7AD1}"/>
    <dgm:cxn modelId="{2FA12C55-E581-45B2-9A20-0927EAE14F32}" type="presOf" srcId="{A1A11868-B70A-4F2F-80DD-B321E862A4E1}" destId="{A9FCC314-7387-4D47-AE3D-35AD8C083328}" srcOrd="0" destOrd="0" presId="urn:microsoft.com/office/officeart/2005/8/layout/vList2"/>
    <dgm:cxn modelId="{32C45059-A89F-40B2-BF8B-2F0F3CCD9EC4}" srcId="{60FB0EF1-8906-41E0-B83D-5278835EE39E}" destId="{F0D72F53-7092-46E5-BA4E-9934776FF92D}" srcOrd="0" destOrd="0" parTransId="{0F6680B7-A47A-4F83-B53F-6A102BEC816C}" sibTransId="{DBC11975-152D-4789-9DA4-4F40B0A22A76}"/>
    <dgm:cxn modelId="{ECEBE07B-D00D-4B9D-8A06-F44543191337}" type="presOf" srcId="{F0D72F53-7092-46E5-BA4E-9934776FF92D}" destId="{F1EAF136-8D28-4195-ADE0-FE179A6FCA06}" srcOrd="0" destOrd="0" presId="urn:microsoft.com/office/officeart/2005/8/layout/vList2"/>
    <dgm:cxn modelId="{B06A808E-AE5A-44CF-9531-EA92D0D2947B}" type="presOf" srcId="{93D3DFB8-1C39-484B-A1CC-37965741CE00}" destId="{FF8E1AF9-E6B7-4143-A2B6-40A4E1815DEA}" srcOrd="0" destOrd="0" presId="urn:microsoft.com/office/officeart/2005/8/layout/vList2"/>
    <dgm:cxn modelId="{454AAAA0-4295-4EA1-942A-0679444865F8}" srcId="{6C905DD4-CA3D-4124-948E-076C5E88C88E}" destId="{A1A11868-B70A-4F2F-80DD-B321E862A4E1}" srcOrd="0" destOrd="0" parTransId="{5D117ACD-A785-462E-9902-2D0521191B70}" sibTransId="{7FC534EA-4E3A-41AC-A47C-569C97E9C8D8}"/>
    <dgm:cxn modelId="{130E26AE-5078-4327-A0B6-BD41DEFBDCDC}" srcId="{430D2A41-4096-48FB-AC9A-ABC421E551AA}" destId="{60FB0EF1-8906-41E0-B83D-5278835EE39E}" srcOrd="1" destOrd="0" parTransId="{49717DCB-B828-42DA-843B-EF1D18A17E0E}" sibTransId="{145B1491-06F8-4D1D-8FA4-8B664CEA8183}"/>
    <dgm:cxn modelId="{01A7F8AE-08AC-4ED7-BA0C-3B2630252BF6}" type="presOf" srcId="{430D2A41-4096-48FB-AC9A-ABC421E551AA}" destId="{5C3F36AE-6A64-46DF-B628-A091161949CA}" srcOrd="0" destOrd="0" presId="urn:microsoft.com/office/officeart/2005/8/layout/vList2"/>
    <dgm:cxn modelId="{C40AF7BA-C6C1-409A-B2B6-4BD4C6E999AB}" type="presOf" srcId="{B2FCE55C-64CC-4095-89E5-AC6EE35CCECE}" destId="{B8B73F11-5DA3-497C-BC08-8A91A3589049}" srcOrd="0" destOrd="0" presId="urn:microsoft.com/office/officeart/2005/8/layout/vList2"/>
    <dgm:cxn modelId="{24C3D8E4-064E-4CD2-8821-D0DE50A1B8DA}" type="presOf" srcId="{0017F1B2-D95F-4F71-A3D6-5C2774B0ECA2}" destId="{6BA81DAA-A1D8-4DB0-A077-907865576BA1}" srcOrd="0" destOrd="0" presId="urn:microsoft.com/office/officeart/2005/8/layout/vList2"/>
    <dgm:cxn modelId="{8DE590D6-A48E-4BAB-BEC6-F9009A8951BA}" type="presOf" srcId="{20977FF0-9868-4FC9-90FD-6F847EC24436}" destId="{BA1DA39A-1217-4B11-A746-5D160FDA5879}" srcOrd="0" destOrd="0" presId="urn:microsoft.com/office/officeart/2005/8/layout/vList2"/>
    <dgm:cxn modelId="{3373C87D-97B0-4A4B-A36D-16D1032E7BC6}" type="presParOf" srcId="{5C3F36AE-6A64-46DF-B628-A091161949CA}" destId="{3EBDB24F-A150-430D-8285-DC9082797A97}" srcOrd="0" destOrd="0" presId="urn:microsoft.com/office/officeart/2005/8/layout/vList2"/>
    <dgm:cxn modelId="{D528A201-0590-464F-97FC-2919F81CA71B}" type="presParOf" srcId="{5C3F36AE-6A64-46DF-B628-A091161949CA}" destId="{A9FCC314-7387-4D47-AE3D-35AD8C083328}" srcOrd="1" destOrd="0" presId="urn:microsoft.com/office/officeart/2005/8/layout/vList2"/>
    <dgm:cxn modelId="{1CECFAEE-2C31-4A66-8144-E65768026AA1}" type="presParOf" srcId="{5C3F36AE-6A64-46DF-B628-A091161949CA}" destId="{54B347B8-8D4C-41F1-B8D8-1914A868290F}" srcOrd="2" destOrd="0" presId="urn:microsoft.com/office/officeart/2005/8/layout/vList2"/>
    <dgm:cxn modelId="{80D22DEC-A0B0-4091-8966-F8A690118717}" type="presParOf" srcId="{5C3F36AE-6A64-46DF-B628-A091161949CA}" destId="{F1EAF136-8D28-4195-ADE0-FE179A6FCA06}" srcOrd="3" destOrd="0" presId="urn:microsoft.com/office/officeart/2005/8/layout/vList2"/>
    <dgm:cxn modelId="{4A7D4121-7D0B-45BF-AB2D-6896FE724F1B}" type="presParOf" srcId="{5C3F36AE-6A64-46DF-B628-A091161949CA}" destId="{FF8E1AF9-E6B7-4143-A2B6-40A4E1815DEA}" srcOrd="4" destOrd="0" presId="urn:microsoft.com/office/officeart/2005/8/layout/vList2"/>
    <dgm:cxn modelId="{B9C81AA5-ACC1-4A96-B173-E90B6361E639}" type="presParOf" srcId="{5C3F36AE-6A64-46DF-B628-A091161949CA}" destId="{6BA81DAA-A1D8-4DB0-A077-907865576BA1}" srcOrd="5" destOrd="0" presId="urn:microsoft.com/office/officeart/2005/8/layout/vList2"/>
    <dgm:cxn modelId="{008BE6D5-FB7D-4544-AEB5-81F2551A8C15}" type="presParOf" srcId="{5C3F36AE-6A64-46DF-B628-A091161949CA}" destId="{B8B73F11-5DA3-497C-BC08-8A91A3589049}" srcOrd="6" destOrd="0" presId="urn:microsoft.com/office/officeart/2005/8/layout/vList2"/>
    <dgm:cxn modelId="{B0564B5D-0219-4F2D-9303-338D0D4DE76D}" type="presParOf" srcId="{5C3F36AE-6A64-46DF-B628-A091161949CA}" destId="{BA1DA39A-1217-4B11-A746-5D160FDA587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DB24F-A150-430D-8285-DC9082797A97}">
      <dsp:nvSpPr>
        <dsp:cNvPr id="0" name=""/>
        <dsp:cNvSpPr/>
      </dsp:nvSpPr>
      <dsp:spPr>
        <a:xfrm>
          <a:off x="0" y="76207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Дана строка Т</a:t>
          </a:r>
          <a:endParaRPr lang="en-US" sz="2600" kern="1200" dirty="0"/>
        </a:p>
      </dsp:txBody>
      <dsp:txXfrm>
        <a:off x="30442" y="106649"/>
        <a:ext cx="10454716" cy="562726"/>
      </dsp:txXfrm>
    </dsp:sp>
    <dsp:sp modelId="{A9FCC314-7387-4D47-AE3D-35AD8C083328}">
      <dsp:nvSpPr>
        <dsp:cNvPr id="0" name=""/>
        <dsp:cNvSpPr/>
      </dsp:nvSpPr>
      <dsp:spPr>
        <a:xfrm>
          <a:off x="0" y="690938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предобработка за </a:t>
          </a:r>
          <a:r>
            <a:rPr lang="en-US" sz="2000" kern="1200"/>
            <a:t>O(T</a:t>
          </a:r>
          <a:r>
            <a:rPr lang="ru-RU" sz="2000" kern="1200"/>
            <a:t>) </a:t>
          </a:r>
          <a:endParaRPr lang="en-US" sz="2000" kern="1200"/>
        </a:p>
      </dsp:txBody>
      <dsp:txXfrm>
        <a:off x="0" y="690938"/>
        <a:ext cx="10515600" cy="430560"/>
      </dsp:txXfrm>
    </dsp:sp>
    <dsp:sp modelId="{54B347B8-8D4C-41F1-B8D8-1914A868290F}">
      <dsp:nvSpPr>
        <dsp:cNvPr id="0" name=""/>
        <dsp:cNvSpPr/>
      </dsp:nvSpPr>
      <dsp:spPr>
        <a:xfrm>
          <a:off x="0" y="112149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Подстроки </a:t>
          </a:r>
          <a:r>
            <a:rPr lang="en-US" sz="2600" kern="1200"/>
            <a:t>P</a:t>
          </a:r>
          <a:r>
            <a:rPr lang="en-US" sz="2600" kern="1200" baseline="-25000"/>
            <a:t>i  </a:t>
          </a:r>
          <a:r>
            <a:rPr lang="ru-RU" sz="2600" kern="1200"/>
            <a:t>приходят один за другим</a:t>
          </a:r>
          <a:endParaRPr lang="en-US" sz="2600" kern="1200"/>
        </a:p>
      </dsp:txBody>
      <dsp:txXfrm>
        <a:off x="30442" y="1151941"/>
        <a:ext cx="10454716" cy="562726"/>
      </dsp:txXfrm>
    </dsp:sp>
    <dsp:sp modelId="{F1EAF136-8D28-4195-ADE0-FE179A6FCA06}">
      <dsp:nvSpPr>
        <dsp:cNvPr id="0" name=""/>
        <dsp:cNvSpPr/>
      </dsp:nvSpPr>
      <dsp:spPr>
        <a:xfrm>
          <a:off x="0" y="174510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Хочется отвечать на запрос за О(</a:t>
          </a:r>
          <a:r>
            <a:rPr lang="en-US" sz="2000" kern="1200"/>
            <a:t>| P</a:t>
          </a:r>
          <a:r>
            <a:rPr lang="en-US" sz="2000" kern="1200" baseline="-25000"/>
            <a:t>i </a:t>
          </a:r>
          <a:r>
            <a:rPr lang="en-US" sz="2000" kern="1200"/>
            <a:t>|</a:t>
          </a:r>
          <a:r>
            <a:rPr lang="ru-RU" sz="2000" kern="1200"/>
            <a:t>)</a:t>
          </a:r>
          <a:endParaRPr lang="en-US" sz="2000" kern="1200"/>
        </a:p>
      </dsp:txBody>
      <dsp:txXfrm>
        <a:off x="0" y="1745109"/>
        <a:ext cx="10515600" cy="430560"/>
      </dsp:txXfrm>
    </dsp:sp>
    <dsp:sp modelId="{FF8E1AF9-E6B7-4143-A2B6-40A4E1815DEA}">
      <dsp:nvSpPr>
        <dsp:cNvPr id="0" name=""/>
        <dsp:cNvSpPr/>
      </dsp:nvSpPr>
      <dsp:spPr>
        <a:xfrm>
          <a:off x="0" y="217566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Как предобработать строку?</a:t>
          </a:r>
          <a:endParaRPr lang="en-US" sz="2600" kern="1200"/>
        </a:p>
      </dsp:txBody>
      <dsp:txXfrm>
        <a:off x="30442" y="2206111"/>
        <a:ext cx="10454716" cy="562726"/>
      </dsp:txXfrm>
    </dsp:sp>
    <dsp:sp modelId="{6BA81DAA-A1D8-4DB0-A077-907865576BA1}">
      <dsp:nvSpPr>
        <dsp:cNvPr id="0" name=""/>
        <dsp:cNvSpPr/>
      </dsp:nvSpPr>
      <dsp:spPr>
        <a:xfrm>
          <a:off x="0" y="279927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Подстрока - это префикс суффикса</a:t>
          </a:r>
          <a:endParaRPr lang="en-US" sz="2000" kern="1200"/>
        </a:p>
      </dsp:txBody>
      <dsp:txXfrm>
        <a:off x="0" y="2799279"/>
        <a:ext cx="10515600" cy="430560"/>
      </dsp:txXfrm>
    </dsp:sp>
    <dsp:sp modelId="{B8B73F11-5DA3-497C-BC08-8A91A3589049}">
      <dsp:nvSpPr>
        <dsp:cNvPr id="0" name=""/>
        <dsp:cNvSpPr/>
      </dsp:nvSpPr>
      <dsp:spPr>
        <a:xfrm>
          <a:off x="0" y="322983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Нужно выяснить</a:t>
          </a:r>
          <a:r>
            <a:rPr lang="en-US" sz="2600" kern="1200"/>
            <a:t>:</a:t>
          </a:r>
          <a:r>
            <a:rPr lang="ru-RU" sz="2600" kern="1200"/>
            <a:t> Р – префикс какого-либо суффикса за Т?</a:t>
          </a:r>
          <a:endParaRPr lang="en-US" sz="2600" kern="1200"/>
        </a:p>
      </dsp:txBody>
      <dsp:txXfrm>
        <a:off x="30442" y="3260281"/>
        <a:ext cx="10454716" cy="562726"/>
      </dsp:txXfrm>
    </dsp:sp>
    <dsp:sp modelId="{BA1DA39A-1217-4B11-A746-5D160FDA5879}">
      <dsp:nvSpPr>
        <dsp:cNvPr id="0" name=""/>
        <dsp:cNvSpPr/>
      </dsp:nvSpPr>
      <dsp:spPr>
        <a:xfrm>
          <a:off x="0" y="385344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Как эффективно закодировать все суффиксы Т?</a:t>
          </a:r>
          <a:endParaRPr lang="en-US" sz="2000" kern="1200"/>
        </a:p>
      </dsp:txBody>
      <dsp:txXfrm>
        <a:off x="0" y="3853449"/>
        <a:ext cx="10515600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5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translated.turbopages.org/proxy_u/en-ru.ru.330e1f85-63bcc51a-89e2a691-74722d776562/https/en.wikipedia.org/wiki/String_algorithms" TargetMode="External"/><Relationship Id="rId7" Type="http://schemas.openxmlformats.org/officeDocument/2006/relationships/hyperlink" Target="https://translated.turbopages.org/proxy_u/en-ru.ru.330e1f85-63bcc51a-89e2a691-74722d776562/https/en.wikipedia.org/wiki/University_of_Helsinki" TargetMode="External"/><Relationship Id="rId2" Type="http://schemas.openxmlformats.org/officeDocument/2006/relationships/hyperlink" Target="https://translated.turbopages.org/proxy_u/en-ru.ru.330e1f85-63bcc51a-89e2a691-74722d776562/https/en.wikipedia.org/wiki/Theoretical_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nslated.turbopages.org/proxy_u/en-ru.ru.330e1f85-63bcc51a-89e2a691-74722d776562/https/en.wikipedia.org/wiki/Suffix_tree" TargetMode="External"/><Relationship Id="rId5" Type="http://schemas.openxmlformats.org/officeDocument/2006/relationships/hyperlink" Target="https://translated.turbopages.org/proxy_u/en-ru.ru.330e1f85-63bcc51a-89e2a691-74722d776562/https/en.wikipedia.org/wiki/Esko_Ukkonen#cite_note-Ukkonen1995-1" TargetMode="External"/><Relationship Id="rId4" Type="http://schemas.openxmlformats.org/officeDocument/2006/relationships/hyperlink" Target="https://translated.turbopages.org/proxy_u/en-ru.ru.330e1f85-63bcc51a-89e2a691-74722d776562/https/en.wikipedia.org/wiki/Ukkonen%27s_algorith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281"/>
            <a:ext cx="9144000" cy="2387600"/>
          </a:xfrm>
        </p:spPr>
        <p:txBody>
          <a:bodyPr>
            <a:normAutofit/>
          </a:bodyPr>
          <a:lstStyle/>
          <a:p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Алгоритмы и структуры данных</a:t>
            </a:r>
            <a:br>
              <a:rPr lang="ru-RU" sz="4000" dirty="0"/>
            </a:br>
            <a:r>
              <a:rPr lang="ru-RU" sz="4000" dirty="0"/>
              <a:t>Суффиксное дерево</a:t>
            </a:r>
            <a:r>
              <a:rPr lang="en-US" sz="4000" dirty="0"/>
              <a:t>:</a:t>
            </a:r>
            <a:r>
              <a:rPr lang="ru-RU" sz="4000" dirty="0"/>
              <a:t> Алгоритм Укконена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485" y="4062167"/>
            <a:ext cx="9144000" cy="2303121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ru-RU" sz="7400" dirty="0"/>
              <a:t>Студент </a:t>
            </a:r>
          </a:p>
          <a:p>
            <a:pPr algn="r"/>
            <a:r>
              <a:rPr lang="ru-RU" sz="7400" dirty="0"/>
              <a:t>Группы Б9121-09.03.03</a:t>
            </a:r>
          </a:p>
          <a:p>
            <a:pPr algn="r"/>
            <a:r>
              <a:rPr lang="ru-RU" sz="7400" b="1" dirty="0"/>
              <a:t>Рыжков Данил Максимович</a:t>
            </a:r>
          </a:p>
          <a:p>
            <a:pPr algn="r"/>
            <a:endParaRPr lang="ru-RU" sz="7400" b="1" dirty="0"/>
          </a:p>
          <a:p>
            <a:pPr algn="r"/>
            <a:r>
              <a:rPr lang="ru-RU" sz="7400" dirty="0"/>
              <a:t>Руководитель</a:t>
            </a:r>
            <a:r>
              <a:rPr lang="en-US" sz="7400" dirty="0"/>
              <a:t>:</a:t>
            </a:r>
          </a:p>
          <a:p>
            <a:pPr algn="r"/>
            <a:r>
              <a:rPr lang="ru-RU" sz="7400" b="1" dirty="0"/>
              <a:t>Кленин Александр Сергеевич</a:t>
            </a:r>
            <a:endParaRPr lang="en-US" sz="7400" b="1" dirty="0"/>
          </a:p>
          <a:p>
            <a:pPr algn="r"/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91377D-7323-B140-87FC-283F9785B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22" y="150522"/>
            <a:ext cx="2584192" cy="164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6704C-C301-73F4-3472-88536A095C92}"/>
              </a:ext>
            </a:extLst>
          </p:cNvPr>
          <p:cNvSpPr txBox="1"/>
          <p:nvPr/>
        </p:nvSpPr>
        <p:spPr>
          <a:xfrm>
            <a:off x="0" y="628665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2023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добавления символа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5CF4B-10A2-7F38-7427-065E7AFB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2075545"/>
            <a:ext cx="10564369" cy="3668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E1ED9-E01C-436A-AD47-2B23CBA0F6AF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типы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4859867"/>
            <a:ext cx="4714536" cy="150706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Пришли в положение типа 3 =</a:t>
            </a:r>
            <a:r>
              <a:rPr lang="en-US" sz="2400" dirty="0"/>
              <a:t>&gt;</a:t>
            </a:r>
            <a:r>
              <a:rPr lang="ru-RU" sz="2400" dirty="0"/>
              <a:t> все следующие положения не требуют изменений</a:t>
            </a:r>
          </a:p>
          <a:p>
            <a:r>
              <a:rPr lang="ru-RU" sz="2400" dirty="0"/>
              <a:t>Можно заканчивать итерацию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6E7D6-651B-5810-8A65-9058C18A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213"/>
            <a:ext cx="10990016" cy="303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2D6C-9E89-65E8-82CA-8E298AB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13" y="4737629"/>
            <a:ext cx="2082680" cy="1507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84866-086A-7F30-3F0B-34F7E42E2663}"/>
              </a:ext>
            </a:extLst>
          </p:cNvPr>
          <p:cNvSpPr txBox="1"/>
          <p:nvPr/>
        </p:nvSpPr>
        <p:spPr>
          <a:xfrm>
            <a:off x="11588318" y="6488668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BF4F7-C59B-17EF-85D0-F153A34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изменение типов положений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7D274A-2D38-81D1-005E-6E940694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" y="1374778"/>
            <a:ext cx="10515599" cy="3759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4F7C0-A24F-A297-DBA3-65222299E7C7}"/>
              </a:ext>
            </a:extLst>
          </p:cNvPr>
          <p:cNvSpPr txBox="1"/>
          <p:nvPr/>
        </p:nvSpPr>
        <p:spPr>
          <a:xfrm>
            <a:off x="599077" y="4269441"/>
            <a:ext cx="702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 </a:t>
            </a:r>
            <a:r>
              <a:rPr lang="en-US" sz="2000" b="1" dirty="0"/>
              <a:t>:=</a:t>
            </a:r>
            <a:r>
              <a:rPr lang="ru-RU" sz="2000" b="1" dirty="0"/>
              <a:t> символьная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Уменьшается на 1 при переходе к следующему положению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Растёт на 1 при переходе на следующую итерацию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2CDF-A89E-6BFC-E7B8-02692FEBF873}"/>
              </a:ext>
            </a:extLst>
          </p:cNvPr>
          <p:cNvSpPr txBox="1"/>
          <p:nvPr/>
        </p:nvSpPr>
        <p:spPr>
          <a:xfrm>
            <a:off x="1140120" y="5285104"/>
            <a:ext cx="755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Растёт не более </a:t>
            </a:r>
            <a:r>
              <a:rPr lang="en-US" sz="2000" dirty="0"/>
              <a:t>N </a:t>
            </a:r>
            <a:r>
              <a:rPr lang="ru-RU" sz="2000" dirty="0"/>
              <a:t>раз =</a:t>
            </a:r>
            <a:r>
              <a:rPr lang="en-US" sz="2000" dirty="0"/>
              <a:t>&gt;</a:t>
            </a:r>
            <a:r>
              <a:rPr lang="ru-RU" sz="2000" dirty="0"/>
              <a:t> уменьшается не более </a:t>
            </a:r>
            <a:r>
              <a:rPr lang="en-US" sz="2000" dirty="0"/>
              <a:t>N </a:t>
            </a:r>
            <a:r>
              <a:rPr lang="ru-RU" sz="2000" dirty="0"/>
              <a:t>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Посетим в сумме положений по итерациям не более чем О(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713A3-7606-BDD4-943E-CFF4A9926037}"/>
              </a:ext>
            </a:extLst>
          </p:cNvPr>
          <p:cNvSpPr txBox="1"/>
          <p:nvPr/>
        </p:nvSpPr>
        <p:spPr>
          <a:xfrm>
            <a:off x="11585360" y="6506423"/>
            <a:ext cx="48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66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A08-8767-1866-3AEE-12D3A73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переход от положения к положению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D22B-C075-EAAE-73BC-9CD4AFE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2814108"/>
          </a:xfrm>
        </p:spPr>
        <p:txBody>
          <a:bodyPr/>
          <a:lstStyle/>
          <a:p>
            <a:r>
              <a:rPr lang="ru-RU" dirty="0"/>
              <a:t>Храним суффиксные ссылки для внутренних вершин дерева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вычислить суффиксные ссылки для произвольных положений?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710FE-3A6E-4937-BAE6-D91CD6D8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1" y="2427815"/>
            <a:ext cx="8467985" cy="1416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2EA20-6F43-7994-8352-E72947C9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74" y="4266670"/>
            <a:ext cx="4444199" cy="25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42483-5380-D817-9926-AEAEC60DE837}"/>
              </a:ext>
            </a:extLst>
          </p:cNvPr>
          <p:cNvSpPr txBox="1"/>
          <p:nvPr/>
        </p:nvSpPr>
        <p:spPr>
          <a:xfrm>
            <a:off x="5633079" y="4300007"/>
            <a:ext cx="6033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</a:t>
            </a:r>
            <a:r>
              <a:rPr lang="en-US" sz="2000" b="1" dirty="0"/>
              <a:t>:= </a:t>
            </a:r>
            <a:r>
              <a:rPr lang="ru-RU" sz="2000" b="1" dirty="0"/>
              <a:t>вершинная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en-US" dirty="0" err="1"/>
              <a:t>SkipCount</a:t>
            </a:r>
            <a:r>
              <a:rPr lang="en-US" dirty="0"/>
              <a:t> </a:t>
            </a:r>
            <a:r>
              <a:rPr lang="ru-RU" dirty="0"/>
              <a:t>потенциал растёт не менее, чем на </a:t>
            </a:r>
            <a:r>
              <a:rPr lang="en-US" dirty="0"/>
              <a:t>q-1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переходе на следующую итерацию потенциал </a:t>
            </a:r>
            <a:r>
              <a:rPr lang="en-US" dirty="0"/>
              <a:t>       </a:t>
            </a:r>
            <a:r>
              <a:rPr lang="ru-RU" dirty="0"/>
              <a:t>не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Максимум потенциала = 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ru-RU" dirty="0"/>
              <a:t> шагов, на каждом потенциал уменьшается не более, чем на 1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сумма </a:t>
            </a:r>
            <a:r>
              <a:rPr lang="en-US" dirty="0"/>
              <a:t>q</a:t>
            </a:r>
            <a:r>
              <a:rPr lang="ru-RU" dirty="0"/>
              <a:t> по всем шагам = О(</a:t>
            </a:r>
            <a:r>
              <a:rPr lang="en-US" dirty="0"/>
              <a:t>N</a:t>
            </a:r>
            <a:r>
              <a:rPr lang="ru-RU" dirty="0"/>
              <a:t>)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37199-B451-B72E-191E-DF61B5EA9520}"/>
              </a:ext>
            </a:extLst>
          </p:cNvPr>
          <p:cNvSpPr txBox="1"/>
          <p:nvPr/>
        </p:nvSpPr>
        <p:spPr>
          <a:xfrm>
            <a:off x="11523216" y="6506423"/>
            <a:ext cx="54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9993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оценка времени работы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D0C92F-1F93-54BC-C5C1-A047CE72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870" y="1583759"/>
            <a:ext cx="6485425" cy="349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течение работы алгоритма создается не более O(n) вершин. Все суффиксы, которые заканчиваются в листах, благодаря </a:t>
            </a:r>
            <a:r>
              <a:rPr kumimoji="0" lang="ru-RU" altLang="ru-RU" sz="1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первому правилу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каждой итерации мы увеличиваем на текущий символ по умолчанию за O(1).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Текущая фаза алгоритма будет продолжаться, пока не будет использовано правило продления 3. Сначала неявно продлятся все листовые суффиксы, а потом по правилу</a:t>
            </a:r>
            <a:r>
              <a:rPr kumimoji="0" lang="ru-RU" altLang="ru-RU" sz="1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будет создано несколько новых внутренних вершин. Так как вершин не может быть создано больше, чем их есть, то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амортизационно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каждой фазе будет создано O(1) вершин.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 как мы на каждой фазе начинаем добавление суффикса не с корня, а с индекса j∗, на котором в прошлой фазе было применено правило 3, то</a:t>
            </a:r>
            <a:r>
              <a:rPr kumimoji="0" lang="ru-RU" altLang="ru-RU" sz="1400" b="0" i="0" u="none" strike="noStrike" cap="none" normalizeH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есть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суммарное число переходов по рёбрам за все n фаз равно O(n).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при использовании всех приведённых эвристик алгоритм Укконена работает за O(n).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2838482-28B5-343C-5968-6DB7421F4EE3}"/>
              </a:ext>
            </a:extLst>
          </p:cNvPr>
          <p:cNvGrpSpPr/>
          <p:nvPr/>
        </p:nvGrpSpPr>
        <p:grpSpPr>
          <a:xfrm>
            <a:off x="6879742" y="1690688"/>
            <a:ext cx="4760198" cy="3124963"/>
            <a:chOff x="7366699" y="1246846"/>
            <a:chExt cx="4760198" cy="312496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C976C4CE-6029-A2FD-D98F-7960F4CD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6699" y="1616178"/>
              <a:ext cx="4578493" cy="27556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89E15B-C4C6-517A-03E6-F12A53D7A985}"/>
                </a:ext>
              </a:extLst>
            </p:cNvPr>
            <p:cNvSpPr txBox="1"/>
            <p:nvPr/>
          </p:nvSpPr>
          <p:spPr>
            <a:xfrm>
              <a:off x="7548404" y="1246846"/>
              <a:ext cx="4578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Время работы алгоритма в микросекундах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17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2FC5BC-7FDF-EE73-40C2-D4D94D2A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054"/>
            <a:ext cx="10515599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8646E3-D3CD-F7D3-6CCA-301DFB25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5FCC68-C034-F9E2-AA2C-52525E7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043"/>
            <a:ext cx="10515599" cy="43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10FB97-4C9C-464F-2645-9B935B37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9" y="1863801"/>
            <a:ext cx="1026762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3DD5C4-892B-2A40-28A4-DC93438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208E-29B6-0633-FDD9-7CB75B4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Алгоритма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0D144-24C2-2D46-F6A9-2B6F9098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88" y="1890944"/>
            <a:ext cx="4988511" cy="428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solidFill>
                  <a:srgbClr val="202122"/>
                </a:solidFill>
                <a:effectLst/>
              </a:rPr>
              <a:t>Эско Юхани </a:t>
            </a:r>
            <a:r>
              <a:rPr lang="ru-RU" sz="2000" b="1" i="0" dirty="0" err="1">
                <a:solidFill>
                  <a:srgbClr val="202122"/>
                </a:solidFill>
                <a:effectLst/>
              </a:rPr>
              <a:t>Укконен</a:t>
            </a:r>
            <a:r>
              <a:rPr lang="ru-RU" sz="2000" dirty="0"/>
              <a:t> (р. 1950) - финский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Теоретическая информатика"/>
              </a:rPr>
              <a:t>ученый-теоретик информатики</a:t>
            </a:r>
            <a:r>
              <a:rPr lang="ru-RU" sz="2000" dirty="0"/>
              <a:t>, известный своим вкладом 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Строковые алгоритмы"/>
              </a:rPr>
              <a:t>строковые алгоритмы</a:t>
            </a:r>
            <a:r>
              <a:rPr lang="ru-RU" sz="2000" dirty="0"/>
              <a:t>, и в частности, алгоритмом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Алгоритм Укконена"/>
              </a:rPr>
              <a:t>Укконена</a:t>
            </a:r>
            <a:r>
              <a:rPr lang="ru-RU" sz="2000" b="0" i="0" u="none" strike="noStrike" baseline="30000" dirty="0">
                <a:solidFill>
                  <a:srgbClr val="0645AD"/>
                </a:solidFill>
                <a:effectLst/>
                <a:hlinkClick r:id="rId5"/>
              </a:rPr>
              <a:t>[1]</a:t>
            </a:r>
            <a:r>
              <a:rPr lang="ru-RU" sz="2000" dirty="0"/>
              <a:t> для построения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6" tooltip="Дерево суффиксов"/>
              </a:rPr>
              <a:t>дерева суффиксов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</a:rPr>
              <a:t> </a:t>
            </a:r>
            <a:r>
              <a:rPr lang="ru-RU" sz="2000" b="0" i="0" u="none" strike="noStrike" dirty="0">
                <a:effectLst/>
              </a:rPr>
              <a:t>предложенный им в 1995 году</a:t>
            </a:r>
            <a:r>
              <a:rPr lang="ru-RU" sz="2000" dirty="0"/>
              <a:t>. Он является почетным профессором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7" tooltip="Хельсинкский университет"/>
              </a:rPr>
              <a:t>Хельсинкского университета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F9A8-2540-EEB1-715E-785F959B17C0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52091C-4FFB-E513-3328-D24DDFD2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8" y="1690688"/>
            <a:ext cx="4432998" cy="306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B18CB-12AC-D896-3527-4EFF0E9E3C55}"/>
              </a:ext>
            </a:extLst>
          </p:cNvPr>
          <p:cNvSpPr txBox="1"/>
          <p:nvPr/>
        </p:nvSpPr>
        <p:spPr>
          <a:xfrm>
            <a:off x="6096000" y="3701988"/>
            <a:ext cx="13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427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2F3273-B8D9-6BDE-6919-D54C3FD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2" y="1863801"/>
            <a:ext cx="1020861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A78C6-2C2F-62A6-3610-18E0713D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17" y="1863801"/>
            <a:ext cx="845856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2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371841-DA10-72A9-B45E-217EE0FB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2" y="1863801"/>
            <a:ext cx="1015027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0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6E5FE-44AA-FB18-047F-ACFF4AF4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 Укконена: 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61C0D4-2CA2-73B1-74F2-0B9A45D3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1863801"/>
            <a:ext cx="981380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Online </a:t>
            </a:r>
            <a:r>
              <a:rPr lang="ru-RU" dirty="0"/>
              <a:t>поиск подстрок в строке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3E6998B-3003-2E24-E209-50A77B902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040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182898-B787-FE7E-5544-BC35C9D37D45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29EF7-AEC4-E22E-8E2E-52D81DA3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Примение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бор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суффиксах</a:t>
            </a:r>
            <a:r>
              <a: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DED4E5-5537-973C-0135-793C4B6B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24" y="1223778"/>
            <a:ext cx="9975787" cy="4139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C03D6-1D19-03B5-024C-A4B440E13DA7}"/>
              </a:ext>
            </a:extLst>
          </p:cNvPr>
          <p:cNvSpPr txBox="1"/>
          <p:nvPr/>
        </p:nvSpPr>
        <p:spPr>
          <a:xfrm>
            <a:off x="717489" y="4911423"/>
            <a:ext cx="462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Размер О(</a:t>
            </a:r>
            <a:r>
              <a:rPr lang="en-US" sz="2800" dirty="0"/>
              <a:t>|</a:t>
            </a:r>
            <a:r>
              <a:rPr lang="ru-RU" sz="2800" dirty="0"/>
              <a:t>Т</a:t>
            </a:r>
            <a:r>
              <a:rPr lang="en-US" sz="2800" dirty="0"/>
              <a:t>|</a:t>
            </a:r>
            <a:r>
              <a:rPr lang="ru-RU" sz="2800" baseline="30000" dirty="0"/>
              <a:t>2</a:t>
            </a:r>
            <a:r>
              <a:rPr lang="ru-RU" sz="2800" dirty="0"/>
              <a:t>)</a:t>
            </a:r>
          </a:p>
          <a:p>
            <a:r>
              <a:rPr lang="ru-RU" sz="2400" dirty="0"/>
              <a:t>Как уменьшить?</a:t>
            </a:r>
          </a:p>
          <a:p>
            <a:r>
              <a:rPr lang="ru-RU" sz="2400" dirty="0"/>
              <a:t>Много лишних вершин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C98A4-D247-B0FD-5CDF-22595E1D7551}"/>
              </a:ext>
            </a:extLst>
          </p:cNvPr>
          <p:cNvSpPr/>
          <p:nvPr/>
        </p:nvSpPr>
        <p:spPr>
          <a:xfrm>
            <a:off x="1253724" y="1793289"/>
            <a:ext cx="2057647" cy="60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3285DE-9EC5-9A34-E963-26D0ED84A214}"/>
              </a:ext>
            </a:extLst>
          </p:cNvPr>
          <p:cNvSpPr/>
          <p:nvPr/>
        </p:nvSpPr>
        <p:spPr>
          <a:xfrm>
            <a:off x="1343608" y="2146041"/>
            <a:ext cx="2827176" cy="820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6C2A1F-17C8-D88B-D295-65300B28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24" y="1793289"/>
            <a:ext cx="2638425" cy="92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6815D-6088-0CD9-4E69-5EBFB910E82D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731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Сжатый суффиксный бор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55" y="1601912"/>
            <a:ext cx="8026399" cy="4667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40DB8-7DC2-E371-5CEA-6AE82CAF97DB}"/>
              </a:ext>
            </a:extLst>
          </p:cNvPr>
          <p:cNvSpPr txBox="1"/>
          <p:nvPr/>
        </p:nvSpPr>
        <p:spPr>
          <a:xfrm>
            <a:off x="7305664" y="479691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Где </a:t>
            </a:r>
            <a:r>
              <a:rPr lang="en-US" sz="2000" dirty="0"/>
              <a:t>N – </a:t>
            </a:r>
            <a:r>
              <a:rPr lang="ru-RU" sz="2000" dirty="0"/>
              <a:t>количество суффиксов, что так же равняется длине строки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EC08A6-961E-F5E5-3197-6048A3CE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30" y="1648520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6377948" y="1707138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450232" y="2462253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344357" y="331325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344357" y="416426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036163" y="292543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D9A09-D0D7-B232-9EF1-40EAA5A5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30" y="1800920"/>
            <a:ext cx="2638425" cy="923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CD7F3-4C47-0698-A5C9-FD0FEF61DC22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15" y="308431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1480E-A795-46AA-8CD7-CDCD946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4" y="2394906"/>
            <a:ext cx="7429649" cy="347336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C382-7827-B19C-A61D-F4A482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90754"/>
            <a:ext cx="5486876" cy="100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Положение в суффиксном дереве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8C051-9B6A-CF76-2AF6-59AA5DF5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15" y="3568823"/>
            <a:ext cx="2638425" cy="923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62F81C-9643-6499-247E-988D98853247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 err="1"/>
              <a:t>Суффиксное</a:t>
            </a:r>
            <a:r>
              <a:rPr lang="ru-RU" sz="3600" dirty="0"/>
              <a:t> 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131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Сделаем положение суффиксов явными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en-US" sz="2400" dirty="0"/>
              <a:t>’</a:t>
            </a:r>
            <a:r>
              <a:rPr lang="ru-RU" sz="2400" dirty="0"/>
              <a:t> = Т + </a:t>
            </a:r>
            <a:r>
              <a:rPr lang="en-US" sz="2400" dirty="0"/>
              <a:t>$</a:t>
            </a:r>
            <a:r>
              <a:rPr lang="ru-RU" sz="2400" dirty="0"/>
              <a:t> - Терминальный символ.                             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0" y="2135235"/>
            <a:ext cx="7796356" cy="36253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6960094" y="1412088"/>
            <a:ext cx="219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T’ = abacaba$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4CA3C-CEE8-B8CB-C683-E61853D2CB61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26" y="1779204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Начинаем с пустого дерева (для пустой строки)</a:t>
            </a:r>
          </a:p>
          <a:p>
            <a:pPr marL="0" indent="0">
              <a:buNone/>
            </a:pPr>
            <a:r>
              <a:rPr lang="ru-RU" sz="2000" dirty="0"/>
              <a:t>На каждом шаге добавляем очередной символ строки</a:t>
            </a:r>
          </a:p>
          <a:p>
            <a:pPr marL="0" indent="0">
              <a:buNone/>
            </a:pPr>
            <a:r>
              <a:rPr lang="en-US" sz="2000" dirty="0"/>
              <a:t>N</a:t>
            </a:r>
            <a:r>
              <a:rPr lang="ru-RU" sz="2000" dirty="0"/>
              <a:t>(длина строки)</a:t>
            </a:r>
            <a:r>
              <a:rPr lang="en-US" sz="2000" dirty="0"/>
              <a:t> </a:t>
            </a:r>
            <a:r>
              <a:rPr lang="ru-RU" sz="2000" dirty="0"/>
              <a:t>таких шагов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DE9068-BDCB-BAA1-F2A9-1B7DB2D5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32" y="2108602"/>
            <a:ext cx="6253212" cy="24174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D654-1BB1-086F-5179-81A2B1BE1ABB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8704719" cy="1135737"/>
          </a:xfrm>
        </p:spPr>
        <p:txBody>
          <a:bodyPr>
            <a:normAutofit/>
          </a:bodyPr>
          <a:lstStyle/>
          <a:p>
            <a:r>
              <a:rPr lang="ru-RU" sz="3600" dirty="0"/>
              <a:t>Алгоритм Укконена</a:t>
            </a:r>
            <a:r>
              <a:rPr lang="en-US" sz="3600" dirty="0"/>
              <a:t>:</a:t>
            </a:r>
            <a:r>
              <a:rPr lang="ru-RU" sz="3600" dirty="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7515"/>
            <a:ext cx="469132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добавляем символ </a:t>
            </a:r>
            <a:r>
              <a:rPr lang="en-US" sz="2400" dirty="0"/>
              <a:t>‘</a:t>
            </a:r>
            <a:r>
              <a:rPr lang="en-US" sz="2400" b="1" dirty="0"/>
              <a:t>a</a:t>
            </a:r>
            <a:r>
              <a:rPr lang="en-US" sz="2400" dirty="0"/>
              <a:t>’ </a:t>
            </a:r>
            <a:r>
              <a:rPr lang="ru-RU" sz="2400" dirty="0"/>
              <a:t>к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суффиксам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положение в дереве</a:t>
            </a:r>
          </a:p>
          <a:p>
            <a:pPr marL="0" indent="0">
              <a:buNone/>
            </a:pPr>
            <a:r>
              <a:rPr lang="ru-RU" sz="2400" dirty="0"/>
              <a:t>Перебираем эти положения в порядке уменьшения 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3666C-2616-2113-B432-BBE06E76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93" y="2000708"/>
            <a:ext cx="6857206" cy="33771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7CF31-D36A-F8BD-4E78-4A7EAC9D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11" y="2137061"/>
            <a:ext cx="1905000" cy="447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FDC62-6876-3460-09F4-342026DBF5B8}"/>
              </a:ext>
            </a:extLst>
          </p:cNvPr>
          <p:cNvSpPr txBox="1"/>
          <p:nvPr/>
        </p:nvSpPr>
        <p:spPr>
          <a:xfrm>
            <a:off x="11833934" y="6506423"/>
            <a:ext cx="2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658</Words>
  <Application>Microsoft Office PowerPoint</Application>
  <PresentationFormat>Широкоэкранный</PresentationFormat>
  <Paragraphs>99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  Алгоритмы и структуры данных Суффиксное дерево: Алгоритм Укконена</vt:lpstr>
      <vt:lpstr>История Алгоритма Укконена</vt:lpstr>
      <vt:lpstr>Формальная постановка задачи: Online поиск подстрок в строке</vt:lpstr>
      <vt:lpstr>Примение бора на суффиксах </vt:lpstr>
      <vt:lpstr>Сжатый суффиксный бор</vt:lpstr>
      <vt:lpstr>Суффиксное дерево</vt:lpstr>
      <vt:lpstr>Суффиксное дерево</vt:lpstr>
      <vt:lpstr>Алгоритм Укконена</vt:lpstr>
      <vt:lpstr>Алгоритм Укконена: добавления символа</vt:lpstr>
      <vt:lpstr>Алгоритм Укконена: добавления символа</vt:lpstr>
      <vt:lpstr>Алгоритм Укконена: типы положений</vt:lpstr>
      <vt:lpstr>Алгоритм Укконена: изменение типов положений</vt:lpstr>
      <vt:lpstr>Алгоритм Укконена: переход от положения к положению</vt:lpstr>
      <vt:lpstr>Итоговая оценка времени работы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  <vt:lpstr>Алгоритм Укконена: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13</cp:revision>
  <dcterms:created xsi:type="dcterms:W3CDTF">2022-12-19T09:31:35Z</dcterms:created>
  <dcterms:modified xsi:type="dcterms:W3CDTF">2023-01-25T04:17:06Z</dcterms:modified>
</cp:coreProperties>
</file>