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3" r:id="rId15"/>
    <p:sldId id="28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D2A41-4096-48FB-AC9A-ABC421E551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905DD4-CA3D-4124-948E-076C5E88C88E}">
      <dgm:prSet/>
      <dgm:spPr/>
      <dgm:t>
        <a:bodyPr/>
        <a:lstStyle/>
        <a:p>
          <a:r>
            <a:rPr lang="ru-RU" dirty="0"/>
            <a:t>Дана строка Т</a:t>
          </a:r>
          <a:endParaRPr lang="en-US" dirty="0"/>
        </a:p>
      </dgm:t>
    </dgm:pt>
    <dgm:pt modelId="{C7E25811-B15A-4CCB-B4B3-33A0B8939B91}" type="parTrans" cxnId="{C08E885B-9DD2-41A3-A797-33E484FF10F6}">
      <dgm:prSet/>
      <dgm:spPr/>
      <dgm:t>
        <a:bodyPr/>
        <a:lstStyle/>
        <a:p>
          <a:endParaRPr lang="en-US"/>
        </a:p>
      </dgm:t>
    </dgm:pt>
    <dgm:pt modelId="{E9740D3A-4D8F-470C-8223-1A4C3DD7471D}" type="sibTrans" cxnId="{C08E885B-9DD2-41A3-A797-33E484FF10F6}">
      <dgm:prSet/>
      <dgm:spPr/>
      <dgm:t>
        <a:bodyPr/>
        <a:lstStyle/>
        <a:p>
          <a:endParaRPr lang="en-US"/>
        </a:p>
      </dgm:t>
    </dgm:pt>
    <dgm:pt modelId="{A1A11868-B70A-4F2F-80DD-B321E862A4E1}">
      <dgm:prSet/>
      <dgm:spPr/>
      <dgm:t>
        <a:bodyPr/>
        <a:lstStyle/>
        <a:p>
          <a:r>
            <a:rPr lang="ru-RU"/>
            <a:t>предобработка за </a:t>
          </a:r>
          <a:r>
            <a:rPr lang="en-US"/>
            <a:t>O(T</a:t>
          </a:r>
          <a:r>
            <a:rPr lang="ru-RU"/>
            <a:t>) </a:t>
          </a:r>
          <a:endParaRPr lang="en-US"/>
        </a:p>
      </dgm:t>
    </dgm:pt>
    <dgm:pt modelId="{5D117ACD-A785-462E-9902-2D0521191B70}" type="parTrans" cxnId="{454AAAA0-4295-4EA1-942A-0679444865F8}">
      <dgm:prSet/>
      <dgm:spPr/>
      <dgm:t>
        <a:bodyPr/>
        <a:lstStyle/>
        <a:p>
          <a:endParaRPr lang="en-US"/>
        </a:p>
      </dgm:t>
    </dgm:pt>
    <dgm:pt modelId="{7FC534EA-4E3A-41AC-A47C-569C97E9C8D8}" type="sibTrans" cxnId="{454AAAA0-4295-4EA1-942A-0679444865F8}">
      <dgm:prSet/>
      <dgm:spPr/>
      <dgm:t>
        <a:bodyPr/>
        <a:lstStyle/>
        <a:p>
          <a:endParaRPr lang="en-US"/>
        </a:p>
      </dgm:t>
    </dgm:pt>
    <dgm:pt modelId="{60FB0EF1-8906-41E0-B83D-5278835EE39E}">
      <dgm:prSet/>
      <dgm:spPr/>
      <dgm:t>
        <a:bodyPr/>
        <a:lstStyle/>
        <a:p>
          <a:r>
            <a:rPr lang="ru-RU"/>
            <a:t>Подстроки </a:t>
          </a:r>
          <a:r>
            <a:rPr lang="en-US"/>
            <a:t>P</a:t>
          </a:r>
          <a:r>
            <a:rPr lang="en-US" baseline="-25000"/>
            <a:t>i  </a:t>
          </a:r>
          <a:r>
            <a:rPr lang="ru-RU"/>
            <a:t>приходят один за другим</a:t>
          </a:r>
          <a:endParaRPr lang="en-US"/>
        </a:p>
      </dgm:t>
    </dgm:pt>
    <dgm:pt modelId="{49717DCB-B828-42DA-843B-EF1D18A17E0E}" type="parTrans" cxnId="{130E26AE-5078-4327-A0B6-BD41DEFBDCDC}">
      <dgm:prSet/>
      <dgm:spPr/>
      <dgm:t>
        <a:bodyPr/>
        <a:lstStyle/>
        <a:p>
          <a:endParaRPr lang="en-US"/>
        </a:p>
      </dgm:t>
    </dgm:pt>
    <dgm:pt modelId="{145B1491-06F8-4D1D-8FA4-8B664CEA8183}" type="sibTrans" cxnId="{130E26AE-5078-4327-A0B6-BD41DEFBDCDC}">
      <dgm:prSet/>
      <dgm:spPr/>
      <dgm:t>
        <a:bodyPr/>
        <a:lstStyle/>
        <a:p>
          <a:endParaRPr lang="en-US"/>
        </a:p>
      </dgm:t>
    </dgm:pt>
    <dgm:pt modelId="{F0D72F53-7092-46E5-BA4E-9934776FF92D}">
      <dgm:prSet/>
      <dgm:spPr/>
      <dgm:t>
        <a:bodyPr/>
        <a:lstStyle/>
        <a:p>
          <a:r>
            <a:rPr lang="ru-RU"/>
            <a:t>Хочется отвечать на запрос за О(</a:t>
          </a:r>
          <a:r>
            <a:rPr lang="en-US"/>
            <a:t>| P</a:t>
          </a:r>
          <a:r>
            <a:rPr lang="en-US" baseline="-25000"/>
            <a:t>i </a:t>
          </a:r>
          <a:r>
            <a:rPr lang="en-US"/>
            <a:t>|</a:t>
          </a:r>
          <a:r>
            <a:rPr lang="ru-RU"/>
            <a:t>)</a:t>
          </a:r>
          <a:endParaRPr lang="en-US"/>
        </a:p>
      </dgm:t>
    </dgm:pt>
    <dgm:pt modelId="{0F6680B7-A47A-4F83-B53F-6A102BEC816C}" type="parTrans" cxnId="{32C45059-A89F-40B2-BF8B-2F0F3CCD9EC4}">
      <dgm:prSet/>
      <dgm:spPr/>
      <dgm:t>
        <a:bodyPr/>
        <a:lstStyle/>
        <a:p>
          <a:endParaRPr lang="en-US"/>
        </a:p>
      </dgm:t>
    </dgm:pt>
    <dgm:pt modelId="{DBC11975-152D-4789-9DA4-4F40B0A22A76}" type="sibTrans" cxnId="{32C45059-A89F-40B2-BF8B-2F0F3CCD9EC4}">
      <dgm:prSet/>
      <dgm:spPr/>
      <dgm:t>
        <a:bodyPr/>
        <a:lstStyle/>
        <a:p>
          <a:endParaRPr lang="en-US"/>
        </a:p>
      </dgm:t>
    </dgm:pt>
    <dgm:pt modelId="{93D3DFB8-1C39-484B-A1CC-37965741CE00}">
      <dgm:prSet/>
      <dgm:spPr/>
      <dgm:t>
        <a:bodyPr/>
        <a:lstStyle/>
        <a:p>
          <a:r>
            <a:rPr lang="ru-RU"/>
            <a:t>Как предобработать строку?</a:t>
          </a:r>
          <a:endParaRPr lang="en-US"/>
        </a:p>
      </dgm:t>
    </dgm:pt>
    <dgm:pt modelId="{E9BD50DE-C13F-4B8D-8625-1C42600518EF}" type="parTrans" cxnId="{C9BA135C-C55A-4388-B6FA-77FE51218853}">
      <dgm:prSet/>
      <dgm:spPr/>
      <dgm:t>
        <a:bodyPr/>
        <a:lstStyle/>
        <a:p>
          <a:endParaRPr lang="en-US"/>
        </a:p>
      </dgm:t>
    </dgm:pt>
    <dgm:pt modelId="{6B97FEFE-2915-4937-9A5A-9AC266BB0945}" type="sibTrans" cxnId="{C9BA135C-C55A-4388-B6FA-77FE51218853}">
      <dgm:prSet/>
      <dgm:spPr/>
      <dgm:t>
        <a:bodyPr/>
        <a:lstStyle/>
        <a:p>
          <a:endParaRPr lang="en-US"/>
        </a:p>
      </dgm:t>
    </dgm:pt>
    <dgm:pt modelId="{0017F1B2-D95F-4F71-A3D6-5C2774B0ECA2}">
      <dgm:prSet/>
      <dgm:spPr/>
      <dgm:t>
        <a:bodyPr/>
        <a:lstStyle/>
        <a:p>
          <a:r>
            <a:rPr lang="ru-RU"/>
            <a:t>Подстрока - это префикс суффикса</a:t>
          </a:r>
          <a:endParaRPr lang="en-US"/>
        </a:p>
      </dgm:t>
    </dgm:pt>
    <dgm:pt modelId="{5505E527-CF82-4434-A8E2-CBAB26F45750}" type="parTrans" cxnId="{CBBE8431-AE35-4F73-9B79-CBE40D3F2292}">
      <dgm:prSet/>
      <dgm:spPr/>
      <dgm:t>
        <a:bodyPr/>
        <a:lstStyle/>
        <a:p>
          <a:endParaRPr lang="en-US"/>
        </a:p>
      </dgm:t>
    </dgm:pt>
    <dgm:pt modelId="{04B15ECA-E2B6-46F5-A271-66ADE143AAF1}" type="sibTrans" cxnId="{CBBE8431-AE35-4F73-9B79-CBE40D3F2292}">
      <dgm:prSet/>
      <dgm:spPr/>
      <dgm:t>
        <a:bodyPr/>
        <a:lstStyle/>
        <a:p>
          <a:endParaRPr lang="en-US"/>
        </a:p>
      </dgm:t>
    </dgm:pt>
    <dgm:pt modelId="{B2FCE55C-64CC-4095-89E5-AC6EE35CCECE}">
      <dgm:prSet/>
      <dgm:spPr/>
      <dgm:t>
        <a:bodyPr/>
        <a:lstStyle/>
        <a:p>
          <a:r>
            <a:rPr lang="ru-RU"/>
            <a:t>Нужно выяснить</a:t>
          </a:r>
          <a:r>
            <a:rPr lang="en-US"/>
            <a:t>:</a:t>
          </a:r>
          <a:r>
            <a:rPr lang="ru-RU"/>
            <a:t> Р – префикс какого-либо суффикса за Т?</a:t>
          </a:r>
          <a:endParaRPr lang="en-US"/>
        </a:p>
      </dgm:t>
    </dgm:pt>
    <dgm:pt modelId="{7A4E2C2D-5EEC-4BBE-91D4-38685D0C1233}" type="parTrans" cxnId="{FBBDE24B-98C6-4CBC-94E1-1D717E8E4C34}">
      <dgm:prSet/>
      <dgm:spPr/>
      <dgm:t>
        <a:bodyPr/>
        <a:lstStyle/>
        <a:p>
          <a:endParaRPr lang="en-US"/>
        </a:p>
      </dgm:t>
    </dgm:pt>
    <dgm:pt modelId="{9C8DF894-EA0C-4B8E-9639-E5C4713F7AD1}" type="sibTrans" cxnId="{FBBDE24B-98C6-4CBC-94E1-1D717E8E4C34}">
      <dgm:prSet/>
      <dgm:spPr/>
      <dgm:t>
        <a:bodyPr/>
        <a:lstStyle/>
        <a:p>
          <a:endParaRPr lang="en-US"/>
        </a:p>
      </dgm:t>
    </dgm:pt>
    <dgm:pt modelId="{20977FF0-9868-4FC9-90FD-6F847EC24436}">
      <dgm:prSet/>
      <dgm:spPr/>
      <dgm:t>
        <a:bodyPr/>
        <a:lstStyle/>
        <a:p>
          <a:r>
            <a:rPr lang="ru-RU"/>
            <a:t>Как эффективно закодировать все суффиксы Т?</a:t>
          </a:r>
          <a:endParaRPr lang="en-US"/>
        </a:p>
      </dgm:t>
    </dgm:pt>
    <dgm:pt modelId="{0BAE8F4F-A50B-4E26-A8AC-22126A1BE6B8}" type="parTrans" cxnId="{59C32D14-8102-4A31-B95D-2E4ABED31CFB}">
      <dgm:prSet/>
      <dgm:spPr/>
      <dgm:t>
        <a:bodyPr/>
        <a:lstStyle/>
        <a:p>
          <a:endParaRPr lang="en-US"/>
        </a:p>
      </dgm:t>
    </dgm:pt>
    <dgm:pt modelId="{254AA93D-951F-4133-8B37-BCFFC90EC543}" type="sibTrans" cxnId="{59C32D14-8102-4A31-B95D-2E4ABED31CFB}">
      <dgm:prSet/>
      <dgm:spPr/>
      <dgm:t>
        <a:bodyPr/>
        <a:lstStyle/>
        <a:p>
          <a:endParaRPr lang="en-US"/>
        </a:p>
      </dgm:t>
    </dgm:pt>
    <dgm:pt modelId="{5C3F36AE-6A64-46DF-B628-A091161949CA}" type="pres">
      <dgm:prSet presAssocID="{430D2A41-4096-48FB-AC9A-ABC421E551AA}" presName="linear" presStyleCnt="0">
        <dgm:presLayoutVars>
          <dgm:animLvl val="lvl"/>
          <dgm:resizeHandles val="exact"/>
        </dgm:presLayoutVars>
      </dgm:prSet>
      <dgm:spPr/>
    </dgm:pt>
    <dgm:pt modelId="{3EBDB24F-A150-430D-8285-DC9082797A97}" type="pres">
      <dgm:prSet presAssocID="{6C905DD4-CA3D-4124-948E-076C5E88C88E}" presName="parentText" presStyleLbl="node1" presStyleIdx="0" presStyleCnt="4" custLinFactNeighborY="2062">
        <dgm:presLayoutVars>
          <dgm:chMax val="0"/>
          <dgm:bulletEnabled val="1"/>
        </dgm:presLayoutVars>
      </dgm:prSet>
      <dgm:spPr/>
    </dgm:pt>
    <dgm:pt modelId="{A9FCC314-7387-4D47-AE3D-35AD8C083328}" type="pres">
      <dgm:prSet presAssocID="{6C905DD4-CA3D-4124-948E-076C5E88C88E}" presName="childText" presStyleLbl="revTx" presStyleIdx="0" presStyleCnt="4">
        <dgm:presLayoutVars>
          <dgm:bulletEnabled val="1"/>
        </dgm:presLayoutVars>
      </dgm:prSet>
      <dgm:spPr/>
    </dgm:pt>
    <dgm:pt modelId="{54B347B8-8D4C-41F1-B8D8-1914A868290F}" type="pres">
      <dgm:prSet presAssocID="{60FB0EF1-8906-41E0-B83D-5278835EE39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EAF136-8D28-4195-ADE0-FE179A6FCA06}" type="pres">
      <dgm:prSet presAssocID="{60FB0EF1-8906-41E0-B83D-5278835EE39E}" presName="childText" presStyleLbl="revTx" presStyleIdx="1" presStyleCnt="4">
        <dgm:presLayoutVars>
          <dgm:bulletEnabled val="1"/>
        </dgm:presLayoutVars>
      </dgm:prSet>
      <dgm:spPr/>
    </dgm:pt>
    <dgm:pt modelId="{FF8E1AF9-E6B7-4143-A2B6-40A4E1815DEA}" type="pres">
      <dgm:prSet presAssocID="{93D3DFB8-1C39-484B-A1CC-37965741CE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A81DAA-A1D8-4DB0-A077-907865576BA1}" type="pres">
      <dgm:prSet presAssocID="{93D3DFB8-1C39-484B-A1CC-37965741CE00}" presName="childText" presStyleLbl="revTx" presStyleIdx="2" presStyleCnt="4">
        <dgm:presLayoutVars>
          <dgm:bulletEnabled val="1"/>
        </dgm:presLayoutVars>
      </dgm:prSet>
      <dgm:spPr/>
    </dgm:pt>
    <dgm:pt modelId="{B8B73F11-5DA3-497C-BC08-8A91A3589049}" type="pres">
      <dgm:prSet presAssocID="{B2FCE55C-64CC-4095-89E5-AC6EE35CCEC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A1DA39A-1217-4B11-A746-5D160FDA5879}" type="pres">
      <dgm:prSet presAssocID="{B2FCE55C-64CC-4095-89E5-AC6EE35CCEC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9C32D14-8102-4A31-B95D-2E4ABED31CFB}" srcId="{B2FCE55C-64CC-4095-89E5-AC6EE35CCECE}" destId="{20977FF0-9868-4FC9-90FD-6F847EC24436}" srcOrd="0" destOrd="0" parTransId="{0BAE8F4F-A50B-4E26-A8AC-22126A1BE6B8}" sibTransId="{254AA93D-951F-4133-8B37-BCFFC90EC543}"/>
    <dgm:cxn modelId="{08F26E18-5DC9-489D-9A1E-662DB2818B6A}" type="presOf" srcId="{60FB0EF1-8906-41E0-B83D-5278835EE39E}" destId="{54B347B8-8D4C-41F1-B8D8-1914A868290F}" srcOrd="0" destOrd="0" presId="urn:microsoft.com/office/officeart/2005/8/layout/vList2"/>
    <dgm:cxn modelId="{CBBE8431-AE35-4F73-9B79-CBE40D3F2292}" srcId="{93D3DFB8-1C39-484B-A1CC-37965741CE00}" destId="{0017F1B2-D95F-4F71-A3D6-5C2774B0ECA2}" srcOrd="0" destOrd="0" parTransId="{5505E527-CF82-4434-A8E2-CBAB26F45750}" sibTransId="{04B15ECA-E2B6-46F5-A271-66ADE143AAF1}"/>
    <dgm:cxn modelId="{C08E885B-9DD2-41A3-A797-33E484FF10F6}" srcId="{430D2A41-4096-48FB-AC9A-ABC421E551AA}" destId="{6C905DD4-CA3D-4124-948E-076C5E88C88E}" srcOrd="0" destOrd="0" parTransId="{C7E25811-B15A-4CCB-B4B3-33A0B8939B91}" sibTransId="{E9740D3A-4D8F-470C-8223-1A4C3DD7471D}"/>
    <dgm:cxn modelId="{C9BA135C-C55A-4388-B6FA-77FE51218853}" srcId="{430D2A41-4096-48FB-AC9A-ABC421E551AA}" destId="{93D3DFB8-1C39-484B-A1CC-37965741CE00}" srcOrd="2" destOrd="0" parTransId="{E9BD50DE-C13F-4B8D-8625-1C42600518EF}" sibTransId="{6B97FEFE-2915-4937-9A5A-9AC266BB0945}"/>
    <dgm:cxn modelId="{3A6A5F6B-5DD2-477B-A9FB-F888B6979888}" type="presOf" srcId="{6C905DD4-CA3D-4124-948E-076C5E88C88E}" destId="{3EBDB24F-A150-430D-8285-DC9082797A97}" srcOrd="0" destOrd="0" presId="urn:microsoft.com/office/officeart/2005/8/layout/vList2"/>
    <dgm:cxn modelId="{FBBDE24B-98C6-4CBC-94E1-1D717E8E4C34}" srcId="{430D2A41-4096-48FB-AC9A-ABC421E551AA}" destId="{B2FCE55C-64CC-4095-89E5-AC6EE35CCECE}" srcOrd="3" destOrd="0" parTransId="{7A4E2C2D-5EEC-4BBE-91D4-38685D0C1233}" sibTransId="{9C8DF894-EA0C-4B8E-9639-E5C4713F7AD1}"/>
    <dgm:cxn modelId="{2FA12C55-E581-45B2-9A20-0927EAE14F32}" type="presOf" srcId="{A1A11868-B70A-4F2F-80DD-B321E862A4E1}" destId="{A9FCC314-7387-4D47-AE3D-35AD8C083328}" srcOrd="0" destOrd="0" presId="urn:microsoft.com/office/officeart/2005/8/layout/vList2"/>
    <dgm:cxn modelId="{32C45059-A89F-40B2-BF8B-2F0F3CCD9EC4}" srcId="{60FB0EF1-8906-41E0-B83D-5278835EE39E}" destId="{F0D72F53-7092-46E5-BA4E-9934776FF92D}" srcOrd="0" destOrd="0" parTransId="{0F6680B7-A47A-4F83-B53F-6A102BEC816C}" sibTransId="{DBC11975-152D-4789-9DA4-4F40B0A22A76}"/>
    <dgm:cxn modelId="{ECEBE07B-D00D-4B9D-8A06-F44543191337}" type="presOf" srcId="{F0D72F53-7092-46E5-BA4E-9934776FF92D}" destId="{F1EAF136-8D28-4195-ADE0-FE179A6FCA06}" srcOrd="0" destOrd="0" presId="urn:microsoft.com/office/officeart/2005/8/layout/vList2"/>
    <dgm:cxn modelId="{B06A808E-AE5A-44CF-9531-EA92D0D2947B}" type="presOf" srcId="{93D3DFB8-1C39-484B-A1CC-37965741CE00}" destId="{FF8E1AF9-E6B7-4143-A2B6-40A4E1815DEA}" srcOrd="0" destOrd="0" presId="urn:microsoft.com/office/officeart/2005/8/layout/vList2"/>
    <dgm:cxn modelId="{454AAAA0-4295-4EA1-942A-0679444865F8}" srcId="{6C905DD4-CA3D-4124-948E-076C5E88C88E}" destId="{A1A11868-B70A-4F2F-80DD-B321E862A4E1}" srcOrd="0" destOrd="0" parTransId="{5D117ACD-A785-462E-9902-2D0521191B70}" sibTransId="{7FC534EA-4E3A-41AC-A47C-569C97E9C8D8}"/>
    <dgm:cxn modelId="{130E26AE-5078-4327-A0B6-BD41DEFBDCDC}" srcId="{430D2A41-4096-48FB-AC9A-ABC421E551AA}" destId="{60FB0EF1-8906-41E0-B83D-5278835EE39E}" srcOrd="1" destOrd="0" parTransId="{49717DCB-B828-42DA-843B-EF1D18A17E0E}" sibTransId="{145B1491-06F8-4D1D-8FA4-8B664CEA8183}"/>
    <dgm:cxn modelId="{01A7F8AE-08AC-4ED7-BA0C-3B2630252BF6}" type="presOf" srcId="{430D2A41-4096-48FB-AC9A-ABC421E551AA}" destId="{5C3F36AE-6A64-46DF-B628-A091161949CA}" srcOrd="0" destOrd="0" presId="urn:microsoft.com/office/officeart/2005/8/layout/vList2"/>
    <dgm:cxn modelId="{C40AF7BA-C6C1-409A-B2B6-4BD4C6E999AB}" type="presOf" srcId="{B2FCE55C-64CC-4095-89E5-AC6EE35CCECE}" destId="{B8B73F11-5DA3-497C-BC08-8A91A3589049}" srcOrd="0" destOrd="0" presId="urn:microsoft.com/office/officeart/2005/8/layout/vList2"/>
    <dgm:cxn modelId="{8DE590D6-A48E-4BAB-BEC6-F9009A8951BA}" type="presOf" srcId="{20977FF0-9868-4FC9-90FD-6F847EC24436}" destId="{BA1DA39A-1217-4B11-A746-5D160FDA5879}" srcOrd="0" destOrd="0" presId="urn:microsoft.com/office/officeart/2005/8/layout/vList2"/>
    <dgm:cxn modelId="{24C3D8E4-064E-4CD2-8821-D0DE50A1B8DA}" type="presOf" srcId="{0017F1B2-D95F-4F71-A3D6-5C2774B0ECA2}" destId="{6BA81DAA-A1D8-4DB0-A077-907865576BA1}" srcOrd="0" destOrd="0" presId="urn:microsoft.com/office/officeart/2005/8/layout/vList2"/>
    <dgm:cxn modelId="{3373C87D-97B0-4A4B-A36D-16D1032E7BC6}" type="presParOf" srcId="{5C3F36AE-6A64-46DF-B628-A091161949CA}" destId="{3EBDB24F-A150-430D-8285-DC9082797A97}" srcOrd="0" destOrd="0" presId="urn:microsoft.com/office/officeart/2005/8/layout/vList2"/>
    <dgm:cxn modelId="{D528A201-0590-464F-97FC-2919F81CA71B}" type="presParOf" srcId="{5C3F36AE-6A64-46DF-B628-A091161949CA}" destId="{A9FCC314-7387-4D47-AE3D-35AD8C083328}" srcOrd="1" destOrd="0" presId="urn:microsoft.com/office/officeart/2005/8/layout/vList2"/>
    <dgm:cxn modelId="{1CECFAEE-2C31-4A66-8144-E65768026AA1}" type="presParOf" srcId="{5C3F36AE-6A64-46DF-B628-A091161949CA}" destId="{54B347B8-8D4C-41F1-B8D8-1914A868290F}" srcOrd="2" destOrd="0" presId="urn:microsoft.com/office/officeart/2005/8/layout/vList2"/>
    <dgm:cxn modelId="{80D22DEC-A0B0-4091-8966-F8A690118717}" type="presParOf" srcId="{5C3F36AE-6A64-46DF-B628-A091161949CA}" destId="{F1EAF136-8D28-4195-ADE0-FE179A6FCA06}" srcOrd="3" destOrd="0" presId="urn:microsoft.com/office/officeart/2005/8/layout/vList2"/>
    <dgm:cxn modelId="{4A7D4121-7D0B-45BF-AB2D-6896FE724F1B}" type="presParOf" srcId="{5C3F36AE-6A64-46DF-B628-A091161949CA}" destId="{FF8E1AF9-E6B7-4143-A2B6-40A4E1815DEA}" srcOrd="4" destOrd="0" presId="urn:microsoft.com/office/officeart/2005/8/layout/vList2"/>
    <dgm:cxn modelId="{B9C81AA5-ACC1-4A96-B173-E90B6361E639}" type="presParOf" srcId="{5C3F36AE-6A64-46DF-B628-A091161949CA}" destId="{6BA81DAA-A1D8-4DB0-A077-907865576BA1}" srcOrd="5" destOrd="0" presId="urn:microsoft.com/office/officeart/2005/8/layout/vList2"/>
    <dgm:cxn modelId="{008BE6D5-FB7D-4544-AEB5-81F2551A8C15}" type="presParOf" srcId="{5C3F36AE-6A64-46DF-B628-A091161949CA}" destId="{B8B73F11-5DA3-497C-BC08-8A91A3589049}" srcOrd="6" destOrd="0" presId="urn:microsoft.com/office/officeart/2005/8/layout/vList2"/>
    <dgm:cxn modelId="{B0564B5D-0219-4F2D-9303-338D0D4DE76D}" type="presParOf" srcId="{5C3F36AE-6A64-46DF-B628-A091161949CA}" destId="{BA1DA39A-1217-4B11-A746-5D160FDA587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DB24F-A150-430D-8285-DC9082797A97}">
      <dsp:nvSpPr>
        <dsp:cNvPr id="0" name=""/>
        <dsp:cNvSpPr/>
      </dsp:nvSpPr>
      <dsp:spPr>
        <a:xfrm>
          <a:off x="0" y="76207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Дана строка Т</a:t>
          </a:r>
          <a:endParaRPr lang="en-US" sz="2600" kern="1200" dirty="0"/>
        </a:p>
      </dsp:txBody>
      <dsp:txXfrm>
        <a:off x="30442" y="106649"/>
        <a:ext cx="10454716" cy="562726"/>
      </dsp:txXfrm>
    </dsp:sp>
    <dsp:sp modelId="{A9FCC314-7387-4D47-AE3D-35AD8C083328}">
      <dsp:nvSpPr>
        <dsp:cNvPr id="0" name=""/>
        <dsp:cNvSpPr/>
      </dsp:nvSpPr>
      <dsp:spPr>
        <a:xfrm>
          <a:off x="0" y="690938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предобработка за </a:t>
          </a:r>
          <a:r>
            <a:rPr lang="en-US" sz="2000" kern="1200"/>
            <a:t>O(T</a:t>
          </a:r>
          <a:r>
            <a:rPr lang="ru-RU" sz="2000" kern="1200"/>
            <a:t>) </a:t>
          </a:r>
          <a:endParaRPr lang="en-US" sz="2000" kern="1200"/>
        </a:p>
      </dsp:txBody>
      <dsp:txXfrm>
        <a:off x="0" y="690938"/>
        <a:ext cx="10515600" cy="430560"/>
      </dsp:txXfrm>
    </dsp:sp>
    <dsp:sp modelId="{54B347B8-8D4C-41F1-B8D8-1914A868290F}">
      <dsp:nvSpPr>
        <dsp:cNvPr id="0" name=""/>
        <dsp:cNvSpPr/>
      </dsp:nvSpPr>
      <dsp:spPr>
        <a:xfrm>
          <a:off x="0" y="112149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Подстроки </a:t>
          </a:r>
          <a:r>
            <a:rPr lang="en-US" sz="2600" kern="1200"/>
            <a:t>P</a:t>
          </a:r>
          <a:r>
            <a:rPr lang="en-US" sz="2600" kern="1200" baseline="-25000"/>
            <a:t>i  </a:t>
          </a:r>
          <a:r>
            <a:rPr lang="ru-RU" sz="2600" kern="1200"/>
            <a:t>приходят один за другим</a:t>
          </a:r>
          <a:endParaRPr lang="en-US" sz="2600" kern="1200"/>
        </a:p>
      </dsp:txBody>
      <dsp:txXfrm>
        <a:off x="30442" y="1151941"/>
        <a:ext cx="10454716" cy="562726"/>
      </dsp:txXfrm>
    </dsp:sp>
    <dsp:sp modelId="{F1EAF136-8D28-4195-ADE0-FE179A6FCA06}">
      <dsp:nvSpPr>
        <dsp:cNvPr id="0" name=""/>
        <dsp:cNvSpPr/>
      </dsp:nvSpPr>
      <dsp:spPr>
        <a:xfrm>
          <a:off x="0" y="1745109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Хочется отвечать на запрос за О(</a:t>
          </a:r>
          <a:r>
            <a:rPr lang="en-US" sz="2000" kern="1200"/>
            <a:t>| P</a:t>
          </a:r>
          <a:r>
            <a:rPr lang="en-US" sz="2000" kern="1200" baseline="-25000"/>
            <a:t>i </a:t>
          </a:r>
          <a:r>
            <a:rPr lang="en-US" sz="2000" kern="1200"/>
            <a:t>|</a:t>
          </a:r>
          <a:r>
            <a:rPr lang="ru-RU" sz="2000" kern="1200"/>
            <a:t>)</a:t>
          </a:r>
          <a:endParaRPr lang="en-US" sz="2000" kern="1200"/>
        </a:p>
      </dsp:txBody>
      <dsp:txXfrm>
        <a:off x="0" y="1745109"/>
        <a:ext cx="10515600" cy="430560"/>
      </dsp:txXfrm>
    </dsp:sp>
    <dsp:sp modelId="{FF8E1AF9-E6B7-4143-A2B6-40A4E1815DEA}">
      <dsp:nvSpPr>
        <dsp:cNvPr id="0" name=""/>
        <dsp:cNvSpPr/>
      </dsp:nvSpPr>
      <dsp:spPr>
        <a:xfrm>
          <a:off x="0" y="217566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Как предобработать строку?</a:t>
          </a:r>
          <a:endParaRPr lang="en-US" sz="2600" kern="1200"/>
        </a:p>
      </dsp:txBody>
      <dsp:txXfrm>
        <a:off x="30442" y="2206111"/>
        <a:ext cx="10454716" cy="562726"/>
      </dsp:txXfrm>
    </dsp:sp>
    <dsp:sp modelId="{6BA81DAA-A1D8-4DB0-A077-907865576BA1}">
      <dsp:nvSpPr>
        <dsp:cNvPr id="0" name=""/>
        <dsp:cNvSpPr/>
      </dsp:nvSpPr>
      <dsp:spPr>
        <a:xfrm>
          <a:off x="0" y="2799279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Подстрока - это префикс суффикса</a:t>
          </a:r>
          <a:endParaRPr lang="en-US" sz="2000" kern="1200"/>
        </a:p>
      </dsp:txBody>
      <dsp:txXfrm>
        <a:off x="0" y="2799279"/>
        <a:ext cx="10515600" cy="430560"/>
      </dsp:txXfrm>
    </dsp:sp>
    <dsp:sp modelId="{B8B73F11-5DA3-497C-BC08-8A91A3589049}">
      <dsp:nvSpPr>
        <dsp:cNvPr id="0" name=""/>
        <dsp:cNvSpPr/>
      </dsp:nvSpPr>
      <dsp:spPr>
        <a:xfrm>
          <a:off x="0" y="322983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Нужно выяснить</a:t>
          </a:r>
          <a:r>
            <a:rPr lang="en-US" sz="2600" kern="1200"/>
            <a:t>:</a:t>
          </a:r>
          <a:r>
            <a:rPr lang="ru-RU" sz="2600" kern="1200"/>
            <a:t> Р – префикс какого-либо суффикса за Т?</a:t>
          </a:r>
          <a:endParaRPr lang="en-US" sz="2600" kern="1200"/>
        </a:p>
      </dsp:txBody>
      <dsp:txXfrm>
        <a:off x="30442" y="3260281"/>
        <a:ext cx="10454716" cy="562726"/>
      </dsp:txXfrm>
    </dsp:sp>
    <dsp:sp modelId="{BA1DA39A-1217-4B11-A746-5D160FDA5879}">
      <dsp:nvSpPr>
        <dsp:cNvPr id="0" name=""/>
        <dsp:cNvSpPr/>
      </dsp:nvSpPr>
      <dsp:spPr>
        <a:xfrm>
          <a:off x="0" y="3853449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Как эффективно закодировать все суффиксы Т?</a:t>
          </a:r>
          <a:endParaRPr lang="en-US" sz="2000" kern="1200"/>
        </a:p>
      </dsp:txBody>
      <dsp:txXfrm>
        <a:off x="0" y="3853449"/>
        <a:ext cx="10515600" cy="43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11B8-925D-4A43-88D4-1AB25980BAD3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C69B-5345-44D2-B112-E91DC9CF7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78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C69B-5345-44D2-B112-E91DC9CF794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08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C69B-5345-44D2-B112-E91DC9CF794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35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C69B-5345-44D2-B112-E91DC9CF794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82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D074E-22CB-F9C6-322B-4EA25D0E7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9F0233-4AE0-9499-857E-7EC0DD2D8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670842-1CC6-3B27-7078-8CE98D07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70A3EB-1A3B-7475-B49F-50EFAA9C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7380F7-C3AA-57F6-E28A-79B104EC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22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E36FD-8F53-B1C6-3B09-E5A6330F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BB2765-09C4-CD51-F570-F6F5A645B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35CE08-1D1C-7916-D4B6-769DAAD9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C2C8C4-66A5-0275-EFAB-5AC430D7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EF3DE-E191-D7A6-14A5-976E08F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04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A6F81C9-C60D-F2CE-EE57-592849BA9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A59E3E-BBF3-CF48-D07F-625442057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185FF-53D6-3589-6ADF-77C95AE4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8D675-2D4E-C7D1-8182-96F2E288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EBC170-6204-AF4B-6D4D-595F79E0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0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6CE7C-B269-6699-6041-A9A9B93F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D63AC-76B7-C24B-66B2-16660139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2E82D2-C267-89CA-63B2-D68CFB8B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8AE41C-87B7-EB67-CB74-E7FA3FEB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E5063-C4AE-ABF7-2AE2-3C0175CF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68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45198-A96F-2B18-D573-D6695698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4EF935-299F-2ECF-E798-AC63BCF5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075508-F80B-FDB1-7DD4-9A38C634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A49C7-1653-68E3-5CF5-23ED81B7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8774CE-4A17-302D-9290-E732F8B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5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217DC-AD76-92CA-B551-6CC661AE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93C8B-AA14-B0FD-3FAF-824A7E69C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67EDB9-D729-DA89-1D77-FBA0D148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BE8230-5325-9F78-D34F-E1E2D72E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986D6A-60A3-1F14-0E6C-684AA916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AF7ED5-4EB4-F209-EDA7-9057D284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1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9EED8-7AC1-8F48-D026-E3E46E5D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10F2C4-D708-4FAC-D621-BC8B95EE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96AB92-3E24-D900-A249-C9EA02B92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1155D2-651F-739E-8D07-87B984B4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D13062-5747-99ED-B313-7F6F7C40C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39EB5B-017B-491D-378E-AF431D04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D454D8-7476-6C07-3790-1F571FF5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EC5B2F-1090-1E09-56A4-7B9CF70C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76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3613E-EE52-46EB-FB47-9F912DDB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798FA4-635B-9804-B3B8-444104C4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D3313F-0EE3-D2B9-11F3-8B3AEBEC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E1F146-CB78-88CA-7B25-53969A04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38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4AAA78-25D0-33D2-BC68-CC36CE86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C093C8-C9C9-3EE5-6C88-B1D3383C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D69178-C05E-65EE-5C9C-8FF7373C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3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0EBC1-C399-1351-00AB-53579292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2C48C-E57C-443D-8B7C-DBB6BB00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1050E7-C798-D92C-E962-8093083C2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BFE77A-C68E-1799-2625-8039C9F4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6BDEB3-FCBA-05EF-19A6-23A28079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77C5BD-6B82-B79E-70B8-2A47CB18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43E07-C5C6-1759-4401-940B0DC7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AAC1AB-9B07-8A5D-CD97-FB287F07A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11D1DF-E05C-9EE9-D3D2-323AF1A6A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82B6D7-70B3-027D-7681-3CDCA120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306319-3A25-0ADA-3742-6F289BD0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A0FC67-FFCB-62C9-CA78-1BF69CF3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8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86280-FA8B-3BA8-BC08-60249C54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038A0-CA7D-E1B7-6018-56D7A9D0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AF9ED-5EA8-9D67-0156-76E84E04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7D6DB7-D257-2554-2E9C-98575860D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5CE32-A979-3F43-C71C-4912558D8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6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ranslated.turbopages.org/proxy_u/en-ru.ru.330e1f85-63bcc51a-89e2a691-74722d776562/https/en.wikipedia.org/wiki/Suffix_tree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translated.turbopages.org/proxy_u/en-ru.ru.330e1f85-63bcc51a-89e2a691-74722d776562/https/en.wikipedia.org/wiki/Esko_Ukkonen#cite_note-Ukkonen1995-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anslated.turbopages.org/proxy_u/en-ru.ru.330e1f85-63bcc51a-89e2a691-74722d776562/https/en.wikipedia.org/wiki/Ukkonen%27s_algorithm" TargetMode="External"/><Relationship Id="rId5" Type="http://schemas.openxmlformats.org/officeDocument/2006/relationships/hyperlink" Target="https://translated.turbopages.org/proxy_u/en-ru.ru.330e1f85-63bcc51a-89e2a691-74722d776562/https/en.wikipedia.org/wiki/String_algorithms" TargetMode="External"/><Relationship Id="rId4" Type="http://schemas.openxmlformats.org/officeDocument/2006/relationships/hyperlink" Target="https://translated.turbopages.org/proxy_u/en-ru.ru.330e1f85-63bcc51a-89e2a691-74722d776562/https/en.wikipedia.org/wiki/Theoretical_computer_science" TargetMode="External"/><Relationship Id="rId9" Type="http://schemas.openxmlformats.org/officeDocument/2006/relationships/hyperlink" Target="https://translated.turbopages.org/proxy_u/en-ru.ru.330e1f85-63bcc51a-89e2a691-74722d776562/https/en.wikipedia.org/wiki/University_of_Helsink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832286-C5D1-1E7A-4F3B-9A8098AE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662" y="-12311"/>
            <a:ext cx="12221662" cy="68659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3267D-44AC-F98D-A781-D48F132C2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437" y="1544015"/>
            <a:ext cx="6765851" cy="2263409"/>
          </a:xfrm>
        </p:spPr>
        <p:txBody>
          <a:bodyPr anchor="b">
            <a:normAutofit fontScale="90000"/>
          </a:bodyPr>
          <a:lstStyle/>
          <a:p>
            <a:br>
              <a:rPr lang="ru-RU" sz="3200" dirty="0"/>
            </a:br>
            <a:br>
              <a:rPr lang="ru-RU" sz="3200" dirty="0"/>
            </a:br>
            <a:r>
              <a:rPr lang="ru-RU" sz="4000" dirty="0"/>
              <a:t>Алгоритмы и структуры данных</a:t>
            </a:r>
            <a:br>
              <a:rPr lang="ru-RU" sz="4000" dirty="0"/>
            </a:br>
            <a:r>
              <a:rPr lang="ru-RU" sz="4000" dirty="0"/>
              <a:t>Суффиксное дерево</a:t>
            </a:r>
            <a:r>
              <a:rPr lang="en-US" sz="4000" dirty="0"/>
              <a:t>:</a:t>
            </a:r>
            <a:r>
              <a:rPr lang="ru-RU" sz="4000" dirty="0"/>
              <a:t> Алгоритм Укконена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59921-A8A9-2EA2-354A-7921701A8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8959" y="3811775"/>
            <a:ext cx="4076458" cy="990197"/>
          </a:xfrm>
        </p:spPr>
        <p:txBody>
          <a:bodyPr>
            <a:noAutofit/>
          </a:bodyPr>
          <a:lstStyle/>
          <a:p>
            <a:pPr algn="r"/>
            <a:r>
              <a:rPr lang="ru-RU" sz="2000" dirty="0"/>
              <a:t>Студент </a:t>
            </a:r>
          </a:p>
          <a:p>
            <a:pPr algn="r"/>
            <a:r>
              <a:rPr lang="ru-RU" sz="2000" dirty="0"/>
              <a:t>Группы Б9121-09.03.03</a:t>
            </a:r>
          </a:p>
          <a:p>
            <a:pPr algn="r"/>
            <a:r>
              <a:rPr lang="ru-RU" sz="2000" b="1" dirty="0"/>
              <a:t>Рыжков Данил Максимович</a:t>
            </a:r>
          </a:p>
          <a:p>
            <a:pPr algn="r"/>
            <a:endParaRPr lang="ru-RU" sz="2000" b="1" dirty="0"/>
          </a:p>
          <a:p>
            <a:pPr algn="r"/>
            <a:r>
              <a:rPr lang="ru-RU" sz="2000" dirty="0"/>
              <a:t>Руководитель</a:t>
            </a:r>
            <a:r>
              <a:rPr lang="en-US" sz="2000" dirty="0"/>
              <a:t>:</a:t>
            </a:r>
          </a:p>
          <a:p>
            <a:pPr algn="r"/>
            <a:r>
              <a:rPr lang="ru-RU" sz="2000" b="1" dirty="0"/>
              <a:t>Кленин Александр Сергеевич</a:t>
            </a:r>
            <a:endParaRPr lang="en-US" sz="2000" b="1" dirty="0"/>
          </a:p>
          <a:p>
            <a:pPr algn="r"/>
            <a:endParaRPr lang="ru-RU" sz="2000" b="1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991377D-7323-B140-87FC-283F9785BE9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910" b="89972" l="7534" r="89955">
                        <a14:foregroundMark x1="18296" y1="7910" x2="18296" y2="7910"/>
                        <a14:foregroundMark x1="7623" y1="48446" x2="7623" y2="48446"/>
                        <a14:foregroundMark x1="11211" y1="29520" x2="11211" y2="29520"/>
                        <a14:foregroundMark x1="14529" y1="25989" x2="18296" y2="22458"/>
                        <a14:foregroundMark x1="14350" y1="40960" x2="18475" y2="36299"/>
                        <a14:foregroundMark x1="15157" y1="62288" x2="21525" y2="66667"/>
                        <a14:foregroundMark x1="21525" y1="46610" x2="27892" y2="52260"/>
                        <a14:foregroundMark x1="11570" y1="57910" x2="15695" y2="61723"/>
                        <a14:foregroundMark x1="12915" y1="16243" x2="15157" y2="11723"/>
                        <a14:foregroundMark x1="52466" y1="43362" x2="54350" y2="51977"/>
                        <a14:foregroundMark x1="72197" y1="42232" x2="72197" y2="42232"/>
                        <a14:foregroundMark x1="85112" y1="43362" x2="85112" y2="43362"/>
                        <a14:foregroundMark x1="38924" y1="73588" x2="38924" y2="73588"/>
                        <a14:foregroundMark x1="38565" y1="85593" x2="38565" y2="85593"/>
                        <a14:foregroundMark x1="42332" y1="85311" x2="42332" y2="85311"/>
                        <a14:foregroundMark x1="47982" y1="86299" x2="47982" y2="86299"/>
                        <a14:foregroundMark x1="37309" y1="64124" x2="37309" y2="64124"/>
                        <a14:foregroundMark x1="41166" y1="64407" x2="41166" y2="64407"/>
                        <a14:foregroundMark x1="44753" y1="63842" x2="44753" y2="63842"/>
                        <a14:foregroundMark x1="48251" y1="64124" x2="48251" y2="64124"/>
                        <a14:foregroundMark x1="45740" y1="72316" x2="45740" y2="72316"/>
                        <a14:foregroundMark x1="47982" y1="72316" x2="47982" y2="72316"/>
                        <a14:foregroundMark x1="52825" y1="72316" x2="52825" y2="72316"/>
                        <a14:foregroundMark x1="57130" y1="72034" x2="57130" y2="72034"/>
                        <a14:foregroundMark x1="62063" y1="73023" x2="62063" y2="73023"/>
                        <a14:foregroundMark x1="66996" y1="72316" x2="66996" y2="72316"/>
                        <a14:foregroundMark x1="71659" y1="72599" x2="71659" y2="72599"/>
                        <a14:foregroundMark x1="76413" y1="73023" x2="76413" y2="73023"/>
                        <a14:foregroundMark x1="81345" y1="72881" x2="81345" y2="72881"/>
                        <a14:foregroundMark x1="87982" y1="73305" x2="87982" y2="73305"/>
                        <a14:foregroundMark x1="85919" y1="73164" x2="85919" y2="73164"/>
                        <a14:foregroundMark x1="88789" y1="64689" x2="88789" y2="64689"/>
                        <a14:foregroundMark x1="89148" y1="70339" x2="89148" y2="70339"/>
                        <a14:foregroundMark x1="89955" y1="62288" x2="89955" y2="62288"/>
                        <a14:foregroundMark x1="48072" y1="57627" x2="48072" y2="57627"/>
                        <a14:foregroundMark x1="55516" y1="64407" x2="55516" y2="64407"/>
                        <a14:foregroundMark x1="53543" y1="64407" x2="53543" y2="64407"/>
                        <a14:foregroundMark x1="60269" y1="64407" x2="60269" y2="64407"/>
                        <a14:foregroundMark x1="61973" y1="64407" x2="61973" y2="64407"/>
                        <a14:foregroundMark x1="67892" y1="64266" x2="67892" y2="64266"/>
                        <a14:foregroundMark x1="70404" y1="63983" x2="70404" y2="63983"/>
                        <a14:foregroundMark x1="74260" y1="63701" x2="74260" y2="63701"/>
                        <a14:foregroundMark x1="78296" y1="64124" x2="78296" y2="64124"/>
                        <a14:foregroundMark x1="80000" y1="64407" x2="80000" y2="64407"/>
                        <a14:foregroundMark x1="83857" y1="64689" x2="83857" y2="64689"/>
                        <a14:foregroundMark x1="10224" y1="57627" x2="10224" y2="57627"/>
                        <a14:foregroundMark x1="56323" y1="83333" x2="56323" y2="83333"/>
                        <a14:foregroundMark x1="58386" y1="82910" x2="58386" y2="82910"/>
                        <a14:foregroundMark x1="63049" y1="83051" x2="63049" y2="83051"/>
                        <a14:foregroundMark x1="68789" y1="83475" x2="68789" y2="83475"/>
                        <a14:foregroundMark x1="73363" y1="83333" x2="73363" y2="83333"/>
                        <a14:foregroundMark x1="79462" y1="82627" x2="79462" y2="82627"/>
                        <a14:foregroundMark x1="83498" y1="83192" x2="83498" y2="83192"/>
                        <a14:foregroundMark x1="89865" y1="83192" x2="89865" y2="83192"/>
                        <a14:foregroundMark x1="87265" y1="64266" x2="87265" y2="64266"/>
                        <a14:backgroundMark x1="63229" y1="65819" x2="63229" y2="65819"/>
                        <a14:backgroundMark x1="73812" y1="65254" x2="73812" y2="65254"/>
                        <a14:backgroundMark x1="73004" y1="75989" x2="73004" y2="75989"/>
                        <a14:backgroundMark x1="82691" y1="76130" x2="82691" y2="76130"/>
                        <a14:backgroundMark x1="84843" y1="66808" x2="84843" y2="66808"/>
                        <a14:backgroundMark x1="49327" y1="74294" x2="49327" y2="74294"/>
                        <a14:backgroundMark x1="38117" y1="74718" x2="38117" y2="74718"/>
                        <a14:backgroundMark x1="40269" y1="74859" x2="40269" y2="74859"/>
                        <a14:backgroundMark x1="38027" y1="65537" x2="38027" y2="65537"/>
                        <a14:backgroundMark x1="41704" y1="65960" x2="41704" y2="65960"/>
                        <a14:backgroundMark x1="49058" y1="66667" x2="49058" y2="66667"/>
                        <a14:backgroundMark x1="59462" y1="64831" x2="59462" y2="64831"/>
                        <a14:backgroundMark x1="59552" y1="66808" x2="59552" y2="66808"/>
                        <a14:backgroundMark x1="58475" y1="73870" x2="58475" y2="73870"/>
                        <a14:backgroundMark x1="62511" y1="75141" x2="62511" y2="75141"/>
                        <a14:backgroundMark x1="64305" y1="84181" x2="64305" y2="84181"/>
                        <a14:backgroundMark x1="54709" y1="84040" x2="54709" y2="84040"/>
                        <a14:backgroundMark x1="54978" y1="87006" x2="54978" y2="870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918" y="422196"/>
            <a:ext cx="2843902" cy="180587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42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16704C-C301-73F4-3472-88536A095C92}"/>
              </a:ext>
            </a:extLst>
          </p:cNvPr>
          <p:cNvSpPr txBox="1"/>
          <p:nvPr/>
        </p:nvSpPr>
        <p:spPr>
          <a:xfrm>
            <a:off x="0" y="6286657"/>
            <a:ext cx="12192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dirty="0"/>
              <a:t>2023 </a:t>
            </a:r>
          </a:p>
          <a:p>
            <a:pPr>
              <a:spcAft>
                <a:spcPts val="6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99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A2081-94BA-FF42-5646-02EC83B3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7025"/>
            <a:ext cx="10515600" cy="1325563"/>
          </a:xfrm>
        </p:spPr>
        <p:txBody>
          <a:bodyPr/>
          <a:lstStyle/>
          <a:p>
            <a:r>
              <a:rPr lang="ru-RU" dirty="0"/>
              <a:t>Алгоритм Укконена</a:t>
            </a:r>
            <a:r>
              <a:rPr lang="en-US" dirty="0"/>
              <a:t>:</a:t>
            </a:r>
            <a:r>
              <a:rPr lang="ru-RU" dirty="0"/>
              <a:t> добавления символа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D5CF4B-10A2-7F38-7427-065E7AFBB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1" y="2075545"/>
            <a:ext cx="10564369" cy="3668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759D43-2D88-FF14-EF4A-EC72B1A46CF3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3420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93409-C70A-BD65-4B61-9D8017FC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08" y="350031"/>
            <a:ext cx="10515600" cy="1325563"/>
          </a:xfrm>
        </p:spPr>
        <p:txBody>
          <a:bodyPr/>
          <a:lstStyle/>
          <a:p>
            <a:r>
              <a:rPr lang="ru-RU" dirty="0"/>
              <a:t>Алгоритм Укконена</a:t>
            </a:r>
            <a:r>
              <a:rPr lang="en-US" dirty="0"/>
              <a:t>:</a:t>
            </a:r>
            <a:r>
              <a:rPr lang="ru-RU" dirty="0"/>
              <a:t> типы положений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4067A0-B352-DE5F-6890-448BAAB4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800" y="4859867"/>
            <a:ext cx="4714536" cy="1507066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Пришли в положение типа 3 =</a:t>
            </a:r>
            <a:r>
              <a:rPr lang="en-US" sz="2400" dirty="0"/>
              <a:t>&gt;</a:t>
            </a:r>
            <a:r>
              <a:rPr lang="ru-RU" sz="2400" dirty="0"/>
              <a:t> все следующие положения не требуют изменений</a:t>
            </a:r>
          </a:p>
          <a:p>
            <a:r>
              <a:rPr lang="ru-RU" sz="2400" dirty="0"/>
              <a:t>Можно заканчивать итерацию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46E7D6-651B-5810-8A65-9058C18A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7213"/>
            <a:ext cx="10990016" cy="30326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F92D6C-9E89-65E8-82CA-8E298ABB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13" y="4737629"/>
            <a:ext cx="2082680" cy="1507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4DA3C-DCD8-5F70-46A7-36CCD16232EA}"/>
              </a:ext>
            </a:extLst>
          </p:cNvPr>
          <p:cNvSpPr txBox="1"/>
          <p:nvPr/>
        </p:nvSpPr>
        <p:spPr>
          <a:xfrm>
            <a:off x="11588318" y="5354179"/>
            <a:ext cx="67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3945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BF4F7-C59B-17EF-85D0-F153A341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365" y="3665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изменение типов положений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7D274A-2D38-81D1-005E-6E9406945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366" y="1374778"/>
            <a:ext cx="10515599" cy="3759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44F7C0-A24F-A297-DBA3-65222299E7C7}"/>
              </a:ext>
            </a:extLst>
          </p:cNvPr>
          <p:cNvSpPr txBox="1"/>
          <p:nvPr/>
        </p:nvSpPr>
        <p:spPr>
          <a:xfrm>
            <a:off x="599077" y="4269441"/>
            <a:ext cx="7026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Потенциал </a:t>
            </a:r>
            <a:r>
              <a:rPr lang="en-US" sz="2000" b="1" dirty="0"/>
              <a:t>:=</a:t>
            </a:r>
            <a:r>
              <a:rPr lang="ru-RU" sz="2000" b="1" dirty="0"/>
              <a:t> символьная глубина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Уменьшается на 1 при переходе к следующему положению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Растёт на 1 при переходе на следующую итерацию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22CDF-A89E-6BFC-E7B8-02692FEBF873}"/>
              </a:ext>
            </a:extLst>
          </p:cNvPr>
          <p:cNvSpPr txBox="1"/>
          <p:nvPr/>
        </p:nvSpPr>
        <p:spPr>
          <a:xfrm>
            <a:off x="1140120" y="5285104"/>
            <a:ext cx="7552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Растёт не более </a:t>
            </a:r>
            <a:r>
              <a:rPr lang="en-US" sz="2000" dirty="0"/>
              <a:t>N </a:t>
            </a:r>
            <a:r>
              <a:rPr lang="ru-RU" sz="2000" dirty="0"/>
              <a:t>раз =</a:t>
            </a:r>
            <a:r>
              <a:rPr lang="en-US" sz="2000" dirty="0"/>
              <a:t>&gt;</a:t>
            </a:r>
            <a:r>
              <a:rPr lang="ru-RU" sz="2000" dirty="0"/>
              <a:t> уменьшается не более </a:t>
            </a:r>
            <a:r>
              <a:rPr lang="en-US" sz="2000" dirty="0"/>
              <a:t>N </a:t>
            </a:r>
            <a:r>
              <a:rPr lang="ru-RU" sz="2000" dirty="0"/>
              <a:t>раз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Посетим в сумме положений по итерациям не более чем О(</a:t>
            </a:r>
            <a:r>
              <a:rPr lang="en-US" sz="2000" dirty="0"/>
              <a:t>N</a:t>
            </a:r>
            <a:r>
              <a:rPr lang="ru-RU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726D3-696A-57F7-0BD2-79794A4C57FE}"/>
              </a:ext>
            </a:extLst>
          </p:cNvPr>
          <p:cNvSpPr txBox="1"/>
          <p:nvPr/>
        </p:nvSpPr>
        <p:spPr>
          <a:xfrm>
            <a:off x="11501964" y="5315881"/>
            <a:ext cx="7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466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8DA08-8767-1866-3AEE-12D3A73C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6" y="306385"/>
            <a:ext cx="10515600" cy="1325563"/>
          </a:xfrm>
        </p:spPr>
        <p:txBody>
          <a:bodyPr/>
          <a:lstStyle/>
          <a:p>
            <a:r>
              <a:rPr lang="ru-RU" dirty="0"/>
              <a:t>Алгоритм Укконена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переход от положения к положению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1D22B-C075-EAAE-73BC-9CD4AFE7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8867" cy="2814108"/>
          </a:xfrm>
        </p:spPr>
        <p:txBody>
          <a:bodyPr/>
          <a:lstStyle/>
          <a:p>
            <a:r>
              <a:rPr lang="ru-RU" dirty="0"/>
              <a:t>Храним суффиксные ссылки для внутренних вершин дерева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Как вычислить суффиксные ссылки для произвольных положений?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3710FE-3A6E-4937-BAE6-D91CD6D8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81" y="2427815"/>
            <a:ext cx="8467985" cy="14160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D2EA20-6F43-7994-8352-E72947C9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74" y="4266670"/>
            <a:ext cx="4444199" cy="2591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642483-5380-D817-9926-AEAEC60DE837}"/>
              </a:ext>
            </a:extLst>
          </p:cNvPr>
          <p:cNvSpPr txBox="1"/>
          <p:nvPr/>
        </p:nvSpPr>
        <p:spPr>
          <a:xfrm>
            <a:off x="5633079" y="4300007"/>
            <a:ext cx="60339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Потенциал</a:t>
            </a:r>
            <a:r>
              <a:rPr lang="en-US" sz="2000" b="1" dirty="0"/>
              <a:t>:= </a:t>
            </a:r>
            <a:r>
              <a:rPr lang="ru-RU" sz="2000" b="1" dirty="0"/>
              <a:t>вершинная глубина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</a:t>
            </a:r>
            <a:r>
              <a:rPr lang="en-US" dirty="0" err="1"/>
              <a:t>SkipCount</a:t>
            </a:r>
            <a:r>
              <a:rPr lang="en-US" dirty="0"/>
              <a:t> </a:t>
            </a:r>
            <a:r>
              <a:rPr lang="ru-RU" dirty="0"/>
              <a:t>потенциал растёт не менее, чем на </a:t>
            </a:r>
            <a:r>
              <a:rPr lang="en-US" dirty="0"/>
              <a:t>q-1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переходе на следующую итерацию потенциал </a:t>
            </a:r>
            <a:r>
              <a:rPr lang="en-US" dirty="0"/>
              <a:t>       </a:t>
            </a:r>
            <a:r>
              <a:rPr lang="ru-RU" dirty="0"/>
              <a:t>не уменьшается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Максимум потенциала = </a:t>
            </a:r>
            <a:r>
              <a:rPr lang="en-US" dirty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ru-RU" dirty="0"/>
              <a:t> шагов, на каждом потенциал уменьшается не более, чем на 1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&gt;</a:t>
            </a:r>
            <a:r>
              <a:rPr lang="ru-RU" dirty="0"/>
              <a:t> сумма </a:t>
            </a:r>
            <a:r>
              <a:rPr lang="en-US" dirty="0"/>
              <a:t>q</a:t>
            </a:r>
            <a:r>
              <a:rPr lang="ru-RU" dirty="0"/>
              <a:t> по всем шагам = О(</a:t>
            </a:r>
            <a:r>
              <a:rPr lang="en-US" dirty="0"/>
              <a:t>N</a:t>
            </a:r>
            <a:r>
              <a:rPr lang="ru-RU" dirty="0"/>
              <a:t>)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651DD-565E-90B1-48A1-E340D1AE32E6}"/>
              </a:ext>
            </a:extLst>
          </p:cNvPr>
          <p:cNvSpPr txBox="1"/>
          <p:nvPr/>
        </p:nvSpPr>
        <p:spPr>
          <a:xfrm>
            <a:off x="11501964" y="5315881"/>
            <a:ext cx="7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9993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66BCF-7B21-ED2A-F380-99E241ED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003" y="126276"/>
            <a:ext cx="10515600" cy="1325563"/>
          </a:xfrm>
        </p:spPr>
        <p:txBody>
          <a:bodyPr/>
          <a:lstStyle/>
          <a:p>
            <a:r>
              <a:rPr lang="ru-RU" dirty="0"/>
              <a:t>Итоговая оценка работы построения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D0C92F-1F93-54BC-C5C1-A047CE722A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53287" y="5518010"/>
            <a:ext cx="6485425" cy="663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П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Times New Roman" panose="02020603050405020304" pitchFamily="18" charset="0"/>
              </a:rPr>
              <a:t>ри использовании всех приведённых эвристик алгоритм Укконена работает за O(n).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EE6FF-5ECD-4D5B-56E8-C4FC99144ED9}"/>
              </a:ext>
            </a:extLst>
          </p:cNvPr>
          <p:cNvSpPr txBox="1"/>
          <p:nvPr/>
        </p:nvSpPr>
        <p:spPr>
          <a:xfrm>
            <a:off x="11501964" y="5315881"/>
            <a:ext cx="7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13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D2442B-5349-600C-13BE-0F27938AB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32" y="1339990"/>
            <a:ext cx="7413692" cy="397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7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66BCF-7B21-ED2A-F380-99E241ED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003" y="126276"/>
            <a:ext cx="10515600" cy="1325563"/>
          </a:xfrm>
        </p:spPr>
        <p:txBody>
          <a:bodyPr/>
          <a:lstStyle/>
          <a:p>
            <a:r>
              <a:rPr lang="ru-RU" dirty="0"/>
              <a:t>Итоговая оценка работы поиска подстроки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EE6FF-5ECD-4D5B-56E8-C4FC99144ED9}"/>
              </a:ext>
            </a:extLst>
          </p:cNvPr>
          <p:cNvSpPr txBox="1"/>
          <p:nvPr/>
        </p:nvSpPr>
        <p:spPr>
          <a:xfrm>
            <a:off x="11501964" y="5315881"/>
            <a:ext cx="7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14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68DE0F7-0BA2-DB14-2202-E7AF334DE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3" y="1451839"/>
            <a:ext cx="5145642" cy="3144181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5A93D8-1A5A-F11E-F03C-CFF61017E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55" y="1451839"/>
            <a:ext cx="5211388" cy="31843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87B901-8A04-6FC3-775A-0F50005D9DD9}"/>
              </a:ext>
            </a:extLst>
          </p:cNvPr>
          <p:cNvSpPr txBox="1"/>
          <p:nvPr/>
        </p:nvSpPr>
        <p:spPr>
          <a:xfrm>
            <a:off x="778223" y="4808049"/>
            <a:ext cx="109577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 графикам видно, что при малых строках эффективней использовать встроенную функцию </a:t>
            </a:r>
            <a:r>
              <a:rPr lang="en-US" sz="2000" b="1" dirty="0"/>
              <a:t>find</a:t>
            </a:r>
            <a:r>
              <a:rPr lang="ru-RU" sz="2000" dirty="0"/>
              <a:t>, </a:t>
            </a:r>
          </a:p>
          <a:p>
            <a:r>
              <a:rPr lang="ru-RU" sz="2000" dirty="0"/>
              <a:t>но при больших строках, алгоритм Укконена выигрывает и выполняется за </a:t>
            </a:r>
            <a:r>
              <a:rPr lang="ru-RU" sz="2000" b="1" dirty="0"/>
              <a:t>О(р)</a:t>
            </a:r>
            <a:r>
              <a:rPr lang="ru-RU" sz="2000" dirty="0"/>
              <a:t>,</a:t>
            </a:r>
          </a:p>
          <a:p>
            <a:r>
              <a:rPr lang="ru-RU" sz="2000" dirty="0"/>
              <a:t> где </a:t>
            </a:r>
            <a:r>
              <a:rPr lang="ru-RU" sz="2000" b="1" dirty="0"/>
              <a:t>р</a:t>
            </a:r>
            <a:r>
              <a:rPr lang="ru-RU" sz="2000" dirty="0"/>
              <a:t> – длина подстроки.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79210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2" name="Group 1036">
            <a:extLst>
              <a:ext uri="{FF2B5EF4-FFF2-40B4-BE49-F238E27FC236}">
                <a16:creationId xmlns:a16="http://schemas.microsoft.com/office/drawing/2014/main" id="{0C08EDA0-D5F6-4481-BBA8-966D95EC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053" name="Color">
              <a:extLst>
                <a:ext uri="{FF2B5EF4-FFF2-40B4-BE49-F238E27FC236}">
                  <a16:creationId xmlns:a16="http://schemas.microsoft.com/office/drawing/2014/main" id="{CC23B4B4-906F-45F7-A1BD-F1DBF97EB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4" name="Color">
              <a:extLst>
                <a:ext uri="{FF2B5EF4-FFF2-40B4-BE49-F238E27FC236}">
                  <a16:creationId xmlns:a16="http://schemas.microsoft.com/office/drawing/2014/main" id="{4CD72A2D-5584-4CC0-828C-F46BC4260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18FC97-8C37-AFFF-FF54-29A089ABC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62" y="-12311"/>
            <a:ext cx="12221662" cy="6865960"/>
          </a:xfrm>
          <a:prstGeom prst="rect">
            <a:avLst/>
          </a:prstGeom>
        </p:spPr>
      </p:pic>
      <p:pic>
        <p:nvPicPr>
          <p:cNvPr id="1028" name="Picture 4" descr="Изображение выглядит как человек, здание, мужчина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A052091C-4FFB-E513-3328-D24DDFD27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r="16607" b="2"/>
          <a:stretch/>
        </p:blipFill>
        <p:spPr bwMode="auto">
          <a:xfrm>
            <a:off x="1214938" y="1827944"/>
            <a:ext cx="3851653" cy="38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5" name="Group 1040">
            <a:extLst>
              <a:ext uri="{FF2B5EF4-FFF2-40B4-BE49-F238E27FC236}">
                <a16:creationId xmlns:a16="http://schemas.microsoft.com/office/drawing/2014/main" id="{ED1D4DBC-180F-4364-A77A-427818EEA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056" name="Freeform: Shape 1041">
              <a:extLst>
                <a:ext uri="{FF2B5EF4-FFF2-40B4-BE49-F238E27FC236}">
                  <a16:creationId xmlns:a16="http://schemas.microsoft.com/office/drawing/2014/main" id="{E979919B-BEE8-434A-89DF-BE8E28142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Freeform: Shape 1042">
              <a:extLst>
                <a:ext uri="{FF2B5EF4-FFF2-40B4-BE49-F238E27FC236}">
                  <a16:creationId xmlns:a16="http://schemas.microsoft.com/office/drawing/2014/main" id="{F9CD2586-0E0D-473F-B583-24719041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Freeform: Shape 1043">
              <a:extLst>
                <a:ext uri="{FF2B5EF4-FFF2-40B4-BE49-F238E27FC236}">
                  <a16:creationId xmlns:a16="http://schemas.microsoft.com/office/drawing/2014/main" id="{30BAE38B-57E3-40D2-B225-F815D1C8D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Freeform: Shape 1044">
              <a:extLst>
                <a:ext uri="{FF2B5EF4-FFF2-40B4-BE49-F238E27FC236}">
                  <a16:creationId xmlns:a16="http://schemas.microsoft.com/office/drawing/2014/main" id="{2F0F9843-D824-455E-9174-8418FDCE5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Freeform: Shape 1045">
              <a:extLst>
                <a:ext uri="{FF2B5EF4-FFF2-40B4-BE49-F238E27FC236}">
                  <a16:creationId xmlns:a16="http://schemas.microsoft.com/office/drawing/2014/main" id="{E6B526B7-0747-48BB-BDD0-E9E358F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Freeform: Shape 1046">
              <a:extLst>
                <a:ext uri="{FF2B5EF4-FFF2-40B4-BE49-F238E27FC236}">
                  <a16:creationId xmlns:a16="http://schemas.microsoft.com/office/drawing/2014/main" id="{7E5E2A43-EBD9-4E2B-8167-6EFCC3646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Freeform: Shape 1047">
              <a:extLst>
                <a:ext uri="{FF2B5EF4-FFF2-40B4-BE49-F238E27FC236}">
                  <a16:creationId xmlns:a16="http://schemas.microsoft.com/office/drawing/2014/main" id="{4EE56EB6-9B75-4BB0-A6E5-071CDEFC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D208E-29B6-0633-FDD9-7CB75B41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788" y="69708"/>
            <a:ext cx="5036226" cy="1450116"/>
          </a:xfrm>
        </p:spPr>
        <p:txBody>
          <a:bodyPr anchor="b">
            <a:normAutofit/>
          </a:bodyPr>
          <a:lstStyle/>
          <a:p>
            <a:r>
              <a:rPr lang="ru-RU" sz="4800" dirty="0"/>
              <a:t>Создатель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0D144-24C2-2D46-F6A9-2B6F9098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883" y="3364559"/>
            <a:ext cx="5692953" cy="265111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 b="1" i="0" dirty="0">
                <a:effectLst/>
              </a:rPr>
              <a:t>Эско Юхани Укконен</a:t>
            </a:r>
            <a:r>
              <a:rPr lang="ru-RU" sz="2000" dirty="0"/>
              <a:t> (р. 1950) - финский </a:t>
            </a:r>
            <a:r>
              <a:rPr lang="ru-RU" sz="2000" b="0" i="0" u="none" strike="noStrike" dirty="0">
                <a:effectLst/>
                <a:hlinkClick r:id="rId4" tooltip="Теоретическая информат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ученый-теоретик информатики</a:t>
            </a:r>
            <a:r>
              <a:rPr lang="ru-RU" sz="2000" dirty="0"/>
              <a:t>, известный своим вкладом в </a:t>
            </a:r>
            <a:r>
              <a:rPr lang="ru-RU" sz="2000" b="0" i="0" u="none" strike="noStrike" dirty="0">
                <a:effectLst/>
                <a:hlinkClick r:id="rId5" tooltip="Строковые алгоритмы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строковые алгоритмы</a:t>
            </a:r>
            <a:r>
              <a:rPr lang="ru-RU" sz="2000" dirty="0"/>
              <a:t>, и в частности, алгоритмом </a:t>
            </a:r>
            <a:r>
              <a:rPr lang="ru-RU" sz="2000" b="0" i="0" u="none" strike="noStrike" dirty="0">
                <a:effectLst/>
                <a:hlinkClick r:id="rId6" tooltip="Алгоритм Укконен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Укконена</a:t>
            </a:r>
            <a:r>
              <a:rPr lang="ru-RU" sz="2000" b="0" i="0" u="none" strike="noStrike" baseline="30000" dirty="0"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ru-RU" sz="2000" dirty="0"/>
              <a:t> для построения </a:t>
            </a:r>
            <a:r>
              <a:rPr lang="ru-RU" sz="2000" b="0" i="0" u="none" strike="noStrike" dirty="0">
                <a:effectLst/>
                <a:hlinkClick r:id="rId8" tooltip="Дерево суффиксов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дерева суффиксов</a:t>
            </a:r>
            <a:r>
              <a:rPr lang="ru-RU" sz="2000" b="0" i="0" u="none" strike="noStrike" dirty="0">
                <a:effectLst/>
              </a:rPr>
              <a:t> предложенный им в 1995 году</a:t>
            </a:r>
            <a:r>
              <a:rPr lang="ru-RU" sz="2000" dirty="0"/>
              <a:t>. Он является почетным профессором </a:t>
            </a:r>
            <a:r>
              <a:rPr lang="ru-RU" sz="2000" b="0" i="0" u="none" strike="noStrike" dirty="0">
                <a:effectLst/>
                <a:hlinkClick r:id="rId9" tooltip="Хельсинкский университет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Хельсинкского университета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6F9A8-2540-EEB1-715E-785F959B17C0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B18CB-12AC-D896-3527-4EFF0E9E3C55}"/>
              </a:ext>
            </a:extLst>
          </p:cNvPr>
          <p:cNvSpPr txBox="1"/>
          <p:nvPr/>
        </p:nvSpPr>
        <p:spPr>
          <a:xfrm>
            <a:off x="6096000" y="3701988"/>
            <a:ext cx="137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3427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5936-6EAC-559D-8450-8CFC714C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Формальная постановка задачи</a:t>
            </a:r>
            <a:r>
              <a:rPr lang="en-US" dirty="0"/>
              <a:t>:</a:t>
            </a:r>
            <a:br>
              <a:rPr lang="ru-RU" dirty="0"/>
            </a:br>
            <a:r>
              <a:rPr lang="en-US" dirty="0"/>
              <a:t>Online </a:t>
            </a:r>
            <a:r>
              <a:rPr lang="ru-RU" dirty="0"/>
              <a:t>поиск подстрок в строке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F3E6998B-3003-2E24-E209-50A77B902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0405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89CF48-EA3D-2613-67CE-5CED8CD12775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9900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29EF7-AEC4-E22E-8E2E-52D81DA3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/>
              <a:t>Примение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бор</a:t>
            </a:r>
            <a:r>
              <a:rPr lang="ru-R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на суффиксах</a:t>
            </a:r>
            <a:r>
              <a:rPr lang="ru-R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DED4E5-5537-973C-0135-793C4B6B9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724" y="1223778"/>
            <a:ext cx="9975787" cy="4338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8C03D6-1D19-03B5-024C-A4B440E13DA7}"/>
              </a:ext>
            </a:extLst>
          </p:cNvPr>
          <p:cNvSpPr txBox="1"/>
          <p:nvPr/>
        </p:nvSpPr>
        <p:spPr>
          <a:xfrm>
            <a:off x="1253724" y="4300716"/>
            <a:ext cx="4622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Размер О(</a:t>
            </a:r>
            <a:r>
              <a:rPr lang="en-US" sz="2800" dirty="0"/>
              <a:t>|</a:t>
            </a:r>
            <a:r>
              <a:rPr lang="ru-RU" sz="2800" dirty="0"/>
              <a:t>Т</a:t>
            </a:r>
            <a:r>
              <a:rPr lang="en-US" sz="2800" dirty="0"/>
              <a:t>|</a:t>
            </a:r>
            <a:r>
              <a:rPr lang="ru-RU" sz="2800" baseline="30000" dirty="0"/>
              <a:t>2</a:t>
            </a:r>
            <a:r>
              <a:rPr lang="ru-RU" sz="2800" dirty="0"/>
              <a:t>)</a:t>
            </a:r>
          </a:p>
          <a:p>
            <a:r>
              <a:rPr lang="ru-RU" sz="2400" dirty="0"/>
              <a:t>Как уменьшить?</a:t>
            </a:r>
          </a:p>
          <a:p>
            <a:r>
              <a:rPr lang="ru-RU" sz="2400" dirty="0"/>
              <a:t>Много лишних вершин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EBC98A4-D247-B0FD-5CDF-22595E1D7551}"/>
              </a:ext>
            </a:extLst>
          </p:cNvPr>
          <p:cNvSpPr/>
          <p:nvPr/>
        </p:nvSpPr>
        <p:spPr>
          <a:xfrm>
            <a:off x="1253724" y="1793289"/>
            <a:ext cx="2057647" cy="603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3285DE-9EC5-9A34-E963-26D0ED84A214}"/>
              </a:ext>
            </a:extLst>
          </p:cNvPr>
          <p:cNvSpPr/>
          <p:nvPr/>
        </p:nvSpPr>
        <p:spPr>
          <a:xfrm>
            <a:off x="1343608" y="2146041"/>
            <a:ext cx="2827176" cy="820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6C2A1F-17C8-D88B-D295-65300B28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24" y="1793289"/>
            <a:ext cx="2638425" cy="923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A0A0E9-15D6-BF10-5373-C91869F7E11B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2731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DBCCE-031F-7517-E7D4-AB233D9D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3" y="261158"/>
            <a:ext cx="10515600" cy="1325563"/>
          </a:xfrm>
        </p:spPr>
        <p:txBody>
          <a:bodyPr/>
          <a:lstStyle/>
          <a:p>
            <a:r>
              <a:rPr lang="ru-RU" dirty="0"/>
              <a:t>Сжатый суффиксный бор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6C97DC-7578-9AA7-4EC9-EB2AFD5AF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055" y="1601912"/>
            <a:ext cx="8026399" cy="46672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240DB8-7DC2-E371-5CEA-6AE82CAF97DB}"/>
              </a:ext>
            </a:extLst>
          </p:cNvPr>
          <p:cNvSpPr txBox="1"/>
          <p:nvPr/>
        </p:nvSpPr>
        <p:spPr>
          <a:xfrm>
            <a:off x="7305664" y="4796919"/>
            <a:ext cx="389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Где </a:t>
            </a:r>
            <a:r>
              <a:rPr lang="en-US" sz="2000" dirty="0"/>
              <a:t>N – </a:t>
            </a:r>
            <a:r>
              <a:rPr lang="ru-RU" sz="2000" dirty="0"/>
              <a:t>количество суффиксов, что так же равняется длине строки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4FFDD-5B5F-1C9B-CA13-4642B75B9EFE}"/>
              </a:ext>
            </a:extLst>
          </p:cNvPr>
          <p:cNvSpPr txBox="1"/>
          <p:nvPr/>
        </p:nvSpPr>
        <p:spPr>
          <a:xfrm>
            <a:off x="6377947" y="1667419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03D85-0733-BDBF-7766-33D51942CE9E}"/>
              </a:ext>
            </a:extLst>
          </p:cNvPr>
          <p:cNvSpPr txBox="1"/>
          <p:nvPr/>
        </p:nvSpPr>
        <p:spPr>
          <a:xfrm>
            <a:off x="5450232" y="2462253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04FE8-2A17-A207-BB60-AE90D1FDEAAC}"/>
              </a:ext>
            </a:extLst>
          </p:cNvPr>
          <p:cNvSpPr txBox="1"/>
          <p:nvPr/>
        </p:nvSpPr>
        <p:spPr>
          <a:xfrm>
            <a:off x="5344357" y="3313257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476D3-7C2F-DC6B-0210-8CF8F29CF986}"/>
              </a:ext>
            </a:extLst>
          </p:cNvPr>
          <p:cNvSpPr txBox="1"/>
          <p:nvPr/>
        </p:nvSpPr>
        <p:spPr>
          <a:xfrm>
            <a:off x="5344357" y="4164261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C1167-7DE3-DEDD-B3CC-1FF96109B3F5}"/>
              </a:ext>
            </a:extLst>
          </p:cNvPr>
          <p:cNvSpPr txBox="1"/>
          <p:nvPr/>
        </p:nvSpPr>
        <p:spPr>
          <a:xfrm>
            <a:off x="3036163" y="2925432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</a:t>
            </a:r>
            <a:r>
              <a:rPr lang="en-US" dirty="0">
                <a:sym typeface="Wingdings" panose="05000000000000000000" pitchFamily="2" charset="2"/>
              </a:rPr>
              <a:t>:1]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2E81B77-2443-83AD-11C5-8920C4F8C9D3}"/>
              </a:ext>
            </a:extLst>
          </p:cNvPr>
          <p:cNvSpPr/>
          <p:nvPr/>
        </p:nvSpPr>
        <p:spPr>
          <a:xfrm>
            <a:off x="1936919" y="5209480"/>
            <a:ext cx="344642" cy="370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B2D9A09-D0D7-B232-9EF1-40EAA5A5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734" y="1774551"/>
            <a:ext cx="2638425" cy="923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7A1943-9713-C852-7D64-5D7F07886B69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985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681BA-E49E-05FA-50EA-9B035F5D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415" y="308431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Суффиксное дерево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D1480E-A795-46AA-8CD7-CDCD9465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282" y="1982841"/>
            <a:ext cx="7429649" cy="347336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0E5C382-7827-B19C-A61D-F4A4821C5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90754"/>
            <a:ext cx="5486876" cy="100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Положение в суффиксном дереве</a:t>
            </a:r>
            <a:r>
              <a:rPr lang="en-US" sz="2400" dirty="0"/>
              <a:t>:</a:t>
            </a:r>
            <a:endParaRPr lang="ru-RU" sz="2400" dirty="0"/>
          </a:p>
          <a:p>
            <a:endParaRPr lang="ru-RU" sz="18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A8C051-9B6A-CF76-2AF6-59AA5DF56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10" y="1101680"/>
            <a:ext cx="2638425" cy="923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8A7F31-ED8B-A8E6-C921-B3BA21DA8EFD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5201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9256BC-8248-3B33-FCF5-D041BC846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63" y="-7961"/>
            <a:ext cx="12221662" cy="68659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943EC-093C-127F-F8D3-82C3BFF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00" y="326831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Суффиксное дерево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EFA678-5D33-1D5A-C505-F8A691746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844" y="1303353"/>
            <a:ext cx="7796356" cy="3625304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18E576A-0D78-7FB2-5F0B-BC7AC636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392" y="1767708"/>
            <a:ext cx="4013198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Сделаем положение суффиксов явными</a:t>
            </a:r>
            <a:r>
              <a:rPr lang="en-US" sz="2400" dirty="0"/>
              <a:t>: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Т</a:t>
            </a:r>
            <a:r>
              <a:rPr lang="en-US" sz="2400" dirty="0"/>
              <a:t>’</a:t>
            </a:r>
            <a:r>
              <a:rPr lang="ru-RU" sz="2400" dirty="0"/>
              <a:t> = Т + </a:t>
            </a:r>
            <a:r>
              <a:rPr lang="en-US" sz="2400" dirty="0"/>
              <a:t>$</a:t>
            </a:r>
            <a:r>
              <a:rPr lang="ru-RU" sz="2400" dirty="0"/>
              <a:t> - Терминальный символ.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Терминальный символ – символ, который не содержится в строке.                                       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22E09B0-4DAC-9628-2209-38239E042A0E}"/>
              </a:ext>
            </a:extLst>
          </p:cNvPr>
          <p:cNvSpPr txBox="1"/>
          <p:nvPr/>
        </p:nvSpPr>
        <p:spPr>
          <a:xfrm>
            <a:off x="7788022" y="1147021"/>
            <a:ext cx="2197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T’ = abacaba$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C883C-F732-1273-53AF-63BBFC732669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8980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55F855-7514-0EA7-CA89-00DFC31B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63" y="-7961"/>
            <a:ext cx="12221662" cy="68659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35D4F-52D7-DC2A-AA59-6FC59D09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60" y="376541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Алгоритм Укконена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2D1A9-4338-05BC-EC11-28AB4C68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779204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Начинаем с пустого дерева (для пустой строки)</a:t>
            </a:r>
          </a:p>
          <a:p>
            <a:pPr marL="0" indent="0">
              <a:buNone/>
            </a:pPr>
            <a:r>
              <a:rPr lang="ru-RU" sz="2400" dirty="0"/>
              <a:t>На каждом шаге добавляем очередной символ строки</a:t>
            </a:r>
          </a:p>
          <a:p>
            <a:pPr marL="0" indent="0">
              <a:buNone/>
            </a:pPr>
            <a:r>
              <a:rPr lang="en-US" sz="2400" dirty="0"/>
              <a:t>N</a:t>
            </a:r>
            <a:r>
              <a:rPr lang="ru-RU" sz="2400" dirty="0"/>
              <a:t>(длина строки)</a:t>
            </a:r>
            <a:r>
              <a:rPr lang="en-US" sz="2400" dirty="0"/>
              <a:t> </a:t>
            </a:r>
            <a:r>
              <a:rPr lang="ru-RU" sz="2400" dirty="0"/>
              <a:t>таких шагов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8DE9068-BDCB-BAA1-F2A9-1B7DB2D5F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432" y="2108602"/>
            <a:ext cx="6253212" cy="241747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AD4F5B-C189-4F75-A99D-DC334E936863}"/>
              </a:ext>
            </a:extLst>
          </p:cNvPr>
          <p:cNvSpPr/>
          <p:nvPr/>
        </p:nvSpPr>
        <p:spPr>
          <a:xfrm>
            <a:off x="5452432" y="2108601"/>
            <a:ext cx="344642" cy="370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A1E89-70EA-2C83-72AD-F4945A5368D3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6762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F6F184-CC0F-BBC3-F61D-18213524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63" y="-7961"/>
            <a:ext cx="12221662" cy="68659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CB1B9-5B6F-C7C3-6FA1-562FE9C4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00" y="234554"/>
            <a:ext cx="8704719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Алгоритм Укконена</a:t>
            </a:r>
            <a:r>
              <a:rPr lang="en-US" sz="3600" dirty="0"/>
              <a:t>:</a:t>
            </a:r>
            <a:r>
              <a:rPr lang="ru-RU" sz="3600" dirty="0"/>
              <a:t> добавления символа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1BB89-F532-FEFD-616E-A1670E88F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33" y="1757800"/>
            <a:ext cx="469132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Шаг </a:t>
            </a:r>
            <a:r>
              <a:rPr lang="en-US" sz="2400" b="1" dirty="0"/>
              <a:t>i</a:t>
            </a:r>
            <a:r>
              <a:rPr lang="en-US" sz="2400" dirty="0"/>
              <a:t>:</a:t>
            </a:r>
            <a:r>
              <a:rPr lang="ru-RU" sz="2400" dirty="0"/>
              <a:t> добавляем символ </a:t>
            </a:r>
            <a:r>
              <a:rPr lang="en-US" sz="2400" dirty="0"/>
              <a:t>‘</a:t>
            </a:r>
            <a:r>
              <a:rPr lang="en-US" sz="2400" b="1" dirty="0"/>
              <a:t>a</a:t>
            </a:r>
            <a:r>
              <a:rPr lang="en-US" sz="2400" dirty="0"/>
              <a:t>’ </a:t>
            </a:r>
            <a:r>
              <a:rPr lang="ru-RU" sz="2400" dirty="0"/>
              <a:t>к </a:t>
            </a:r>
            <a:r>
              <a:rPr lang="en-US" sz="2400" b="1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 суффиксам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Требуется добавить его в </a:t>
            </a:r>
            <a:r>
              <a:rPr lang="en-US" sz="2400" b="1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положение в дереве</a:t>
            </a:r>
          </a:p>
          <a:p>
            <a:pPr marL="0" indent="0">
              <a:buNone/>
            </a:pPr>
            <a:r>
              <a:rPr lang="ru-RU" sz="2400" dirty="0"/>
              <a:t>Перебираем эти положения в порядке уменьшения глубины дерева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914E6D7-857C-F02D-2A06-0CAC33E68563}"/>
              </a:ext>
            </a:extLst>
          </p:cNvPr>
          <p:cNvGrpSpPr/>
          <p:nvPr/>
        </p:nvGrpSpPr>
        <p:grpSpPr>
          <a:xfrm>
            <a:off x="4995826" y="1537143"/>
            <a:ext cx="6857206" cy="3377173"/>
            <a:chOff x="4995826" y="1537143"/>
            <a:chExt cx="6857206" cy="3377173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1833666C-2616-2113-B432-BBE06E767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5826" y="1537143"/>
              <a:ext cx="6857206" cy="3377173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C807CF31-D36A-F8BD-4E78-4A7EAC9D8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8668" y="1757800"/>
              <a:ext cx="1905000" cy="44767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7E21D7-4310-F4A4-C557-7E7455AF8BB5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838994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522</Words>
  <Application>Microsoft Office PowerPoint</Application>
  <PresentationFormat>Широкоэкранный</PresentationFormat>
  <Paragraphs>93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  Алгоритмы и структуры данных Суффиксное дерево: Алгоритм Укконена</vt:lpstr>
      <vt:lpstr>Создатель </vt:lpstr>
      <vt:lpstr>Формальная постановка задачи: Online поиск подстрок в строке</vt:lpstr>
      <vt:lpstr>Примение бора на суффиксах </vt:lpstr>
      <vt:lpstr>Сжатый суффиксный бор</vt:lpstr>
      <vt:lpstr>Суффиксное дерево</vt:lpstr>
      <vt:lpstr>Суффиксное дерево</vt:lpstr>
      <vt:lpstr>Алгоритм Укконена</vt:lpstr>
      <vt:lpstr>Алгоритм Укконена: добавления символа</vt:lpstr>
      <vt:lpstr>Алгоритм Укконена: добавления символа</vt:lpstr>
      <vt:lpstr>Алгоритм Укконена: типы положений</vt:lpstr>
      <vt:lpstr>Алгоритм Укконена: изменение типов положений</vt:lpstr>
      <vt:lpstr>Алгоритм Укконена: переход от положения к положению</vt:lpstr>
      <vt:lpstr>Итоговая оценка работы построения</vt:lpstr>
      <vt:lpstr>Итоговая оценка работы поиска подстроки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Суффиксное дерево: Алгоритм Укконена</dc:title>
  <dc:creator>Рыжков Данил Максимович</dc:creator>
  <cp:lastModifiedBy>Рыжков Данил Максимович</cp:lastModifiedBy>
  <cp:revision>15</cp:revision>
  <dcterms:created xsi:type="dcterms:W3CDTF">2022-12-19T09:31:35Z</dcterms:created>
  <dcterms:modified xsi:type="dcterms:W3CDTF">2023-01-26T22:11:20Z</dcterms:modified>
</cp:coreProperties>
</file>