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84" r:id="rId13"/>
    <p:sldId id="288" r:id="rId14"/>
    <p:sldId id="28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2C9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11B8-925D-4A43-88D4-1AB25980BAD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C69B-5345-44D2-B112-E91DC9CF7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8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0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5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074E-22CB-F9C6-322B-4EA25D0E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0233-4AE0-9499-857E-7EC0DD2D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70842-1CC6-3B27-7078-8CE98D0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0A3EB-1A3B-7475-B49F-50EFAA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80F7-C3AA-57F6-E28A-79B104E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36FD-8F53-B1C6-3B09-E5A6330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B2765-09C4-CD51-F570-F6F5A645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5CE08-1D1C-7916-D4B6-769DAAD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2C8C4-66A5-0275-EFAB-5AC430D7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F3DE-E191-D7A6-14A5-976E08F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F81C9-C60D-F2CE-EE57-592849BA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59E3E-BBF3-CF48-D07F-6254420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85FF-53D6-3589-6ADF-77C95AE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8D675-2D4E-C7D1-8182-96F2E28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BC170-6204-AF4B-6D4D-595F79E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CE7C-B269-6699-6041-A9A9B93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D63AC-76B7-C24B-66B2-1666013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E82D2-C267-89CA-63B2-D68CFB8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AE41C-87B7-EB67-CB74-E7FA3FE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E5063-C4AE-ABF7-2AE2-3C0175CF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5198-A96F-2B18-D573-D669569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EF935-299F-2ECF-E798-AC63BCF5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75508-F80B-FDB1-7DD4-9A38C63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A49C7-1653-68E3-5CF5-23ED81B7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774CE-4A17-302D-9290-E732F8B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217DC-AD76-92CA-B551-6CC661A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3C8B-AA14-B0FD-3FAF-824A7E69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7EDB9-D729-DA89-1D77-FBA0D14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E8230-5325-9F78-D34F-E1E2D72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86D6A-60A3-1F14-0E6C-684AA916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AF7ED5-4EB4-F209-EDA7-9057D28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EED8-7AC1-8F48-D026-E3E46E5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0F2C4-D708-4FAC-D621-BC8B95EE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6AB92-3E24-D900-A249-C9EA02B9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155D2-651F-739E-8D07-87B984B4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13062-5747-99ED-B313-7F6F7C40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9EB5B-017B-491D-378E-AF431D0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D454D8-7476-6C07-3790-1F571FF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C5B2F-1090-1E09-56A4-7B9CF70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613E-EE52-46EB-FB47-9F912DD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8FA4-635B-9804-B3B8-444104C4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3313F-0EE3-D2B9-11F3-8B3AEBEC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1F146-CB78-88CA-7B25-53969A0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AAA78-25D0-33D2-BC68-CC36CE8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093C8-C9C9-3EE5-6C88-B1D338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69178-C05E-65EE-5C9C-8FF737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EBC1-C399-1351-00AB-5357929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2C48C-E57C-443D-8B7C-DBB6BB00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050E7-C798-D92C-E962-8093083C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FE77A-C68E-1799-2625-8039C9F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BDEB3-FCBA-05EF-19A6-23A2807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C5BD-6B82-B79E-70B8-2A47CB1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3E07-C5C6-1759-4401-940B0DC7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AC1AB-9B07-8A5D-CD97-FB287F07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1D1DF-E05C-9EE9-D3D2-323AF1A6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2B6D7-70B3-027D-7681-3CDCA12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06319-3A25-0ADA-3742-6F289B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0FC67-FFCB-62C9-CA78-1BF69CF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6280-FA8B-3BA8-BC08-60249C5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038A0-CA7D-E1B7-6018-56D7A9D0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F9ED-5EA8-9D67-0156-76E84E04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D6DB7-D257-2554-2E9C-98575860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E32-A979-3F43-C71C-4912558D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d.turbopages.org/proxy_u/en-ru.ru.330e1f85-63bcc51a-89e2a691-74722d776562/https/en.wikipedia.org/wiki/Theoretical_computer_scie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832286-C5D1-1E7A-4F3B-9A8098AE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31" y="-3980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267D-44AC-F98D-A781-D48F132C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885" y="1309434"/>
            <a:ext cx="6765851" cy="2263409"/>
          </a:xfrm>
        </p:spPr>
        <p:txBody>
          <a:bodyPr anchor="b">
            <a:normAutofit fontScale="90000"/>
          </a:bodyPr>
          <a:lstStyle/>
          <a:p>
            <a:br>
              <a:rPr lang="ru-RU" sz="3200" dirty="0"/>
            </a:br>
            <a:br>
              <a:rPr lang="ru-RU" sz="3200" dirty="0"/>
            </a:br>
            <a:r>
              <a:rPr lang="ru-RU" sz="4000" dirty="0"/>
              <a:t>Алгоритмы и структуры данных</a:t>
            </a:r>
            <a:br>
              <a:rPr lang="ru-RU" sz="4000" dirty="0"/>
            </a:br>
            <a:br>
              <a:rPr lang="ru-RU" sz="4000" dirty="0"/>
            </a:br>
            <a:r>
              <a:rPr lang="ru-RU" sz="3100" dirty="0"/>
              <a:t>Суффиксное дерево</a:t>
            </a:r>
            <a:r>
              <a:rPr lang="en-US" sz="3100" dirty="0"/>
              <a:t>:</a:t>
            </a:r>
            <a:r>
              <a:rPr lang="ru-RU" sz="3100" dirty="0"/>
              <a:t> Алгоритм Укконена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9921-A8A9-2EA2-354A-7921701A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758" y="3746845"/>
            <a:ext cx="4076458" cy="990197"/>
          </a:xfrm>
        </p:spPr>
        <p:txBody>
          <a:bodyPr>
            <a:noAutofit/>
          </a:bodyPr>
          <a:lstStyle/>
          <a:p>
            <a:pPr algn="r"/>
            <a:r>
              <a:rPr lang="ru-RU" sz="2000" dirty="0"/>
              <a:t>Студент </a:t>
            </a:r>
          </a:p>
          <a:p>
            <a:pPr algn="r"/>
            <a:r>
              <a:rPr lang="ru-RU" sz="2000" dirty="0"/>
              <a:t>Группы Б9121-09.03.03</a:t>
            </a:r>
          </a:p>
          <a:p>
            <a:pPr algn="r"/>
            <a:r>
              <a:rPr lang="ru-RU" sz="2000" b="1" dirty="0"/>
              <a:t>Рыжков Данил Максимович</a:t>
            </a:r>
          </a:p>
          <a:p>
            <a:pPr algn="r"/>
            <a:endParaRPr lang="ru-RU" sz="2000" b="1" dirty="0"/>
          </a:p>
          <a:p>
            <a:pPr algn="r"/>
            <a:r>
              <a:rPr lang="ru-RU" sz="2000" dirty="0"/>
              <a:t>Руководитель</a:t>
            </a:r>
            <a:r>
              <a:rPr lang="en-US" sz="2000" dirty="0"/>
              <a:t>:</a:t>
            </a:r>
          </a:p>
          <a:p>
            <a:pPr algn="r"/>
            <a:r>
              <a:rPr lang="ru-RU" sz="2000" b="1" dirty="0"/>
              <a:t>Кленин Александр Сергеевич</a:t>
            </a:r>
            <a:endParaRPr lang="en-US" sz="2000" b="1" dirty="0"/>
          </a:p>
          <a:p>
            <a:pPr algn="r"/>
            <a:endParaRPr lang="ru-RU" sz="2000" b="1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91377D-7323-B140-87FC-283F9785BE9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74" y="141355"/>
            <a:ext cx="2843902" cy="18058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4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16704C-C301-73F4-3472-88536A095C92}"/>
              </a:ext>
            </a:extLst>
          </p:cNvPr>
          <p:cNvSpPr txBox="1"/>
          <p:nvPr/>
        </p:nvSpPr>
        <p:spPr>
          <a:xfrm>
            <a:off x="0" y="6286657"/>
            <a:ext cx="1219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dirty="0"/>
              <a:t>2023 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9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3409-C70A-BD65-4B61-9D8017FC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98" y="290367"/>
            <a:ext cx="10515600" cy="1325563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>
                <a:latin typeface="+mn-lt"/>
              </a:rPr>
              <a:t>Изменение типов положений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67A0-B352-DE5F-6890-448BAAB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73" y="4754955"/>
            <a:ext cx="7009317" cy="150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	Все следующие положения не требуют изменений,</a:t>
            </a:r>
          </a:p>
          <a:p>
            <a:pPr marL="0" indent="0">
              <a:buNone/>
            </a:pPr>
            <a:r>
              <a:rPr lang="ru-RU" sz="2000" dirty="0"/>
              <a:t>	Можно заканчивать итерацию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4DA3C-DCD8-5F70-46A7-36CCD16232EA}"/>
              </a:ext>
            </a:extLst>
          </p:cNvPr>
          <p:cNvSpPr txBox="1"/>
          <p:nvPr/>
        </p:nvSpPr>
        <p:spPr>
          <a:xfrm>
            <a:off x="11588318" y="5354179"/>
            <a:ext cx="67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/>
              <a:t>9</a:t>
            </a:r>
            <a:endParaRPr lang="ru-RU" sz="360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9D92DB9-8A2C-7051-2045-A3DD9686CF9A}"/>
              </a:ext>
            </a:extLst>
          </p:cNvPr>
          <p:cNvSpPr/>
          <p:nvPr/>
        </p:nvSpPr>
        <p:spPr>
          <a:xfrm>
            <a:off x="1353449" y="2067027"/>
            <a:ext cx="426128" cy="426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00008E3-3F80-30E5-BBDD-6D195FCC6BDA}"/>
              </a:ext>
            </a:extLst>
          </p:cNvPr>
          <p:cNvSpPr/>
          <p:nvPr/>
        </p:nvSpPr>
        <p:spPr>
          <a:xfrm>
            <a:off x="1353449" y="3191693"/>
            <a:ext cx="426128" cy="426128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4E53E00-07FF-FF4D-C334-7B8D5A384E30}"/>
              </a:ext>
            </a:extLst>
          </p:cNvPr>
          <p:cNvSpPr/>
          <p:nvPr/>
        </p:nvSpPr>
        <p:spPr>
          <a:xfrm>
            <a:off x="1348614" y="4316359"/>
            <a:ext cx="426128" cy="42612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381D7-0F81-7E42-8C0A-111D3B2B9DE4}"/>
              </a:ext>
            </a:extLst>
          </p:cNvPr>
          <p:cNvSpPr txBox="1"/>
          <p:nvPr/>
        </p:nvSpPr>
        <p:spPr>
          <a:xfrm>
            <a:off x="2090997" y="2119537"/>
            <a:ext cx="514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Пометка ребра изменяется с </a:t>
            </a:r>
            <a:r>
              <a:rPr lang="en-US" sz="2000" dirty="0"/>
              <a:t>[x :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ru-RU" sz="2000" dirty="0"/>
              <a:t>на </a:t>
            </a:r>
            <a:r>
              <a:rPr lang="en-US" sz="2000" dirty="0"/>
              <a:t>[x : i+1)</a:t>
            </a:r>
          </a:p>
          <a:p>
            <a:r>
              <a:rPr lang="en-US" sz="2000" dirty="0"/>
              <a:t>	</a:t>
            </a:r>
            <a:r>
              <a:rPr lang="ru-RU" sz="2000" dirty="0"/>
              <a:t>Происходит</a:t>
            </a:r>
            <a:r>
              <a:rPr lang="en-US" sz="2000" dirty="0"/>
              <a:t> </a:t>
            </a:r>
            <a:r>
              <a:rPr lang="ru-RU" sz="2000" dirty="0"/>
              <a:t>неявно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4929B-84D1-1904-DC1B-16246C6D6F50}"/>
              </a:ext>
            </a:extLst>
          </p:cNvPr>
          <p:cNvSpPr txBox="1"/>
          <p:nvPr/>
        </p:nvSpPr>
        <p:spPr>
          <a:xfrm>
            <a:off x="2090997" y="3205984"/>
            <a:ext cx="5880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Положение без нужного символа, алгоритм 	добавляет новую вершину</a:t>
            </a:r>
          </a:p>
          <a:p>
            <a:r>
              <a:rPr lang="ru-RU" sz="2000" dirty="0"/>
              <a:t>	(О(</a:t>
            </a:r>
            <a:r>
              <a:rPr lang="en-US" sz="2000" dirty="0"/>
              <a:t>T) </a:t>
            </a:r>
            <a:r>
              <a:rPr lang="ru-RU" sz="2000" dirty="0"/>
              <a:t>суммарно по всем итерациям)</a:t>
            </a:r>
          </a:p>
          <a:p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7A05A-9E98-20CA-BF86-4140F79E1242}"/>
              </a:ext>
            </a:extLst>
          </p:cNvPr>
          <p:cNvSpPr txBox="1"/>
          <p:nvPr/>
        </p:nvSpPr>
        <p:spPr>
          <a:xfrm>
            <a:off x="2019273" y="4388544"/>
            <a:ext cx="718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Положение с нужным символом не требует изменять дерево</a:t>
            </a:r>
          </a:p>
        </p:txBody>
      </p:sp>
    </p:spTree>
    <p:extLst>
      <p:ext uri="{BB962C8B-B14F-4D97-AF65-F5344CB8AC3E}">
        <p14:creationId xmlns:p14="http://schemas.microsoft.com/office/powerpoint/2010/main" val="163945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Оценка производительности построения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D0C92F-1F93-54BC-C5C1-A047CE722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47259" y="5630398"/>
            <a:ext cx="6485425" cy="66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П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ри использовании всех приведённых эвристик алгоритм Укконена работает за O(n).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D2442B-5349-600C-13BE-0F27938AB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09" y="1216241"/>
            <a:ext cx="8379674" cy="43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/>
              <a:t>Оценка производительности поиска подстроки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11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8DE0F7-0BA2-DB14-2202-E7AF334D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1" y="1511988"/>
            <a:ext cx="5828670" cy="3561537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5A93D8-1A5A-F11E-F03C-CFF61017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30" y="1466482"/>
            <a:ext cx="5903144" cy="3607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7B901-8A04-6FC3-775A-0F50005D9DD9}"/>
              </a:ext>
            </a:extLst>
          </p:cNvPr>
          <p:cNvSpPr txBox="1"/>
          <p:nvPr/>
        </p:nvSpPr>
        <p:spPr>
          <a:xfrm>
            <a:off x="1195474" y="5454380"/>
            <a:ext cx="8933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 малых строках эффективней использовать встроенную функцию </a:t>
            </a:r>
            <a:r>
              <a:rPr lang="en-US" sz="2000" b="1" dirty="0" err="1"/>
              <a:t>string.find</a:t>
            </a:r>
            <a:r>
              <a:rPr lang="ru-RU" sz="2000" dirty="0"/>
              <a:t>, </a:t>
            </a:r>
          </a:p>
          <a:p>
            <a:r>
              <a:rPr lang="ru-RU" sz="2000" dirty="0"/>
              <a:t>но при больших строках, алгоритм Укконена выигрывает и выполняется за </a:t>
            </a:r>
            <a:r>
              <a:rPr lang="ru-RU" sz="2000" b="1" dirty="0"/>
              <a:t>О(р)</a:t>
            </a:r>
            <a:r>
              <a:rPr lang="ru-RU" sz="2000" dirty="0"/>
              <a:t>,</a:t>
            </a:r>
          </a:p>
          <a:p>
            <a:r>
              <a:rPr lang="ru-RU" sz="2000" dirty="0"/>
              <a:t> где </a:t>
            </a:r>
            <a:r>
              <a:rPr lang="ru-RU" sz="2000" b="1" dirty="0"/>
              <a:t>р</a:t>
            </a:r>
            <a:r>
              <a:rPr lang="ru-RU" sz="2000" dirty="0"/>
              <a:t> – длина подстроки.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9210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8EF84-255E-AEF1-489C-A158BA63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96" y="311859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B84BBD-864C-F9B0-E5D1-4963FF79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/>
              <a:t>1. Изучен алгоритм Укконена построения суффиксного дерева.</a:t>
            </a:r>
          </a:p>
          <a:p>
            <a:pPr marL="0" indent="0">
              <a:buNone/>
            </a:pPr>
            <a:r>
              <a:rPr lang="ru-RU" sz="3000" dirty="0"/>
              <a:t>2. Реализована библиотека для класса </a:t>
            </a:r>
            <a:r>
              <a:rPr lang="en-US" sz="3000" dirty="0" err="1"/>
              <a:t>SuffixTree</a:t>
            </a:r>
            <a:r>
              <a:rPr lang="ru-RU" sz="3000" dirty="0"/>
              <a:t> включающая 	функции для работы с </a:t>
            </a:r>
            <a:r>
              <a:rPr lang="ru-RU" sz="3000" dirty="0" err="1"/>
              <a:t>суффиксным</a:t>
            </a:r>
            <a:r>
              <a:rPr lang="ru-RU" sz="3000" dirty="0"/>
              <a:t> деревом</a:t>
            </a:r>
            <a:r>
              <a:rPr lang="en-US" sz="3000" dirty="0"/>
              <a:t>:</a:t>
            </a:r>
            <a:endParaRPr lang="ru-RU" sz="3000" dirty="0"/>
          </a:p>
          <a:p>
            <a:pPr marL="457200" lvl="1" indent="0">
              <a:buNone/>
            </a:pPr>
            <a:r>
              <a:rPr lang="ru-RU" sz="2600" dirty="0"/>
              <a:t>		а) поиск подстроки в дереве</a:t>
            </a:r>
          </a:p>
          <a:p>
            <a:pPr marL="457200" lvl="1" indent="0">
              <a:buNone/>
            </a:pPr>
            <a:r>
              <a:rPr lang="ru-RU" sz="2600" dirty="0"/>
              <a:t>		б) построение дерева</a:t>
            </a:r>
          </a:p>
          <a:p>
            <a:pPr marL="457200" lvl="1" indent="0">
              <a:buNone/>
            </a:pPr>
            <a:r>
              <a:rPr lang="ru-RU" sz="2600" dirty="0"/>
              <a:t>		в) вывод дерева</a:t>
            </a:r>
          </a:p>
          <a:p>
            <a:pPr marL="0" indent="0">
              <a:buNone/>
            </a:pPr>
            <a:r>
              <a:rPr lang="ru-RU" sz="3000" dirty="0"/>
              <a:t>3. Проведено тестирование всех функций</a:t>
            </a:r>
            <a:r>
              <a:rPr lang="en-US" sz="3000" dirty="0"/>
              <a:t>:</a:t>
            </a:r>
            <a:r>
              <a:rPr lang="en-US" sz="4000" dirty="0"/>
              <a:t> </a:t>
            </a:r>
          </a:p>
          <a:p>
            <a:pPr marL="457200" lvl="1" indent="0">
              <a:buNone/>
            </a:pPr>
            <a:r>
              <a:rPr lang="en-US" sz="2600" dirty="0"/>
              <a:t>a) </a:t>
            </a:r>
            <a:r>
              <a:rPr lang="ru-RU" sz="2600" dirty="0"/>
              <a:t>генератор случайных тестов </a:t>
            </a:r>
            <a:r>
              <a:rPr lang="en-US" sz="2600" dirty="0"/>
              <a:t>(</a:t>
            </a:r>
            <a:r>
              <a:rPr lang="ru-RU" sz="2600" dirty="0"/>
              <a:t>200000 тестов)</a:t>
            </a:r>
          </a:p>
          <a:p>
            <a:pPr marL="457200" lvl="1" indent="0">
              <a:buNone/>
            </a:pPr>
            <a:r>
              <a:rPr lang="ru-RU" sz="2600" dirty="0"/>
              <a:t>б) тестирующая система(20 ручных тестов 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Проведен анализ производительности построения и поиска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80266-B50C-C425-FDAF-EA50D2FB59DD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2945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6CBEB-4A46-EF71-65C6-4C70303E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17" y="365125"/>
            <a:ext cx="10515600" cy="1325563"/>
          </a:xfrm>
        </p:spPr>
        <p:txBody>
          <a:bodyPr/>
          <a:lstStyle/>
          <a:p>
            <a:r>
              <a:rPr lang="ru-RU" dirty="0"/>
              <a:t>Репозиторий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4" name="Объект 11">
            <a:extLst>
              <a:ext uri="{FF2B5EF4-FFF2-40B4-BE49-F238E27FC236}">
                <a16:creationId xmlns:a16="http://schemas.microsoft.com/office/drawing/2014/main" id="{180C6E3B-B678-FA1C-139A-227D7023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Набор материалов по алгоритму Укконена</a:t>
            </a:r>
          </a:p>
          <a:p>
            <a:r>
              <a:rPr lang="ru-RU" dirty="0"/>
              <a:t>Программный код библиотеки </a:t>
            </a:r>
            <a:r>
              <a:rPr lang="en-US" dirty="0" err="1"/>
              <a:t>SuffixTree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ru-RU" dirty="0"/>
              <a:t> </a:t>
            </a:r>
            <a:r>
              <a:rPr lang="ru-RU" sz="2800" dirty="0"/>
              <a:t>на </a:t>
            </a:r>
            <a:r>
              <a:rPr lang="en-US" sz="2800" dirty="0"/>
              <a:t>C++</a:t>
            </a:r>
          </a:p>
          <a:p>
            <a:r>
              <a:rPr lang="ru-RU" dirty="0"/>
              <a:t>Презентация</a:t>
            </a:r>
          </a:p>
          <a:p>
            <a:r>
              <a:rPr lang="ru-RU" dirty="0"/>
              <a:t>Тестирующая система</a:t>
            </a:r>
          </a:p>
          <a:p>
            <a:pPr lvl="1"/>
            <a:r>
              <a:rPr lang="ru-RU" dirty="0"/>
              <a:t>Набор тестов на корректность</a:t>
            </a:r>
          </a:p>
          <a:p>
            <a:r>
              <a:rPr lang="ru-RU" dirty="0"/>
              <a:t>Результаты анализа производительности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6C5CE4-9874-D5B0-EEEE-1C80B50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16" y="1767517"/>
            <a:ext cx="3534748" cy="3471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07A02-C3E4-3F11-B050-1DA08B33BA8C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9882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5936-6EAC-559D-8450-8CFC714C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64" y="356247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Формальная постановка задачи</a:t>
            </a:r>
            <a:r>
              <a:rPr lang="en-US" dirty="0">
                <a:latin typeface="+mn-lt"/>
              </a:rPr>
              <a:t>:</a:t>
            </a:r>
            <a:endParaRPr lang="ru-RU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CF48-EA3D-2613-67CE-5CED8CD1277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6E1B5-528B-53A0-F3CF-09420027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cs typeface="Arial" panose="020B0604020202020204" pitchFamily="34" charset="0"/>
              </a:rPr>
              <a:t>Изучить алгоритм </a:t>
            </a:r>
            <a:br>
              <a:rPr lang="ru-RU" dirty="0">
                <a:cs typeface="Arial" panose="020B0604020202020204" pitchFamily="34" charset="0"/>
              </a:rPr>
            </a:br>
            <a:r>
              <a:rPr lang="ru-RU" dirty="0">
                <a:cs typeface="Arial" panose="020B0604020202020204" pitchFamily="34" charset="0"/>
              </a:rPr>
              <a:t>«</a:t>
            </a:r>
            <a:r>
              <a:rPr lang="ru-RU" b="1" dirty="0">
                <a:cs typeface="Arial" panose="020B0604020202020204" pitchFamily="34" charset="0"/>
              </a:rPr>
              <a:t>Построение суффиксного дерева алгоритмом Укконена</a:t>
            </a:r>
            <a:r>
              <a:rPr lang="ru-RU" dirty="0">
                <a:cs typeface="Arial" panose="020B0604020202020204" pitchFamily="34" charset="0"/>
              </a:rPr>
              <a:t>“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cs typeface="Arial" panose="020B0604020202020204" pitchFamily="34" charset="0"/>
              </a:rPr>
              <a:t>Реализовать функции</a:t>
            </a:r>
            <a:r>
              <a:rPr lang="en-US" dirty="0"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ru-RU" sz="2200" dirty="0">
                <a:cs typeface="Arial" panose="020B0604020202020204" pitchFamily="34" charset="0"/>
              </a:rPr>
              <a:t>построение суффиксного дерева алгоритмом Укконена</a:t>
            </a:r>
            <a:endParaRPr lang="en-US" sz="2200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ru-RU" sz="2200" dirty="0">
                <a:cs typeface="Arial" panose="020B0604020202020204" pitchFamily="34" charset="0"/>
              </a:rPr>
              <a:t>поиск подстроки в суффиксном дереве</a:t>
            </a:r>
            <a:endParaRPr lang="en-US" sz="22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cs typeface="Arial" panose="020B0604020202020204" pitchFamily="34" charset="0"/>
              </a:rPr>
              <a:t>Выполнить исследование функций на производительность</a:t>
            </a:r>
            <a:r>
              <a:rPr lang="en-US" dirty="0">
                <a:cs typeface="Arial" panose="020B0604020202020204" pitchFamily="34" charset="0"/>
              </a:rPr>
              <a:t>.</a:t>
            </a:r>
            <a:endParaRPr lang="ru-RU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cs typeface="Arial" panose="020B0604020202020204" pitchFamily="34" charset="0"/>
              </a:rPr>
              <a:t>github</a:t>
            </a:r>
            <a:r>
              <a:rPr lang="ru-RU" dirty="0"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0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2" name="Group 1036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053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4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18FC97-8C37-AFFF-FF54-29A089AB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2" y="-12311"/>
            <a:ext cx="12221662" cy="6865960"/>
          </a:xfrm>
          <a:prstGeom prst="rect">
            <a:avLst/>
          </a:prstGeom>
        </p:spPr>
      </p:pic>
      <p:pic>
        <p:nvPicPr>
          <p:cNvPr id="1028" name="Picture 4" descr="Изображение выглядит как человек, здание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A052091C-4FFB-E513-3328-D24DDFD27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16607" b="2"/>
          <a:stretch/>
        </p:blipFill>
        <p:spPr bwMode="auto">
          <a:xfrm>
            <a:off x="1214938" y="1872452"/>
            <a:ext cx="3851653" cy="38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5" name="Group 1040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056" name="Freeform: Shape 1041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Freeform: Shape 1042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Freeform: Shape 1043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reeform: Shape 1044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45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1046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reeform: Shape 1047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D208E-29B6-0633-FDD9-7CB75B41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03" y="60859"/>
            <a:ext cx="6749466" cy="1450116"/>
          </a:xfrm>
        </p:spPr>
        <p:txBody>
          <a:bodyPr anchor="b">
            <a:normAutofit/>
          </a:bodyPr>
          <a:lstStyle/>
          <a:p>
            <a:r>
              <a:rPr lang="ru-RU" sz="4800" dirty="0"/>
              <a:t>Создатель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0D144-24C2-2D46-F6A9-2B6F9098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207" y="1999833"/>
            <a:ext cx="5692953" cy="26511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</a:rPr>
              <a:t>Эско Юхани Укконен</a:t>
            </a:r>
            <a:r>
              <a:rPr lang="ru-RU" sz="2000" dirty="0"/>
              <a:t> (р. 1950) - финский </a:t>
            </a:r>
            <a:r>
              <a:rPr lang="ru-RU" sz="2000" b="0" i="0" u="none" strike="noStrike" dirty="0">
                <a:effectLst/>
                <a:hlinkClick r:id="rId4" tooltip="Теоретическая инфор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ученый-теоретик информатики</a:t>
            </a:r>
            <a:r>
              <a:rPr lang="ru-RU" sz="2000" b="0" i="0" u="none" strike="noStrike" dirty="0">
                <a:effectLst/>
              </a:rPr>
              <a:t>.</a:t>
            </a:r>
          </a:p>
          <a:p>
            <a:pPr marL="0" indent="0">
              <a:buNone/>
            </a:pPr>
            <a:r>
              <a:rPr lang="ru-RU" sz="2000" dirty="0"/>
              <a:t>Почетный профессор Хельсинского университета.</a:t>
            </a:r>
          </a:p>
          <a:p>
            <a:pPr marL="0" indent="0">
              <a:buNone/>
            </a:pPr>
            <a:r>
              <a:rPr lang="ru-RU" sz="2000" dirty="0"/>
              <a:t>Известен вкладом в строковые алгоритмы, в т.ч.  алгоритмом для построения </a:t>
            </a:r>
            <a:r>
              <a:rPr lang="ru-RU" sz="2000" b="0" i="0" u="none" strike="noStrike" dirty="0">
                <a:effectLst/>
              </a:rPr>
              <a:t>дерева суффиксов (1995)</a:t>
            </a:r>
            <a:r>
              <a:rPr lang="ru-RU" sz="2000" dirty="0"/>
              <a:t>. </a:t>
            </a: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6F9A8-2540-EEB1-715E-785F959B17C0}"/>
              </a:ext>
            </a:extLst>
          </p:cNvPr>
          <p:cNvSpPr txBox="1"/>
          <p:nvPr/>
        </p:nvSpPr>
        <p:spPr>
          <a:xfrm>
            <a:off x="1175963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42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BCCE-031F-7517-E7D4-AB233D9D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3" y="261158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Суффиксное дерево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C97DC-7578-9AA7-4EC9-EB2AFD5A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3" b="89621" l="461" r="99885">
                        <a14:foregroundMark x1="71719" y1="72089" x2="94700" y2="73852"/>
                        <a14:foregroundMark x1="94700" y1="73852" x2="99885" y2="73054"/>
                        <a14:foregroundMark x1="16475" y1="56886" x2="74078" y2="21357"/>
                        <a14:foregroundMark x1="21544" y1="17764" x2="82028" y2="52295"/>
                        <a14:foregroundMark x1="82028" y1="52295" x2="82373" y2="52894"/>
                        <a14:foregroundMark x1="88134" y1="17365" x2="7834" y2="19162"/>
                        <a14:foregroundMark x1="7834" y1="19162" x2="13479" y2="48303"/>
                        <a14:foregroundMark x1="13479" y1="48303" x2="70622" y2="59082"/>
                        <a14:foregroundMark x1="70622" y1="59082" x2="86290" y2="52096"/>
                        <a14:foregroundMark x1="86290" y1="52096" x2="85253" y2="16567"/>
                        <a14:foregroundMark x1="85253" y1="16567" x2="82834" y2="10579"/>
                        <a14:foregroundMark x1="7258" y1="9182" x2="81452" y2="3393"/>
                        <a14:foregroundMark x1="81452" y1="3393" x2="87903" y2="7186"/>
                        <a14:foregroundMark x1="93548" y1="8782" x2="97005" y2="67465"/>
                        <a14:foregroundMark x1="97005" y1="67465" x2="90207" y2="68663"/>
                        <a14:foregroundMark x1="2189" y1="3393" x2="6106" y2="58084"/>
                        <a14:foregroundMark x1="6106" y1="58084" x2="35829" y2="63872"/>
                        <a14:foregroundMark x1="26728" y1="48703" x2="26728" y2="48703"/>
                        <a14:foregroundMark x1="3226" y1="62675" x2="17512" y2="64271"/>
                        <a14:foregroundMark x1="48618" y1="65669" x2="55300" y2="66866"/>
                        <a14:foregroundMark x1="55300" y1="66866" x2="79954" y2="65669"/>
                        <a14:foregroundMark x1="45221" y1="67654" x2="51959" y2="67265"/>
                        <a14:foregroundMark x1="84562" y1="65868" x2="90668" y2="65269"/>
                        <a14:foregroundMark x1="88594" y1="48902" x2="82604" y2="40918"/>
                        <a14:foregroundMark x1="75922" y1="30539" x2="75922" y2="30539"/>
                        <a14:foregroundMark x1="80300" y1="67066" x2="90668" y2="67665"/>
                        <a14:foregroundMark x1="37734" y1="67006" x2="45853" y2="66068"/>
                        <a14:foregroundMark x1="35484" y1="64471" x2="40966" y2="67286"/>
                        <a14:foregroundMark x1="79378" y1="67864" x2="81221" y2="68064"/>
                        <a14:foregroundMark x1="79839" y1="68663" x2="79724" y2="69062"/>
                        <a14:foregroundMark x1="86982" y1="53094" x2="85484" y2="41717"/>
                        <a14:foregroundMark x1="17857" y1="63872" x2="18203" y2="63673"/>
                        <a14:foregroundMark x1="3111" y1="62475" x2="3111" y2="62475"/>
                        <a14:foregroundMark x1="2880" y1="62874" x2="3802" y2="61876"/>
                        <a14:foregroundMark x1="3341" y1="60878" x2="2869" y2="63985"/>
                        <a14:backgroundMark x1="0" y1="66667" x2="71429" y2="72854"/>
                        <a14:backgroundMark x1="22350" y1="78044" x2="57834" y2="90220"/>
                        <a14:backgroundMark x1="57834" y1="90220" x2="58756" y2="90020"/>
                        <a14:backgroundMark x1="18433" y1="72854" x2="28917" y2="772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873" y="1894681"/>
            <a:ext cx="8026399" cy="4667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14FFDD-5B5F-1C9B-CA13-4642B75B9EFE}"/>
              </a:ext>
            </a:extLst>
          </p:cNvPr>
          <p:cNvSpPr txBox="1"/>
          <p:nvPr/>
        </p:nvSpPr>
        <p:spPr>
          <a:xfrm>
            <a:off x="5860741" y="184554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03D85-0733-BDBF-7766-33D51942CE9E}"/>
              </a:ext>
            </a:extLst>
          </p:cNvPr>
          <p:cNvSpPr txBox="1"/>
          <p:nvPr/>
        </p:nvSpPr>
        <p:spPr>
          <a:xfrm>
            <a:off x="5521708" y="2621529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04FE8-2A17-A207-BB60-AE90D1FDEAAC}"/>
              </a:ext>
            </a:extLst>
          </p:cNvPr>
          <p:cNvSpPr txBox="1"/>
          <p:nvPr/>
        </p:nvSpPr>
        <p:spPr>
          <a:xfrm>
            <a:off x="5172339" y="344345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476D3-7C2F-DC6B-0210-8CF8F29CF986}"/>
              </a:ext>
            </a:extLst>
          </p:cNvPr>
          <p:cNvSpPr txBox="1"/>
          <p:nvPr/>
        </p:nvSpPr>
        <p:spPr>
          <a:xfrm>
            <a:off x="5168283" y="4236471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C1167-7DE3-DEDD-B3CC-1FF96109B3F5}"/>
              </a:ext>
            </a:extLst>
          </p:cNvPr>
          <p:cNvSpPr txBox="1"/>
          <p:nvPr/>
        </p:nvSpPr>
        <p:spPr>
          <a:xfrm>
            <a:off x="3323505" y="3790238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</a:t>
            </a:r>
            <a:r>
              <a:rPr lang="en-US" dirty="0">
                <a:sym typeface="Wingdings" panose="05000000000000000000" pitchFamily="2" charset="2"/>
              </a:rPr>
              <a:t>:1]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81B77-2443-83AD-11C5-8920C4F8C9D3}"/>
              </a:ext>
            </a:extLst>
          </p:cNvPr>
          <p:cNvSpPr/>
          <p:nvPr/>
        </p:nvSpPr>
        <p:spPr>
          <a:xfrm>
            <a:off x="1936919" y="5209480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A1943-9713-C852-7D64-5D7F07886B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BC617-BAAB-7F95-E59F-99501A714A79}"/>
              </a:ext>
            </a:extLst>
          </p:cNvPr>
          <p:cNvSpPr txBox="1"/>
          <p:nvPr/>
        </p:nvSpPr>
        <p:spPr>
          <a:xfrm>
            <a:off x="392081" y="5350523"/>
            <a:ext cx="659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Суффиксное дерево хранит</a:t>
            </a:r>
          </a:p>
          <a:p>
            <a:r>
              <a:rPr lang="ru-RU" sz="2400" dirty="0"/>
              <a:t>	не более </a:t>
            </a:r>
            <a:r>
              <a:rPr lang="en-US" sz="2400" dirty="0"/>
              <a:t>|T| </a:t>
            </a:r>
            <a:r>
              <a:rPr lang="ru-RU" sz="2400" dirty="0"/>
              <a:t>листьев =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O(T)</a:t>
            </a:r>
            <a:r>
              <a:rPr lang="ru-RU" sz="2400" dirty="0"/>
              <a:t> вершин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D796C-2DDB-5809-6DD1-AC69608D4429}"/>
              </a:ext>
            </a:extLst>
          </p:cNvPr>
          <p:cNvSpPr txBox="1"/>
          <p:nvPr/>
        </p:nvSpPr>
        <p:spPr>
          <a:xfrm>
            <a:off x="7308636" y="1173167"/>
            <a:ext cx="441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Каждое ребро помечено подстрокой 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: j)</a:t>
            </a:r>
            <a:r>
              <a:rPr lang="ru-RU" dirty="0"/>
              <a:t>,</a:t>
            </a:r>
          </a:p>
          <a:p>
            <a:r>
              <a:rPr lang="ru-RU" dirty="0"/>
              <a:t>	 это сокращает затраты памяти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F589CDD-5920-16C1-1143-7C6940D6BD5D}"/>
              </a:ext>
            </a:extLst>
          </p:cNvPr>
          <p:cNvCxnSpPr/>
          <p:nvPr/>
        </p:nvCxnSpPr>
        <p:spPr>
          <a:xfrm flipH="1">
            <a:off x="6732723" y="1590594"/>
            <a:ext cx="1512000" cy="252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AE5D3F-8E17-1033-0217-473A5DA707B6}"/>
              </a:ext>
            </a:extLst>
          </p:cNvPr>
          <p:cNvSpPr txBox="1"/>
          <p:nvPr/>
        </p:nvSpPr>
        <p:spPr>
          <a:xfrm>
            <a:off x="820018" y="1277756"/>
            <a:ext cx="23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“</a:t>
            </a:r>
            <a:r>
              <a:rPr lang="en-US" sz="2800" dirty="0" err="1"/>
              <a:t>abacaba</a:t>
            </a:r>
            <a:r>
              <a:rPr lang="en-US" sz="2800" dirty="0"/>
              <a:t>”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985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1BA-E49E-05FA-50EA-9B035F5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22" y="377509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Положения в суффиксном дереве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8A7F31-ED8B-A8E6-C921-B3BA21DA8EFD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7FE7F-B67B-801B-429A-CFCFC02B72AE}"/>
              </a:ext>
            </a:extLst>
          </p:cNvPr>
          <p:cNvSpPr txBox="1"/>
          <p:nvPr/>
        </p:nvSpPr>
        <p:spPr>
          <a:xfrm>
            <a:off x="1607319" y="3600259"/>
            <a:ext cx="23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“</a:t>
            </a:r>
            <a:r>
              <a:rPr lang="en-US" sz="2800" dirty="0" err="1"/>
              <a:t>abacaba</a:t>
            </a:r>
            <a:r>
              <a:rPr lang="en-US" sz="2800" dirty="0"/>
              <a:t>”</a:t>
            </a:r>
            <a:endParaRPr lang="ru-RU" sz="2800" dirty="0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0E1864-7B3C-7914-3BE8-98B10E12FE32}"/>
              </a:ext>
            </a:extLst>
          </p:cNvPr>
          <p:cNvGrpSpPr/>
          <p:nvPr/>
        </p:nvGrpSpPr>
        <p:grpSpPr>
          <a:xfrm>
            <a:off x="4034061" y="1647776"/>
            <a:ext cx="6928025" cy="4886662"/>
            <a:chOff x="4249914" y="1472100"/>
            <a:chExt cx="6928025" cy="4886662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CC45882-E748-12FE-DF72-B352204CD881}"/>
                </a:ext>
              </a:extLst>
            </p:cNvPr>
            <p:cNvGrpSpPr/>
            <p:nvPr/>
          </p:nvGrpSpPr>
          <p:grpSpPr>
            <a:xfrm>
              <a:off x="4295917" y="1472100"/>
              <a:ext cx="6882022" cy="4886662"/>
              <a:chOff x="3595456" y="2530136"/>
              <a:chExt cx="6390660" cy="4538864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637BCC5B-5195-29C5-F433-B514A0BE21ED}"/>
                  </a:ext>
                </a:extLst>
              </p:cNvPr>
              <p:cNvGrpSpPr/>
              <p:nvPr/>
            </p:nvGrpSpPr>
            <p:grpSpPr>
              <a:xfrm>
                <a:off x="3746377" y="2667460"/>
                <a:ext cx="6239739" cy="4401540"/>
                <a:chOff x="2919423" y="1602139"/>
                <a:chExt cx="6239739" cy="4401540"/>
              </a:xfrm>
            </p:grpSpPr>
            <p:pic>
              <p:nvPicPr>
                <p:cNvPr id="5" name="Рисунок 4">
                  <a:extLst>
                    <a:ext uri="{FF2B5EF4-FFF2-40B4-BE49-F238E27FC236}">
                      <a16:creationId xmlns:a16="http://schemas.microsoft.com/office/drawing/2014/main" id="{37D1480E-A795-46AA-8CD7-CDCD9465C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942" t="18605" r="20784" b="109"/>
                <a:stretch/>
              </p:blipFill>
              <p:spPr>
                <a:xfrm>
                  <a:off x="2919423" y="2425822"/>
                  <a:ext cx="6239739" cy="3577857"/>
                </a:xfrm>
                <a:prstGeom prst="rect">
                  <a:avLst/>
                </a:prstGeom>
              </p:spPr>
            </p:pic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AC14246A-710A-FCEA-907C-5C2D6E38F847}"/>
                    </a:ext>
                  </a:extLst>
                </p:cNvPr>
                <p:cNvSpPr/>
                <p:nvPr/>
              </p:nvSpPr>
              <p:spPr>
                <a:xfrm>
                  <a:off x="3240350" y="1602139"/>
                  <a:ext cx="390617" cy="39061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C9FD690-4711-EE95-5A50-7FDEA268B582}"/>
                  </a:ext>
                </a:extLst>
              </p:cNvPr>
              <p:cNvSpPr/>
              <p:nvPr/>
            </p:nvSpPr>
            <p:spPr>
              <a:xfrm>
                <a:off x="3595456" y="2530136"/>
                <a:ext cx="1074198" cy="17133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6C9BC839-19A2-2F42-2F5F-9DB0C564A5BB}"/>
                </a:ext>
              </a:extLst>
            </p:cNvPr>
            <p:cNvSpPr/>
            <p:nvPr/>
          </p:nvSpPr>
          <p:spPr>
            <a:xfrm>
              <a:off x="4249914" y="4748920"/>
              <a:ext cx="417054" cy="417054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5573CC1-B304-4934-704F-2E738C676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78" y="1318470"/>
            <a:ext cx="7353300" cy="1057275"/>
          </a:xfrm>
          <a:prstGeom prst="rect">
            <a:avLst/>
          </a:prstGeom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3178B17-8428-E8FC-F862-7EB8782A327D}"/>
              </a:ext>
            </a:extLst>
          </p:cNvPr>
          <p:cNvGrpSpPr/>
          <p:nvPr/>
        </p:nvGrpSpPr>
        <p:grpSpPr>
          <a:xfrm>
            <a:off x="2393417" y="2340234"/>
            <a:ext cx="3281288" cy="846016"/>
            <a:chOff x="2386091" y="2371304"/>
            <a:chExt cx="3281288" cy="846016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AE76295A-FD33-E6AA-9D27-8B441AD52F38}"/>
                </a:ext>
              </a:extLst>
            </p:cNvPr>
            <p:cNvGrpSpPr/>
            <p:nvPr/>
          </p:nvGrpSpPr>
          <p:grpSpPr>
            <a:xfrm>
              <a:off x="2386091" y="2371304"/>
              <a:ext cx="3281288" cy="846016"/>
              <a:chOff x="2685490" y="2243413"/>
              <a:chExt cx="3281288" cy="875823"/>
            </a:xfrm>
          </p:grpSpPr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EFED49DD-C1DE-4EAC-1CFE-9C38D23FB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0178" y="2319136"/>
                <a:ext cx="1838325" cy="800100"/>
              </a:xfrm>
              <a:prstGeom prst="rect">
                <a:avLst/>
              </a:prstGeom>
            </p:spPr>
          </p:pic>
          <p:pic>
            <p:nvPicPr>
              <p:cNvPr id="28" name="Рисунок 27">
                <a:extLst>
                  <a:ext uri="{FF2B5EF4-FFF2-40B4-BE49-F238E27FC236}">
                    <a16:creationId xmlns:a16="http://schemas.microsoft.com/office/drawing/2014/main" id="{955F4D3F-BECA-12F4-456D-6B7160143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503" y="2243413"/>
                <a:ext cx="1438275" cy="809625"/>
              </a:xfrm>
              <a:prstGeom prst="rect">
                <a:avLst/>
              </a:prstGeom>
            </p:spPr>
          </p:pic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BF5B6D9-0A8C-CDBE-1CF6-C2F09C8901FE}"/>
                  </a:ext>
                </a:extLst>
              </p:cNvPr>
              <p:cNvSpPr/>
              <p:nvPr/>
            </p:nvSpPr>
            <p:spPr>
              <a:xfrm>
                <a:off x="2685490" y="2247794"/>
                <a:ext cx="1442627" cy="8714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484124C-6A92-5226-8FA6-275076406ABD}"/>
                </a:ext>
              </a:extLst>
            </p:cNvPr>
            <p:cNvSpPr/>
            <p:nvPr/>
          </p:nvSpPr>
          <p:spPr>
            <a:xfrm>
              <a:off x="3828718" y="2444450"/>
              <a:ext cx="251346" cy="423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7" name="Овал 36">
            <a:extLst>
              <a:ext uri="{FF2B5EF4-FFF2-40B4-BE49-F238E27FC236}">
                <a16:creationId xmlns:a16="http://schemas.microsoft.com/office/drawing/2014/main" id="{7785CE1D-9268-7124-9C8F-5849E15BF3AC}"/>
              </a:ext>
            </a:extLst>
          </p:cNvPr>
          <p:cNvSpPr/>
          <p:nvPr/>
        </p:nvSpPr>
        <p:spPr>
          <a:xfrm>
            <a:off x="3950318" y="2454207"/>
            <a:ext cx="140151" cy="140151"/>
          </a:xfrm>
          <a:prstGeom prst="ellipse">
            <a:avLst/>
          </a:prstGeom>
          <a:solidFill>
            <a:srgbClr val="70AD4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1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256BC-8248-3B33-FCF5-D041BC84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4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43EC-093C-127F-F8D3-82C3BFF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0" y="326831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Добавление терминального символа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FA678-5D33-1D5A-C505-F8A691746C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23" b="91274" l="8132" r="88242">
                        <a14:foregroundMark x1="85824" y1="52830" x2="20440" y2="73349"/>
                        <a14:foregroundMark x1="20440" y1="73349" x2="36703" y2="90566"/>
                        <a14:foregroundMark x1="36703" y1="90566" x2="53297" y2="89151"/>
                        <a14:foregroundMark x1="53297" y1="89151" x2="53516" y2="88915"/>
                        <a14:foregroundMark x1="59560" y1="91745" x2="87363" y2="36321"/>
                        <a14:foregroundMark x1="74505" y1="26179" x2="12418" y2="40802"/>
                        <a14:foregroundMark x1="19560" y1="45755" x2="74066" y2="25708"/>
                        <a14:foregroundMark x1="30110" y1="13443" x2="71978" y2="25236"/>
                        <a14:foregroundMark x1="43846" y1="77830" x2="56154" y2="69340"/>
                        <a14:foregroundMark x1="56154" y1="69340" x2="19341" y2="78538"/>
                        <a14:foregroundMark x1="19341" y1="78538" x2="10110" y2="61792"/>
                        <a14:foregroundMark x1="10110" y1="61792" x2="14396" y2="26415"/>
                        <a14:foregroundMark x1="14396" y1="26415" x2="28022" y2="12972"/>
                        <a14:foregroundMark x1="28022" y1="12972" x2="73187" y2="12972"/>
                        <a14:foregroundMark x1="73187" y1="12972" x2="31868" y2="64858"/>
                        <a14:foregroundMark x1="31868" y1="64858" x2="32857" y2="67217"/>
                        <a14:foregroundMark x1="11648" y1="10613" x2="29121" y2="5896"/>
                        <a14:foregroundMark x1="10220" y1="16509" x2="9780" y2="43868"/>
                        <a14:foregroundMark x1="9341" y1="73585" x2="13846" y2="89387"/>
                        <a14:foregroundMark x1="19560" y1="54245" x2="29560" y2="49764"/>
                        <a14:foregroundMark x1="53846" y1="51179" x2="60659" y2="44575"/>
                        <a14:foregroundMark x1="30440" y1="53538" x2="35495" y2="44811"/>
                        <a14:foregroundMark x1="44615" y1="6840" x2="44615" y2="6840"/>
                        <a14:foregroundMark x1="68901" y1="42217" x2="69011" y2="41509"/>
                        <a14:foregroundMark x1="85165" y1="21934" x2="85165" y2="21934"/>
                        <a14:foregroundMark x1="37143" y1="22406" x2="37143" y2="22406"/>
                        <a14:foregroundMark x1="36044" y1="3302" x2="60000" y2="2594"/>
                        <a14:foregroundMark x1="60000" y1="2594" x2="75714" y2="9198"/>
                        <a14:foregroundMark x1="75714" y1="9198" x2="78132" y2="11557"/>
                        <a14:foregroundMark x1="74066" y1="43160" x2="80000" y2="34670"/>
                        <a14:foregroundMark x1="80000" y1="34670" x2="84615" y2="22877"/>
                        <a14:foregroundMark x1="84615" y1="22877" x2="84835" y2="21462"/>
                        <a14:foregroundMark x1="86374" y1="33491" x2="83956" y2="6368"/>
                        <a14:foregroundMark x1="72747" y1="68632" x2="88242" y2="64387"/>
                        <a14:foregroundMark x1="86593" y1="58726" x2="87253" y2="9198"/>
                        <a14:foregroundMark x1="87143" y1="61792" x2="87253" y2="2594"/>
                        <a14:foregroundMark x1="11538" y1="5425" x2="8242" y2="22170"/>
                        <a14:foregroundMark x1="8242" y1="22170" x2="9231" y2="31132"/>
                        <a14:foregroundMark x1="9231" y1="4717" x2="9451" y2="15802"/>
                        <a14:foregroundMark x1="9011" y1="36085" x2="10110" y2="52594"/>
                        <a14:foregroundMark x1="10110" y1="52594" x2="9231" y2="65802"/>
                        <a14:foregroundMark x1="9231" y1="65802" x2="13846" y2="82547"/>
                        <a14:foregroundMark x1="13846" y1="82547" x2="26593" y2="86792"/>
                        <a14:foregroundMark x1="8462" y1="45991" x2="9341" y2="85849"/>
                        <a14:foregroundMark x1="18132" y1="89623" x2="30440" y2="87264"/>
                        <a14:foregroundMark x1="30440" y1="87264" x2="31099" y2="87972"/>
                        <a14:foregroundMark x1="55824" y1="88915" x2="58352" y2="88208"/>
                        <a14:foregroundMark x1="73516" y1="71462" x2="80989" y2="69575"/>
                        <a14:foregroundMark x1="8681" y1="31368" x2="8132" y2="44575"/>
                        <a14:foregroundMark x1="37912" y1="55189" x2="37912" y2="55189"/>
                      </a14:backgroundRemoval>
                    </a14:imgEffect>
                  </a14:imgLayer>
                </a14:imgProps>
              </a:ext>
            </a:extLst>
          </a:blip>
          <a:srcRect l="7650" r="12259" b="9428"/>
          <a:stretch/>
        </p:blipFill>
        <p:spPr>
          <a:xfrm>
            <a:off x="4960427" y="1562331"/>
            <a:ext cx="6851960" cy="360309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576A-0D78-7FB2-5F0B-BC7AC636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00" y="1767708"/>
            <a:ext cx="454559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Терминальный символ </a:t>
            </a:r>
            <a:r>
              <a:rPr lang="ru-RU" sz="2000" dirty="0"/>
              <a:t>– символ, который не содержится в строке(</a:t>
            </a:r>
            <a:r>
              <a:rPr lang="en-US" sz="2000" dirty="0"/>
              <a:t>$)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</a:t>
            </a:r>
            <a:r>
              <a:rPr lang="en-US" sz="2000" dirty="0"/>
              <a:t>’</a:t>
            </a:r>
            <a:r>
              <a:rPr lang="ru-RU" sz="2000" dirty="0"/>
              <a:t> = Т + </a:t>
            </a:r>
            <a:r>
              <a:rPr lang="en-US" sz="2000" dirty="0"/>
              <a:t>$</a:t>
            </a:r>
            <a:r>
              <a:rPr lang="ru-RU" sz="2000" dirty="0"/>
              <a:t>, например</a:t>
            </a:r>
          </a:p>
          <a:p>
            <a:pPr marL="0" indent="0">
              <a:buNone/>
            </a:pPr>
            <a:r>
              <a:rPr lang="ru-RU" sz="2000" dirty="0"/>
              <a:t>                                       </a:t>
            </a:r>
          </a:p>
          <a:p>
            <a:pPr marL="0" indent="0">
              <a:buNone/>
            </a:pPr>
            <a:r>
              <a:rPr lang="ru-RU" sz="2000" dirty="0"/>
              <a:t>Сделать положение суффиксов явными, чтобы все суффиксы оканчивались в явной вершине.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2E09B0-4DAC-9628-2209-38239E042A0E}"/>
              </a:ext>
            </a:extLst>
          </p:cNvPr>
          <p:cNvSpPr txBox="1"/>
          <p:nvPr/>
        </p:nvSpPr>
        <p:spPr>
          <a:xfrm>
            <a:off x="2886846" y="2793239"/>
            <a:ext cx="23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T’ = abacaba$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883C-F732-1273-53AF-63BBFC7326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898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55F855-7514-0EA7-CA89-00DFC31B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63" y="0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35D4F-52D7-DC2A-AA59-6FC59D09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60" y="376541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Алгоритм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D1A9-4338-05BC-EC11-28AB4C6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23" y="1606528"/>
            <a:ext cx="4753351" cy="4393982"/>
          </a:xfrm>
        </p:spPr>
        <p:txBody>
          <a:bodyPr>
            <a:normAutofit/>
          </a:bodyPr>
          <a:lstStyle/>
          <a:p>
            <a:r>
              <a:rPr lang="ru-RU" sz="2400" dirty="0"/>
              <a:t>Начинаем с пустого дерева 	</a:t>
            </a:r>
          </a:p>
          <a:p>
            <a:r>
              <a:rPr lang="ru-RU" sz="2400" dirty="0"/>
              <a:t>На каждом шаге добавляем 	очередной символ строки</a:t>
            </a:r>
          </a:p>
          <a:p>
            <a:endParaRPr lang="en-US" sz="2400" dirty="0"/>
          </a:p>
          <a:p>
            <a:r>
              <a:rPr lang="ru-RU" sz="2400" dirty="0"/>
              <a:t>Количество шагов равно 	   		          длине строки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D4F5B-C189-4F75-A99D-DC334E936863}"/>
              </a:ext>
            </a:extLst>
          </p:cNvPr>
          <p:cNvSpPr/>
          <p:nvPr/>
        </p:nvSpPr>
        <p:spPr>
          <a:xfrm>
            <a:off x="5452432" y="2108601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A1E89-70EA-2C83-72AD-F4945A5368D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6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AE6FCC6-4147-F6F9-C388-2FDD56EF20F0}"/>
              </a:ext>
            </a:extLst>
          </p:cNvPr>
          <p:cNvGrpSpPr/>
          <p:nvPr/>
        </p:nvGrpSpPr>
        <p:grpSpPr>
          <a:xfrm>
            <a:off x="5470916" y="1512278"/>
            <a:ext cx="6034544" cy="2783175"/>
            <a:chOff x="5836691" y="1935308"/>
            <a:chExt cx="6034544" cy="2417478"/>
          </a:xfrm>
        </p:grpSpPr>
        <p:pic>
          <p:nvPicPr>
            <p:cNvPr id="5" name="Рисунок 4" descr="Изображение выглядит как стол&#10;&#10;Автоматически созданное описание">
              <a:extLst>
                <a:ext uri="{FF2B5EF4-FFF2-40B4-BE49-F238E27FC236}">
                  <a16:creationId xmlns:a16="http://schemas.microsoft.com/office/drawing/2014/main" id="{38DE9068-BDCB-BAA1-F2A9-1B7DB2D5F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76" t="4570" r="4031" b="1105"/>
            <a:stretch/>
          </p:blipFill>
          <p:spPr>
            <a:xfrm>
              <a:off x="6181333" y="2072515"/>
              <a:ext cx="5689902" cy="2280271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12187F1-9CEB-E046-A2C2-0C0952B99DFC}"/>
                </a:ext>
              </a:extLst>
            </p:cNvPr>
            <p:cNvSpPr/>
            <p:nvPr/>
          </p:nvSpPr>
          <p:spPr>
            <a:xfrm>
              <a:off x="5836691" y="1935308"/>
              <a:ext cx="344642" cy="370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676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F6F184-CC0F-BBC3-F61D-18213524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326" y="-40745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B1B9-5B6F-C7C3-6FA1-562FE9C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00" y="234554"/>
            <a:ext cx="10159540" cy="1135737"/>
          </a:xfrm>
        </p:spPr>
        <p:txBody>
          <a:bodyPr>
            <a:noAutofit/>
          </a:bodyPr>
          <a:lstStyle/>
          <a:p>
            <a:r>
              <a:rPr lang="ru-RU" dirty="0">
                <a:latin typeface="+mn-lt"/>
              </a:rPr>
              <a:t>Алгоритм Укконена. Добавление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BB89-F532-FEFD-616E-A1670E8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12" y="2092394"/>
            <a:ext cx="600640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Добавляем символ </a:t>
            </a:r>
            <a:r>
              <a:rPr lang="en-US" sz="2400" dirty="0"/>
              <a:t>‘</a:t>
            </a:r>
            <a:r>
              <a:rPr lang="en-US" b="1" dirty="0"/>
              <a:t>a</a:t>
            </a:r>
            <a:r>
              <a:rPr lang="en-US" sz="2400" dirty="0"/>
              <a:t>’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b="1" dirty="0"/>
              <a:t>i</a:t>
            </a:r>
            <a:r>
              <a:rPr lang="en-US" sz="2400" dirty="0"/>
              <a:t>:</a:t>
            </a:r>
            <a:r>
              <a:rPr lang="ru-RU" sz="2400" dirty="0"/>
              <a:t> Требуется добавить его в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     	</a:t>
            </a:r>
            <a:r>
              <a:rPr lang="en-US" sz="2400" dirty="0"/>
              <a:t>	</a:t>
            </a:r>
            <a:r>
              <a:rPr lang="ru-RU" sz="2400" dirty="0"/>
              <a:t>положений в дереве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Положения перебираются в порядке 	уменьшения 	глубины дерева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33666C-2616-2113-B432-BBE06E767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4" b="96203" l="832" r="98753">
                        <a14:foregroundMark x1="89760" y1="77312" x2="94387" y2="63713"/>
                        <a14:foregroundMark x1="82328" y1="99156" x2="82433" y2="98849"/>
                        <a14:foregroundMark x1="94387" y1="63713" x2="95218" y2="62447"/>
                        <a14:foregroundMark x1="86694" y1="60338" x2="37422" y2="57806"/>
                        <a14:foregroundMark x1="37422" y1="57806" x2="9563" y2="27004"/>
                        <a14:foregroundMark x1="9563" y1="27004" x2="4782" y2="42194"/>
                        <a14:foregroundMark x1="4782" y1="42194" x2="7900" y2="81013"/>
                        <a14:foregroundMark x1="7900" y1="81013" x2="8108" y2="80591"/>
                        <a14:foregroundMark x1="5613" y1="9283" x2="50104" y2="13080"/>
                        <a14:foregroundMark x1="832" y1="19409" x2="11850" y2="78059"/>
                        <a14:foregroundMark x1="10187" y1="80169" x2="42412" y2="41772"/>
                        <a14:foregroundMark x1="16632" y1="58650" x2="16632" y2="58650"/>
                        <a14:foregroundMark x1="25364" y1="37131" x2="14761" y2="68354"/>
                        <a14:foregroundMark x1="61746" y1="89873" x2="70062" y2="42194"/>
                        <a14:foregroundMark x1="70062" y1="42194" x2="86486" y2="64557"/>
                        <a14:foregroundMark x1="91268" y1="59072" x2="91476" y2="15190"/>
                        <a14:foregroundMark x1="91476" y1="15190" x2="68191" y2="14346"/>
                        <a14:foregroundMark x1="68191" y1="14346" x2="46570" y2="41772"/>
                        <a14:foregroundMark x1="46570" y1="41772" x2="42827" y2="50211"/>
                        <a14:foregroundMark x1="95010" y1="57806" x2="88526" y2="79101"/>
                        <a14:foregroundMark x1="99168" y1="49367" x2="90020" y2="76935"/>
                        <a14:foregroundMark x1="81452" y1="90839" x2="16632" y2="92827"/>
                        <a14:foregroundMark x1="78586" y1="87764" x2="30769" y2="96624"/>
                        <a14:foregroundMark x1="30769" y1="96624" x2="25988" y2="94093"/>
                        <a14:foregroundMark x1="21830" y1="78903" x2="48649" y2="64135"/>
                        <a14:foregroundMark x1="10603" y1="41772" x2="12474" y2="69198"/>
                        <a14:foregroundMark x1="832" y1="43038" x2="4990" y2="90295"/>
                        <a14:foregroundMark x1="4990" y1="90295" x2="15385" y2="87342"/>
                        <a14:foregroundMark x1="15385" y1="87342" x2="23077" y2="78903"/>
                        <a14:foregroundMark x1="3742" y1="96624" x2="19958" y2="96203"/>
                        <a14:foregroundMark x1="4782" y1="15190" x2="25156" y2="25738"/>
                        <a14:foregroundMark x1="2703" y1="7595" x2="38046" y2="2954"/>
                        <a14:foregroundMark x1="38046" y1="2954" x2="38462" y2="2954"/>
                        <a14:foregroundMark x1="33472" y1="29958" x2="45114" y2="20253"/>
                        <a14:foregroundMark x1="51559" y1="6751" x2="72141" y2="8861"/>
                        <a14:foregroundMark x1="70894" y1="31224" x2="92100" y2="32911"/>
                        <a14:foregroundMark x1="46985" y1="33755" x2="49064" y2="29114"/>
                        <a14:foregroundMark x1="22245" y1="59072" x2="26403" y2="58650"/>
                        <a14:foregroundMark x1="17672" y1="63713" x2="25364" y2="61603"/>
                        <a14:foregroundMark x1="18087" y1="61181" x2="32017" y2="63291"/>
                        <a14:foregroundMark x1="57588" y1="69620" x2="60915" y2="66245"/>
                        <a14:foregroundMark x1="54470" y1="62025" x2="59044" y2="62025"/>
                        <a14:foregroundMark x1="86486" y1="56962" x2="87942" y2="57384"/>
                        <a14:foregroundMark x1="90229" y1="69620" x2="72349" y2="89030"/>
                        <a14:foregroundMark x1="72349" y1="89030" x2="71933" y2="89030"/>
                        <a14:backgroundMark x1="95218" y1="78059" x2="83576" y2="94937"/>
                        <a14:backgroundMark x1="83576" y1="94937" x2="82952" y2="99156"/>
                      </a14:backgroundRemoval>
                    </a14:imgEffect>
                  </a14:imgLayer>
                </a14:imgProps>
              </a:ext>
            </a:extLst>
          </a:blip>
          <a:srcRect l="13887" r="3774"/>
          <a:stretch/>
        </p:blipFill>
        <p:spPr>
          <a:xfrm>
            <a:off x="6338548" y="1638167"/>
            <a:ext cx="5646199" cy="3377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E21D7-4310-F4A4-C557-7E7455AF8BB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7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234F0AF-8FC2-FED5-31AC-F2542A96017E}"/>
              </a:ext>
            </a:extLst>
          </p:cNvPr>
          <p:cNvSpPr/>
          <p:nvPr/>
        </p:nvSpPr>
        <p:spPr>
          <a:xfrm>
            <a:off x="5472314" y="1753420"/>
            <a:ext cx="1597981" cy="420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96848-0221-B9B2-AE02-C990EADC9C1B}"/>
              </a:ext>
            </a:extLst>
          </p:cNvPr>
          <p:cNvSpPr txBox="1"/>
          <p:nvPr/>
        </p:nvSpPr>
        <p:spPr>
          <a:xfrm>
            <a:off x="3977215" y="2097627"/>
            <a:ext cx="298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“</a:t>
            </a:r>
            <a:r>
              <a:rPr lang="en-US" sz="2800" dirty="0" err="1"/>
              <a:t>abacaba</a:t>
            </a:r>
            <a:r>
              <a:rPr lang="en-US" sz="2800" dirty="0"/>
              <a:t>”+’</a:t>
            </a:r>
            <a:r>
              <a:rPr lang="en-US" sz="2800" b="1" dirty="0"/>
              <a:t>a</a:t>
            </a:r>
            <a:r>
              <a:rPr lang="en-US" sz="2800" dirty="0"/>
              <a:t>’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389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4ABD726-9932-2566-0DD9-D25E6824207C}"/>
              </a:ext>
            </a:extLst>
          </p:cNvPr>
          <p:cNvGrpSpPr/>
          <p:nvPr/>
        </p:nvGrpSpPr>
        <p:grpSpPr>
          <a:xfrm>
            <a:off x="188006" y="1652588"/>
            <a:ext cx="11815987" cy="4270036"/>
            <a:chOff x="335774" y="1528220"/>
            <a:chExt cx="11815987" cy="427003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6BD5CF4B-10A2-7F38-7427-065E7AFBB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273" b="96364" l="3030" r="94192">
                          <a14:foregroundMark x1="72980" y1="96364" x2="87500" y2="57091"/>
                          <a14:foregroundMark x1="87500" y1="57091" x2="87500" y2="57091"/>
                          <a14:foregroundMark x1="93561" y1="50545" x2="73737" y2="94909"/>
                          <a14:foregroundMark x1="73737" y1="94909" x2="40783" y2="94545"/>
                          <a14:foregroundMark x1="40783" y1="94545" x2="21591" y2="82545"/>
                          <a14:foregroundMark x1="21591" y1="82545" x2="76894" y2="39273"/>
                          <a14:foregroundMark x1="89773" y1="57818" x2="94192" y2="49818"/>
                          <a14:foregroundMark x1="94192" y1="49818" x2="94192" y2="49818"/>
                          <a14:foregroundMark x1="8838" y1="94909" x2="34975" y2="84364"/>
                          <a14:foregroundMark x1="25631" y1="46545" x2="50505" y2="46909"/>
                          <a14:foregroundMark x1="50505" y1="46909" x2="53157" y2="44364"/>
                          <a14:foregroundMark x1="15530" y1="25818" x2="38258" y2="32727"/>
                          <a14:foregroundMark x1="6187" y1="34545" x2="5556" y2="54909"/>
                          <a14:foregroundMark x1="5556" y1="54909" x2="26515" y2="65091"/>
                          <a14:foregroundMark x1="26515" y1="65091" x2="22096" y2="28727"/>
                          <a14:foregroundMark x1="22096" y1="28727" x2="4167" y2="36727"/>
                          <a14:foregroundMark x1="40404" y1="18909" x2="39899" y2="31273"/>
                          <a14:foregroundMark x1="39899" y1="31273" x2="56566" y2="33818"/>
                          <a14:foregroundMark x1="56566" y1="33818" x2="44318" y2="16727"/>
                          <a14:foregroundMark x1="44318" y1="16727" x2="38510" y2="18909"/>
                          <a14:foregroundMark x1="46465" y1="20000" x2="8333" y2="20727"/>
                          <a14:foregroundMark x1="8333" y1="20727" x2="5934" y2="30545"/>
                          <a14:foregroundMark x1="5934" y1="30545" x2="5934" y2="30545"/>
                          <a14:foregroundMark x1="17424" y1="18182" x2="7702" y2="50182"/>
                          <a14:foregroundMark x1="7702" y1="50182" x2="7955" y2="79636"/>
                          <a14:foregroundMark x1="7955" y1="79636" x2="10101" y2="88364"/>
                          <a14:foregroundMark x1="4798" y1="42909" x2="3157" y2="74545"/>
                          <a14:foregroundMark x1="3157" y1="74545" x2="3914" y2="89455"/>
                          <a14:foregroundMark x1="3914" y1="89455" x2="4798" y2="93091"/>
                          <a14:foregroundMark x1="3788" y1="46182" x2="3157" y2="70545"/>
                          <a14:foregroundMark x1="3157" y1="70545" x2="3409" y2="75273"/>
                          <a14:foregroundMark x1="4040" y1="69455" x2="6566" y2="74545"/>
                          <a14:foregroundMark x1="4419" y1="85091" x2="6692" y2="88364"/>
                          <a14:foregroundMark x1="9848" y1="73455" x2="15025" y2="76364"/>
                          <a14:foregroundMark x1="15025" y1="76364" x2="22854" y2="75636"/>
                          <a14:foregroundMark x1="11616" y1="79273" x2="40278" y2="60727"/>
                          <a14:foregroundMark x1="18687" y1="97091" x2="35985" y2="95273"/>
                          <a14:foregroundMark x1="35985" y1="95273" x2="36995" y2="95636"/>
                          <a14:foregroundMark x1="35732" y1="81818" x2="60859" y2="61455"/>
                          <a14:foregroundMark x1="54040" y1="87636" x2="73611" y2="52364"/>
                          <a14:foregroundMark x1="50000" y1="45455" x2="77020" y2="28727"/>
                          <a14:foregroundMark x1="37879" y1="17455" x2="74369" y2="17091"/>
                          <a14:foregroundMark x1="74369" y1="17091" x2="76768" y2="17455"/>
                          <a14:foregroundMark x1="35480" y1="9818" x2="45833" y2="9091"/>
                          <a14:foregroundMark x1="45833" y1="9091" x2="59975" y2="9455"/>
                          <a14:foregroundMark x1="59975" y1="9455" x2="60606" y2="10182"/>
                          <a14:foregroundMark x1="22601" y1="13455" x2="42803" y2="17818"/>
                          <a14:foregroundMark x1="9343" y1="13455" x2="34091" y2="15636"/>
                          <a14:foregroundMark x1="5556" y1="12364" x2="5177" y2="37455"/>
                          <a14:foregroundMark x1="11742" y1="10909" x2="24116" y2="10182"/>
                          <a14:foregroundMark x1="24116" y1="10182" x2="74621" y2="14182"/>
                          <a14:foregroundMark x1="74621" y1="14182" x2="84217" y2="9091"/>
                          <a14:foregroundMark x1="60354" y1="22182" x2="63384" y2="28727"/>
                          <a14:foregroundMark x1="63384" y1="28727" x2="68308" y2="32000"/>
                          <a14:foregroundMark x1="44066" y1="51636" x2="48232" y2="57091"/>
                          <a14:foregroundMark x1="72348" y1="33455" x2="79040" y2="33455"/>
                          <a14:foregroundMark x1="79040" y1="33455" x2="85606" y2="27636"/>
                          <a14:foregroundMark x1="85606" y1="27636" x2="85732" y2="28364"/>
                          <a14:foregroundMark x1="62121" y1="88000" x2="76010" y2="66545"/>
                          <a14:foregroundMark x1="78157" y1="60727" x2="84848" y2="28364"/>
                          <a14:foregroundMark x1="76389" y1="32727" x2="85859" y2="18182"/>
                          <a14:foregroundMark x1="88384" y1="45455" x2="88510" y2="17818"/>
                          <a14:foregroundMark x1="89646" y1="54182" x2="89773" y2="22909"/>
                          <a14:foregroundMark x1="92045" y1="34182" x2="90530" y2="13818"/>
                          <a14:foregroundMark x1="84217" y1="12364" x2="91162" y2="9091"/>
                          <a14:foregroundMark x1="63005" y1="10545" x2="81439" y2="8727"/>
                          <a14:foregroundMark x1="92551" y1="44727" x2="92045" y2="15273"/>
                          <a14:foregroundMark x1="92045" y1="15273" x2="87626" y2="7636"/>
                          <a14:foregroundMark x1="87626" y1="7636" x2="58586" y2="7636"/>
                          <a14:foregroundMark x1="90278" y1="8727" x2="92045" y2="19273"/>
                          <a14:foregroundMark x1="92045" y1="19273" x2="91793" y2="19636"/>
                          <a14:foregroundMark x1="91667" y1="9091" x2="92803" y2="17455"/>
                          <a14:foregroundMark x1="3030" y1="85818" x2="3788" y2="96364"/>
                        </a14:backgroundRemoval>
                      </a14:imgEffect>
                    </a14:imgLayer>
                  </a14:imgProps>
                </a:ext>
              </a:extLst>
            </a:blip>
            <a:srcRect l="1855" t="4406" r="6297"/>
            <a:stretch/>
          </p:blipFill>
          <p:spPr>
            <a:xfrm>
              <a:off x="335774" y="1528220"/>
              <a:ext cx="11815987" cy="4270036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C266D2F-AB0C-880F-66C1-54296845576F}"/>
                </a:ext>
              </a:extLst>
            </p:cNvPr>
            <p:cNvSpPr/>
            <p:nvPr/>
          </p:nvSpPr>
          <p:spPr>
            <a:xfrm>
              <a:off x="4886417" y="1543446"/>
              <a:ext cx="2135820" cy="420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BAA4C79-D0CF-FCF9-D648-5E178F8E002F}"/>
                </a:ext>
              </a:extLst>
            </p:cNvPr>
            <p:cNvSpPr/>
            <p:nvPr/>
          </p:nvSpPr>
          <p:spPr>
            <a:xfrm>
              <a:off x="1180730" y="2940592"/>
              <a:ext cx="3524435" cy="52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A2081-94BA-FF42-5646-02EC83B3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025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Типы положений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59D43-2D88-FF14-EF4A-EC72B1A46CF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/>
              <a:t>8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0D481-84BC-5614-CDA2-D737919080D7}"/>
              </a:ext>
            </a:extLst>
          </p:cNvPr>
          <p:cNvSpPr txBox="1"/>
          <p:nvPr/>
        </p:nvSpPr>
        <p:spPr>
          <a:xfrm>
            <a:off x="1066800" y="1652588"/>
            <a:ext cx="298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“</a:t>
            </a:r>
            <a:r>
              <a:rPr lang="en-US" sz="2800" dirty="0" err="1"/>
              <a:t>abacaba</a:t>
            </a:r>
            <a:r>
              <a:rPr lang="en-US" sz="2800" dirty="0"/>
              <a:t>”+’</a:t>
            </a:r>
            <a:r>
              <a:rPr lang="en-US" sz="2800" b="1" dirty="0"/>
              <a:t>a</a:t>
            </a:r>
            <a:r>
              <a:rPr lang="en-US" sz="2800" dirty="0"/>
              <a:t>’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4209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543</Words>
  <Application>Microsoft Office PowerPoint</Application>
  <PresentationFormat>Широкоэкранный</PresentationFormat>
  <Paragraphs>105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  Алгоритмы и структуры данных  Суффиксное дерево: Алгоритм Укконена</vt:lpstr>
      <vt:lpstr>Формальная постановка задачи:</vt:lpstr>
      <vt:lpstr>Создатель алгоритма</vt:lpstr>
      <vt:lpstr>Суффиксное дерево</vt:lpstr>
      <vt:lpstr>Положения в суффиксном дереве</vt:lpstr>
      <vt:lpstr>Добавление терминального символа</vt:lpstr>
      <vt:lpstr>Алгоритм Укконена</vt:lpstr>
      <vt:lpstr>Алгоритм Укконена. Добавление символа</vt:lpstr>
      <vt:lpstr>Типы положений</vt:lpstr>
      <vt:lpstr> Изменение типов положений</vt:lpstr>
      <vt:lpstr>Оценка производительности построения</vt:lpstr>
      <vt:lpstr>Оценка производительности поиска подстроки</vt:lpstr>
      <vt:lpstr>Заключение</vt:lpstr>
      <vt:lpstr>Репозиторий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Суффиксное дерево: Алгоритм Укконена</dc:title>
  <dc:creator>Рыжков Данил Максимович</dc:creator>
  <cp:lastModifiedBy>Рыжков Данил Максимович</cp:lastModifiedBy>
  <cp:revision>28</cp:revision>
  <dcterms:created xsi:type="dcterms:W3CDTF">2022-12-19T09:31:35Z</dcterms:created>
  <dcterms:modified xsi:type="dcterms:W3CDTF">2023-01-27T13:36:18Z</dcterms:modified>
</cp:coreProperties>
</file>