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3" r:id="rId15"/>
    <p:sldId id="284" r:id="rId16"/>
    <p:sldId id="288" r:id="rId17"/>
    <p:sldId id="28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11B8-925D-4A43-88D4-1AB25980BAD3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C69B-5345-44D2-B112-E91DC9CF79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78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BC69B-5345-44D2-B112-E91DC9CF794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088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BC69B-5345-44D2-B112-E91DC9CF794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35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BC69B-5345-44D2-B112-E91DC9CF794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82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D074E-22CB-F9C6-322B-4EA25D0E7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9F0233-4AE0-9499-857E-7EC0DD2D8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670842-1CC6-3B27-7078-8CE98D07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70A3EB-1A3B-7475-B49F-50EFAA9C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7380F7-C3AA-57F6-E28A-79B104EC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22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E36FD-8F53-B1C6-3B09-E5A6330F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BB2765-09C4-CD51-F570-F6F5A645B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35CE08-1D1C-7916-D4B6-769DAAD9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C2C8C4-66A5-0275-EFAB-5AC430D7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EF3DE-E191-D7A6-14A5-976E08F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04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A6F81C9-C60D-F2CE-EE57-592849BA9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A59E3E-BBF3-CF48-D07F-625442057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185FF-53D6-3589-6ADF-77C95AE4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8D675-2D4E-C7D1-8182-96F2E288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EBC170-6204-AF4B-6D4D-595F79E0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90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6CE7C-B269-6699-6041-A9A9B93F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D63AC-76B7-C24B-66B2-16660139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2E82D2-C267-89CA-63B2-D68CFB8B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8AE41C-87B7-EB67-CB74-E7FA3FEB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E5063-C4AE-ABF7-2AE2-3C0175CF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68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45198-A96F-2B18-D573-D6695698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4EF935-299F-2ECF-E798-AC63BCF5F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075508-F80B-FDB1-7DD4-9A38C634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7A49C7-1653-68E3-5CF5-23ED81B7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8774CE-4A17-302D-9290-E732F8B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05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217DC-AD76-92CA-B551-6CC661AE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393C8B-AA14-B0FD-3FAF-824A7E69C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67EDB9-D729-DA89-1D77-FBA0D148A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BE8230-5325-9F78-D34F-E1E2D72E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986D6A-60A3-1F14-0E6C-684AA916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AF7ED5-4EB4-F209-EDA7-9057D284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1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9EED8-7AC1-8F48-D026-E3E46E5D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10F2C4-D708-4FAC-D621-BC8B95EED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96AB92-3E24-D900-A249-C9EA02B92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1155D2-651F-739E-8D07-87B984B41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D13062-5747-99ED-B313-7F6F7C40C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39EB5B-017B-491D-378E-AF431D04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D454D8-7476-6C07-3790-1F571FF5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EC5B2F-1090-1E09-56A4-7B9CF70C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76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3613E-EE52-46EB-FB47-9F912DDB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798FA4-635B-9804-B3B8-444104C4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D3313F-0EE3-D2B9-11F3-8B3AEBEC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E1F146-CB78-88CA-7B25-53969A04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38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4AAA78-25D0-33D2-BC68-CC36CE86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C093C8-C9C9-3EE5-6C88-B1D3383C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D69178-C05E-65EE-5C9C-8FF7373C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83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0EBC1-C399-1351-00AB-53579292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32C48C-E57C-443D-8B7C-DBB6BB00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1050E7-C798-D92C-E962-8093083C2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BFE77A-C68E-1799-2625-8039C9F4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6BDEB3-FCBA-05EF-19A6-23A28079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77C5BD-6B82-B79E-70B8-2A47CB18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3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43E07-C5C6-1759-4401-940B0DC7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AAC1AB-9B07-8A5D-CD97-FB287F07A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11D1DF-E05C-9EE9-D3D2-323AF1A6A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82B6D7-70B3-027D-7681-3CDCA120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306319-3A25-0ADA-3742-6F289BD0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A0FC67-FFCB-62C9-CA78-1BF69CF3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8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86280-FA8B-3BA8-BC08-60249C54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038A0-CA7D-E1B7-6018-56D7A9D0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AF9ED-5EA8-9D67-0156-76E84E04E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C7955-C5F2-4C3A-BBD7-9F6FA9C85E7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7D6DB7-D257-2554-2E9C-98575860D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5CE32-A979-3F43-C71C-4912558D8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78DF2-2877-406C-8084-AAA62DB48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6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nslated.turbopages.org/proxy_u/en-ru.ru.330e1f85-63bcc51a-89e2a691-74722d776562/https/en.wikipedia.org/wiki/Suffix_tree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translated.turbopages.org/proxy_u/en-ru.ru.330e1f85-63bcc51a-89e2a691-74722d776562/https/en.wikipedia.org/wiki/Esko_Ukkonen#cite_note-Ukkonen1995-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anslated.turbopages.org/proxy_u/en-ru.ru.330e1f85-63bcc51a-89e2a691-74722d776562/https/en.wikipedia.org/wiki/Ukkonen%27s_algorithm" TargetMode="External"/><Relationship Id="rId5" Type="http://schemas.openxmlformats.org/officeDocument/2006/relationships/hyperlink" Target="https://translated.turbopages.org/proxy_u/en-ru.ru.330e1f85-63bcc51a-89e2a691-74722d776562/https/en.wikipedia.org/wiki/String_algorithms" TargetMode="External"/><Relationship Id="rId4" Type="http://schemas.openxmlformats.org/officeDocument/2006/relationships/hyperlink" Target="https://translated.turbopages.org/proxy_u/en-ru.ru.330e1f85-63bcc51a-89e2a691-74722d776562/https/en.wikipedia.org/wiki/Theoretical_computer_science" TargetMode="External"/><Relationship Id="rId9" Type="http://schemas.openxmlformats.org/officeDocument/2006/relationships/hyperlink" Target="https://translated.turbopages.org/proxy_u/en-ru.ru.330e1f85-63bcc51a-89e2a691-74722d776562/https/en.wikipedia.org/wiki/University_of_Helsink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832286-C5D1-1E7A-4F3B-9A8098AE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662" y="-12311"/>
            <a:ext cx="12221662" cy="68659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3267D-44AC-F98D-A781-D48F132C2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2437" y="1544015"/>
            <a:ext cx="6765851" cy="2263409"/>
          </a:xfrm>
        </p:spPr>
        <p:txBody>
          <a:bodyPr anchor="b">
            <a:normAutofit fontScale="90000"/>
          </a:bodyPr>
          <a:lstStyle/>
          <a:p>
            <a:br>
              <a:rPr lang="ru-RU" sz="3200" dirty="0"/>
            </a:br>
            <a:br>
              <a:rPr lang="ru-RU" sz="3200" dirty="0"/>
            </a:br>
            <a:r>
              <a:rPr lang="ru-RU" sz="4000" dirty="0"/>
              <a:t>Алгоритмы и структуры данных</a:t>
            </a:r>
            <a:br>
              <a:rPr lang="ru-RU" sz="4000" dirty="0"/>
            </a:br>
            <a:r>
              <a:rPr lang="ru-RU" sz="4000" dirty="0"/>
              <a:t>Суффиксное дерево</a:t>
            </a:r>
            <a:r>
              <a:rPr lang="en-US" sz="4000" dirty="0"/>
              <a:t>:</a:t>
            </a:r>
            <a:r>
              <a:rPr lang="ru-RU" sz="4000" dirty="0"/>
              <a:t> Алгоритм Укконена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A59921-A8A9-2EA2-354A-7921701A8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8758" y="3746845"/>
            <a:ext cx="4076458" cy="990197"/>
          </a:xfrm>
        </p:spPr>
        <p:txBody>
          <a:bodyPr>
            <a:noAutofit/>
          </a:bodyPr>
          <a:lstStyle/>
          <a:p>
            <a:pPr algn="r"/>
            <a:r>
              <a:rPr lang="ru-RU" sz="2000" dirty="0"/>
              <a:t>Студент </a:t>
            </a:r>
          </a:p>
          <a:p>
            <a:pPr algn="r"/>
            <a:r>
              <a:rPr lang="ru-RU" sz="2000" dirty="0"/>
              <a:t>Группы Б9121-09.03.03</a:t>
            </a:r>
          </a:p>
          <a:p>
            <a:pPr algn="r"/>
            <a:r>
              <a:rPr lang="ru-RU" sz="2000" b="1" dirty="0"/>
              <a:t>Рыжков Данил Максимович</a:t>
            </a:r>
          </a:p>
          <a:p>
            <a:pPr algn="r"/>
            <a:endParaRPr lang="ru-RU" sz="2000" b="1" dirty="0"/>
          </a:p>
          <a:p>
            <a:pPr algn="r"/>
            <a:r>
              <a:rPr lang="ru-RU" sz="2000" dirty="0"/>
              <a:t>Руководитель</a:t>
            </a:r>
            <a:r>
              <a:rPr lang="en-US" sz="2000" dirty="0"/>
              <a:t>:</a:t>
            </a:r>
          </a:p>
          <a:p>
            <a:pPr algn="r"/>
            <a:r>
              <a:rPr lang="ru-RU" sz="2000" b="1" dirty="0"/>
              <a:t>Кленин Александр Сергеевич</a:t>
            </a:r>
            <a:endParaRPr lang="en-US" sz="2000" b="1" dirty="0"/>
          </a:p>
          <a:p>
            <a:pPr algn="r"/>
            <a:endParaRPr lang="ru-RU" sz="2000" b="1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991377D-7323-B140-87FC-283F9785BE9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918" y="422196"/>
            <a:ext cx="2843902" cy="1805878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42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16704C-C301-73F4-3472-88536A095C92}"/>
              </a:ext>
            </a:extLst>
          </p:cNvPr>
          <p:cNvSpPr txBox="1"/>
          <p:nvPr/>
        </p:nvSpPr>
        <p:spPr>
          <a:xfrm>
            <a:off x="0" y="6286657"/>
            <a:ext cx="12192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dirty="0"/>
              <a:t>2023 </a:t>
            </a:r>
          </a:p>
          <a:p>
            <a:pPr>
              <a:spcAft>
                <a:spcPts val="6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99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A2081-94BA-FF42-5646-02EC83B3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7025"/>
            <a:ext cx="10515600" cy="1325563"/>
          </a:xfrm>
        </p:spPr>
        <p:txBody>
          <a:bodyPr/>
          <a:lstStyle/>
          <a:p>
            <a:r>
              <a:rPr lang="ru-RU" dirty="0"/>
              <a:t>Алгоритм Укконена</a:t>
            </a:r>
            <a:r>
              <a:rPr lang="en-US" dirty="0"/>
              <a:t>:</a:t>
            </a:r>
            <a:r>
              <a:rPr lang="ru-RU" dirty="0"/>
              <a:t> добавления символа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D5CF4B-10A2-7F38-7427-065E7AFBB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1" y="2075545"/>
            <a:ext cx="10564369" cy="3668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759D43-2D88-FF14-EF4A-EC72B1A46CF3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3420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93409-C70A-BD65-4B61-9D8017FC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408" y="350031"/>
            <a:ext cx="10515600" cy="1325563"/>
          </a:xfrm>
        </p:spPr>
        <p:txBody>
          <a:bodyPr/>
          <a:lstStyle/>
          <a:p>
            <a:r>
              <a:rPr lang="ru-RU" dirty="0"/>
              <a:t>Алгоритм Укконена</a:t>
            </a:r>
            <a:r>
              <a:rPr lang="en-US" dirty="0"/>
              <a:t>:</a:t>
            </a:r>
            <a:r>
              <a:rPr lang="ru-RU" dirty="0"/>
              <a:t> типы положений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4067A0-B352-DE5F-6890-448BAAB47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800" y="4859867"/>
            <a:ext cx="4714536" cy="1507066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Пришли в положение типа 3 =</a:t>
            </a:r>
            <a:r>
              <a:rPr lang="en-US" sz="2400" dirty="0"/>
              <a:t>&gt;</a:t>
            </a:r>
            <a:r>
              <a:rPr lang="ru-RU" sz="2400" dirty="0"/>
              <a:t> все следующие положения не требуют изменений</a:t>
            </a:r>
          </a:p>
          <a:p>
            <a:r>
              <a:rPr lang="ru-RU" sz="2400" dirty="0"/>
              <a:t>Можно заканчивать итерацию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46E7D6-651B-5810-8A65-9058C18AA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7213"/>
            <a:ext cx="10990016" cy="30326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F92D6C-9E89-65E8-82CA-8E298ABB6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13" y="4737629"/>
            <a:ext cx="2082680" cy="1507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F4DA3C-DCD8-5F70-46A7-36CCD16232EA}"/>
              </a:ext>
            </a:extLst>
          </p:cNvPr>
          <p:cNvSpPr txBox="1"/>
          <p:nvPr/>
        </p:nvSpPr>
        <p:spPr>
          <a:xfrm>
            <a:off x="11588318" y="5354179"/>
            <a:ext cx="67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3945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BF4F7-C59B-17EF-85D0-F153A341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365" y="366590"/>
            <a:ext cx="10515599" cy="10081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Алгоритм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Укконена: изменение типов положений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7D274A-2D38-81D1-005E-6E9406945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366" y="1374778"/>
            <a:ext cx="10515599" cy="3759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44F7C0-A24F-A297-DBA3-65222299E7C7}"/>
              </a:ext>
            </a:extLst>
          </p:cNvPr>
          <p:cNvSpPr txBox="1"/>
          <p:nvPr/>
        </p:nvSpPr>
        <p:spPr>
          <a:xfrm>
            <a:off x="599077" y="4269441"/>
            <a:ext cx="7026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Потенциал </a:t>
            </a:r>
            <a:r>
              <a:rPr lang="en-US" sz="2000" b="1" dirty="0"/>
              <a:t>:=</a:t>
            </a:r>
            <a:r>
              <a:rPr lang="ru-RU" sz="2000" b="1" dirty="0"/>
              <a:t> символьная глубина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Уменьшается на 1 при переходе к следующему положению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Растёт на 1 при переходе на следующую итерацию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22CDF-A89E-6BFC-E7B8-02692FEBF873}"/>
              </a:ext>
            </a:extLst>
          </p:cNvPr>
          <p:cNvSpPr txBox="1"/>
          <p:nvPr/>
        </p:nvSpPr>
        <p:spPr>
          <a:xfrm>
            <a:off x="1140120" y="5285104"/>
            <a:ext cx="7552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Растёт не более </a:t>
            </a:r>
            <a:r>
              <a:rPr lang="en-US" sz="2000" dirty="0"/>
              <a:t>N </a:t>
            </a:r>
            <a:r>
              <a:rPr lang="ru-RU" sz="2000" dirty="0"/>
              <a:t>раз =</a:t>
            </a:r>
            <a:r>
              <a:rPr lang="en-US" sz="2000" dirty="0"/>
              <a:t>&gt;</a:t>
            </a:r>
            <a:r>
              <a:rPr lang="ru-RU" sz="2000" dirty="0"/>
              <a:t> уменьшается не более </a:t>
            </a:r>
            <a:r>
              <a:rPr lang="en-US" sz="2000" dirty="0"/>
              <a:t>N </a:t>
            </a:r>
            <a:r>
              <a:rPr lang="ru-RU" sz="2000" dirty="0"/>
              <a:t>раз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Посетим в сумме положений по итерациям не более чем О(</a:t>
            </a:r>
            <a:r>
              <a:rPr lang="en-US" sz="2000" dirty="0"/>
              <a:t>N</a:t>
            </a:r>
            <a:r>
              <a:rPr lang="ru-RU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726D3-696A-57F7-0BD2-79794A4C57FE}"/>
              </a:ext>
            </a:extLst>
          </p:cNvPr>
          <p:cNvSpPr txBox="1"/>
          <p:nvPr/>
        </p:nvSpPr>
        <p:spPr>
          <a:xfrm>
            <a:off x="11501964" y="5315881"/>
            <a:ext cx="7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7466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8DA08-8767-1866-3AEE-12D3A73C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6" y="306385"/>
            <a:ext cx="10515600" cy="1325563"/>
          </a:xfrm>
        </p:spPr>
        <p:txBody>
          <a:bodyPr/>
          <a:lstStyle/>
          <a:p>
            <a:r>
              <a:rPr lang="ru-RU" dirty="0"/>
              <a:t>Алгоритм Укконена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/>
              <a:t>переход от положения к положению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D1D22B-C075-EAAE-73BC-9CD4AFE7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8867" cy="2814108"/>
          </a:xfrm>
        </p:spPr>
        <p:txBody>
          <a:bodyPr/>
          <a:lstStyle/>
          <a:p>
            <a:r>
              <a:rPr lang="ru-RU" dirty="0"/>
              <a:t>Храним суффиксные ссылки для внутренних вершин дерева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Как вычислить суффиксные ссылки для произвольных положений?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3710FE-3A6E-4937-BAE6-D91CD6D8C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81" y="2427815"/>
            <a:ext cx="8467985" cy="141605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D2EA20-6F43-7994-8352-E72947C9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74" y="4266670"/>
            <a:ext cx="4444199" cy="2591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642483-5380-D817-9926-AEAEC60DE837}"/>
              </a:ext>
            </a:extLst>
          </p:cNvPr>
          <p:cNvSpPr txBox="1"/>
          <p:nvPr/>
        </p:nvSpPr>
        <p:spPr>
          <a:xfrm>
            <a:off x="5633079" y="4300007"/>
            <a:ext cx="60339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Потенциал</a:t>
            </a:r>
            <a:r>
              <a:rPr lang="en-US" sz="2000" b="1" dirty="0"/>
              <a:t>:= </a:t>
            </a:r>
            <a:r>
              <a:rPr lang="ru-RU" sz="2000" b="1" dirty="0"/>
              <a:t>вершинная глубина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</a:t>
            </a:r>
            <a:r>
              <a:rPr lang="en-US" dirty="0" err="1"/>
              <a:t>SkipCount</a:t>
            </a:r>
            <a:r>
              <a:rPr lang="en-US" dirty="0"/>
              <a:t> </a:t>
            </a:r>
            <a:r>
              <a:rPr lang="ru-RU" dirty="0"/>
              <a:t>потенциал растёт не менее, чем на </a:t>
            </a:r>
            <a:r>
              <a:rPr lang="en-US" dirty="0"/>
              <a:t>q-1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переходе на следующую итерацию потенциал </a:t>
            </a:r>
            <a:r>
              <a:rPr lang="en-US" dirty="0"/>
              <a:t>       </a:t>
            </a:r>
            <a:r>
              <a:rPr lang="ru-RU" dirty="0"/>
              <a:t>не уменьшается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Максимум потенциала = </a:t>
            </a:r>
            <a:r>
              <a:rPr lang="en-US" dirty="0"/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ru-RU" dirty="0"/>
              <a:t> шагов, на каждом потенциал уменьшается не более, чем на 1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&gt;</a:t>
            </a:r>
            <a:r>
              <a:rPr lang="ru-RU" dirty="0"/>
              <a:t> сумма </a:t>
            </a:r>
            <a:r>
              <a:rPr lang="en-US" dirty="0"/>
              <a:t>q</a:t>
            </a:r>
            <a:r>
              <a:rPr lang="ru-RU" dirty="0"/>
              <a:t> по всем шагам = О(</a:t>
            </a:r>
            <a:r>
              <a:rPr lang="en-US" dirty="0"/>
              <a:t>N</a:t>
            </a:r>
            <a:r>
              <a:rPr lang="ru-RU" dirty="0"/>
              <a:t>)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651DD-565E-90B1-48A1-E340D1AE32E6}"/>
              </a:ext>
            </a:extLst>
          </p:cNvPr>
          <p:cNvSpPr txBox="1"/>
          <p:nvPr/>
        </p:nvSpPr>
        <p:spPr>
          <a:xfrm>
            <a:off x="11501964" y="5315881"/>
            <a:ext cx="7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9993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66BCF-7B21-ED2A-F380-99E241ED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003" y="126276"/>
            <a:ext cx="10515600" cy="1325563"/>
          </a:xfrm>
        </p:spPr>
        <p:txBody>
          <a:bodyPr/>
          <a:lstStyle/>
          <a:p>
            <a:r>
              <a:rPr lang="ru-RU" dirty="0"/>
              <a:t>Итоговая оценка работы построения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D0C92F-1F93-54BC-C5C1-A047CE722A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53287" y="5518010"/>
            <a:ext cx="6485425" cy="663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222222"/>
                </a:solidFill>
                <a:latin typeface="+mn-lt"/>
                <a:cs typeface="Times New Roman" panose="02020603050405020304" pitchFamily="18" charset="0"/>
              </a:rPr>
              <a:t>П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Times New Roman" panose="02020603050405020304" pitchFamily="18" charset="0"/>
              </a:rPr>
              <a:t>ри использовании всех приведённых эвристик алгоритм Укконена работает за O(n).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EE6FF-5ECD-4D5B-56E8-C4FC99144ED9}"/>
              </a:ext>
            </a:extLst>
          </p:cNvPr>
          <p:cNvSpPr txBox="1"/>
          <p:nvPr/>
        </p:nvSpPr>
        <p:spPr>
          <a:xfrm>
            <a:off x="11501964" y="5315881"/>
            <a:ext cx="7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13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D2442B-5349-600C-13BE-0F27938AB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32" y="1339990"/>
            <a:ext cx="7413692" cy="397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7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66BCF-7B21-ED2A-F380-99E241ED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003" y="126276"/>
            <a:ext cx="10515600" cy="1325563"/>
          </a:xfrm>
        </p:spPr>
        <p:txBody>
          <a:bodyPr/>
          <a:lstStyle/>
          <a:p>
            <a:r>
              <a:rPr lang="ru-RU" dirty="0"/>
              <a:t>Итоговая оценка работы поиска подстроки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EE6FF-5ECD-4D5B-56E8-C4FC99144ED9}"/>
              </a:ext>
            </a:extLst>
          </p:cNvPr>
          <p:cNvSpPr txBox="1"/>
          <p:nvPr/>
        </p:nvSpPr>
        <p:spPr>
          <a:xfrm>
            <a:off x="11501964" y="5315881"/>
            <a:ext cx="7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14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68DE0F7-0BA2-DB14-2202-E7AF334DE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53" y="1451839"/>
            <a:ext cx="5145642" cy="3144181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5A93D8-1A5A-F11E-F03C-CFF61017E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55" y="1451839"/>
            <a:ext cx="5211388" cy="31843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87B901-8A04-6FC3-775A-0F50005D9DD9}"/>
              </a:ext>
            </a:extLst>
          </p:cNvPr>
          <p:cNvSpPr txBox="1"/>
          <p:nvPr/>
        </p:nvSpPr>
        <p:spPr>
          <a:xfrm>
            <a:off x="778223" y="4808049"/>
            <a:ext cx="109577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По графикам видно, что при малых строках эффективней использовать встроенную функцию </a:t>
            </a:r>
            <a:r>
              <a:rPr lang="en-US" sz="2000" b="1" dirty="0"/>
              <a:t>find</a:t>
            </a:r>
            <a:r>
              <a:rPr lang="ru-RU" sz="2000" dirty="0"/>
              <a:t>, </a:t>
            </a:r>
          </a:p>
          <a:p>
            <a:r>
              <a:rPr lang="ru-RU" sz="2000" dirty="0"/>
              <a:t>но при больших строках, алгоритм Укконена выигрывает и выполняется за </a:t>
            </a:r>
            <a:r>
              <a:rPr lang="ru-RU" sz="2000" b="1" dirty="0"/>
              <a:t>О(р)</a:t>
            </a:r>
            <a:r>
              <a:rPr lang="ru-RU" sz="2000" dirty="0"/>
              <a:t>,</a:t>
            </a:r>
          </a:p>
          <a:p>
            <a:r>
              <a:rPr lang="ru-RU" sz="2000" dirty="0"/>
              <a:t> где </a:t>
            </a:r>
            <a:r>
              <a:rPr lang="ru-RU" sz="2000" b="1" dirty="0"/>
              <a:t>р</a:t>
            </a:r>
            <a:r>
              <a:rPr lang="ru-RU" sz="2000" dirty="0"/>
              <a:t> – длина подстроки.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792105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8EF84-255E-AEF1-489C-A158BA63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796" y="311859"/>
            <a:ext cx="10515600" cy="132556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B84BBD-864C-F9B0-E5D1-4963FF79F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был изучен алгоритм Укконена.</a:t>
            </a:r>
          </a:p>
          <a:p>
            <a:r>
              <a:rPr lang="ru-RU" dirty="0"/>
              <a:t>Реализована библиотека с алгоритмом построения суффиксного дерева.</a:t>
            </a:r>
          </a:p>
          <a:p>
            <a:r>
              <a:rPr lang="ru-RU" dirty="0"/>
              <a:t>Реализован поиск подстроки в строке с помощью дерева.</a:t>
            </a:r>
          </a:p>
          <a:p>
            <a:r>
              <a:rPr lang="ru-RU" dirty="0"/>
              <a:t>Тестирующая система. Генератор случайных тестов и 20 ручных тестов.</a:t>
            </a:r>
          </a:p>
          <a:p>
            <a:r>
              <a:rPr lang="ru-RU" dirty="0"/>
              <a:t>Проведен анализ времени работы.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80266-B50C-C425-FDAF-EA50D2FB59DD}"/>
              </a:ext>
            </a:extLst>
          </p:cNvPr>
          <p:cNvSpPr txBox="1"/>
          <p:nvPr/>
        </p:nvSpPr>
        <p:spPr>
          <a:xfrm>
            <a:off x="11501964" y="5315881"/>
            <a:ext cx="7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129451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6CBEB-4A46-EF71-65C6-4C70303E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717" y="365125"/>
            <a:ext cx="10515600" cy="1325563"/>
          </a:xfrm>
        </p:spPr>
        <p:txBody>
          <a:bodyPr/>
          <a:lstStyle/>
          <a:p>
            <a:r>
              <a:rPr lang="ru-RU" dirty="0"/>
              <a:t>Репозиторий </a:t>
            </a:r>
            <a:r>
              <a:rPr lang="en-US" dirty="0"/>
              <a:t>GitHub</a:t>
            </a:r>
            <a:endParaRPr lang="ru-RU" dirty="0"/>
          </a:p>
        </p:txBody>
      </p:sp>
      <p:sp>
        <p:nvSpPr>
          <p:cNvPr id="4" name="Объект 11">
            <a:extLst>
              <a:ext uri="{FF2B5EF4-FFF2-40B4-BE49-F238E27FC236}">
                <a16:creationId xmlns:a16="http://schemas.microsoft.com/office/drawing/2014/main" id="{180C6E3B-B678-FA1C-139A-227D70236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Представлено по ссылке</a:t>
            </a:r>
            <a:r>
              <a:rPr lang="en-US" dirty="0"/>
              <a:t>:</a:t>
            </a:r>
          </a:p>
          <a:p>
            <a:r>
              <a:rPr lang="ru-RU" dirty="0"/>
              <a:t>Описание алгоритма</a:t>
            </a:r>
          </a:p>
          <a:p>
            <a:r>
              <a:rPr lang="ru-RU" dirty="0"/>
              <a:t>Реализация алгоритма на </a:t>
            </a:r>
            <a:r>
              <a:rPr lang="en-US" dirty="0"/>
              <a:t>C++</a:t>
            </a:r>
          </a:p>
          <a:p>
            <a:r>
              <a:rPr lang="ru-RU" dirty="0"/>
              <a:t>Презентация</a:t>
            </a:r>
          </a:p>
          <a:p>
            <a:r>
              <a:rPr lang="ru-RU" dirty="0"/>
              <a:t>Тестирующая система</a:t>
            </a:r>
          </a:p>
          <a:p>
            <a:pPr lvl="1"/>
            <a:r>
              <a:rPr lang="ru-RU" dirty="0"/>
              <a:t>Набор тестов на корректность</a:t>
            </a:r>
          </a:p>
          <a:p>
            <a:r>
              <a:rPr lang="ru-RU" dirty="0"/>
              <a:t>Результаты анализа производительности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6C5CE4-9874-D5B0-EEEE-1C80B505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895" y="1478313"/>
            <a:ext cx="3534748" cy="34715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107A02-C3E4-3F11-B050-1DA08B33BA8C}"/>
              </a:ext>
            </a:extLst>
          </p:cNvPr>
          <p:cNvSpPr txBox="1"/>
          <p:nvPr/>
        </p:nvSpPr>
        <p:spPr>
          <a:xfrm>
            <a:off x="11501964" y="5315881"/>
            <a:ext cx="7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69882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D5936-6EAC-559D-8450-8CFC714C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Формальная постановка задачи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CF48-EA3D-2613-67CE-5CED8CD12775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1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76E1B5-528B-53A0-F3CF-09420027B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Изучить алгоритм «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Построение суффиксного дерева Алгоритмом Укконена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Реализовать алгоритм Укконена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поиск подстроки в суффиксном дереве.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Выполнить исследование на производительность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 работы выложить на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00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2" name="Group 1036">
            <a:extLst>
              <a:ext uri="{FF2B5EF4-FFF2-40B4-BE49-F238E27FC236}">
                <a16:creationId xmlns:a16="http://schemas.microsoft.com/office/drawing/2014/main" id="{0C08EDA0-D5F6-4481-BBA8-966D95EC4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053" name="Color">
              <a:extLst>
                <a:ext uri="{FF2B5EF4-FFF2-40B4-BE49-F238E27FC236}">
                  <a16:creationId xmlns:a16="http://schemas.microsoft.com/office/drawing/2014/main" id="{CC23B4B4-906F-45F7-A1BD-F1DBF97EB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4" name="Color">
              <a:extLst>
                <a:ext uri="{FF2B5EF4-FFF2-40B4-BE49-F238E27FC236}">
                  <a16:creationId xmlns:a16="http://schemas.microsoft.com/office/drawing/2014/main" id="{4CD72A2D-5584-4CC0-828C-F46BC4260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18FC97-8C37-AFFF-FF54-29A089ABC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62" y="-12311"/>
            <a:ext cx="12221662" cy="6865960"/>
          </a:xfrm>
          <a:prstGeom prst="rect">
            <a:avLst/>
          </a:prstGeom>
        </p:spPr>
      </p:pic>
      <p:pic>
        <p:nvPicPr>
          <p:cNvPr id="1028" name="Picture 4" descr="Изображение выглядит как человек, здание, мужчина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A052091C-4FFB-E513-3328-D24DDFD27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r="16607" b="2"/>
          <a:stretch/>
        </p:blipFill>
        <p:spPr bwMode="auto">
          <a:xfrm>
            <a:off x="1214938" y="1872452"/>
            <a:ext cx="3851653" cy="38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5" name="Group 1040">
            <a:extLst>
              <a:ext uri="{FF2B5EF4-FFF2-40B4-BE49-F238E27FC236}">
                <a16:creationId xmlns:a16="http://schemas.microsoft.com/office/drawing/2014/main" id="{ED1D4DBC-180F-4364-A77A-427818EEA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056" name="Freeform: Shape 1041">
              <a:extLst>
                <a:ext uri="{FF2B5EF4-FFF2-40B4-BE49-F238E27FC236}">
                  <a16:creationId xmlns:a16="http://schemas.microsoft.com/office/drawing/2014/main" id="{E979919B-BEE8-434A-89DF-BE8E28142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Freeform: Shape 1042">
              <a:extLst>
                <a:ext uri="{FF2B5EF4-FFF2-40B4-BE49-F238E27FC236}">
                  <a16:creationId xmlns:a16="http://schemas.microsoft.com/office/drawing/2014/main" id="{F9CD2586-0E0D-473F-B583-24719041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Freeform: Shape 1043">
              <a:extLst>
                <a:ext uri="{FF2B5EF4-FFF2-40B4-BE49-F238E27FC236}">
                  <a16:creationId xmlns:a16="http://schemas.microsoft.com/office/drawing/2014/main" id="{30BAE38B-57E3-40D2-B225-F815D1C8D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Freeform: Shape 1044">
              <a:extLst>
                <a:ext uri="{FF2B5EF4-FFF2-40B4-BE49-F238E27FC236}">
                  <a16:creationId xmlns:a16="http://schemas.microsoft.com/office/drawing/2014/main" id="{2F0F9843-D824-455E-9174-8418FDCE5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Freeform: Shape 1045">
              <a:extLst>
                <a:ext uri="{FF2B5EF4-FFF2-40B4-BE49-F238E27FC236}">
                  <a16:creationId xmlns:a16="http://schemas.microsoft.com/office/drawing/2014/main" id="{E6B526B7-0747-48BB-BDD0-E9E358F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Freeform: Shape 1046">
              <a:extLst>
                <a:ext uri="{FF2B5EF4-FFF2-40B4-BE49-F238E27FC236}">
                  <a16:creationId xmlns:a16="http://schemas.microsoft.com/office/drawing/2014/main" id="{7E5E2A43-EBD9-4E2B-8167-6EFCC3646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Freeform: Shape 1047">
              <a:extLst>
                <a:ext uri="{FF2B5EF4-FFF2-40B4-BE49-F238E27FC236}">
                  <a16:creationId xmlns:a16="http://schemas.microsoft.com/office/drawing/2014/main" id="{4EE56EB6-9B75-4BB0-A6E5-071CDEFC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D208E-29B6-0633-FDD9-7CB75B41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788" y="69708"/>
            <a:ext cx="5036226" cy="1450116"/>
          </a:xfrm>
        </p:spPr>
        <p:txBody>
          <a:bodyPr anchor="b">
            <a:normAutofit/>
          </a:bodyPr>
          <a:lstStyle/>
          <a:p>
            <a:r>
              <a:rPr lang="ru-RU" sz="4800" dirty="0"/>
              <a:t>Создатель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0D144-24C2-2D46-F6A9-2B6F9098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883" y="3364559"/>
            <a:ext cx="5692953" cy="265111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000" b="1" i="0" dirty="0">
                <a:effectLst/>
              </a:rPr>
              <a:t>Эско Юхани Укконен</a:t>
            </a:r>
            <a:r>
              <a:rPr lang="ru-RU" sz="2000" dirty="0"/>
              <a:t> (р. 1950) - финский </a:t>
            </a:r>
            <a:r>
              <a:rPr lang="ru-RU" sz="2000" b="0" i="0" u="none" strike="noStrike" dirty="0">
                <a:effectLst/>
                <a:hlinkClick r:id="rId4" tooltip="Теоретическая информатик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ученый-теоретик информатики</a:t>
            </a:r>
            <a:r>
              <a:rPr lang="ru-RU" sz="2000" dirty="0"/>
              <a:t>, известный своим вкладом в </a:t>
            </a:r>
            <a:r>
              <a:rPr lang="ru-RU" sz="2000" b="0" i="0" u="none" strike="noStrike" dirty="0">
                <a:effectLst/>
                <a:hlinkClick r:id="rId5" tooltip="Строковые алгоритмы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строковые алгоритмы</a:t>
            </a:r>
            <a:r>
              <a:rPr lang="ru-RU" sz="2000" dirty="0"/>
              <a:t>, и в частности, алгоритмом </a:t>
            </a:r>
            <a:r>
              <a:rPr lang="ru-RU" sz="2000" b="0" i="0" u="none" strike="noStrike" dirty="0">
                <a:effectLst/>
                <a:hlinkClick r:id="rId6" tooltip="Алгоритм Укконен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Укконена</a:t>
            </a:r>
            <a:r>
              <a:rPr lang="ru-RU" sz="2000" b="0" i="0" u="none" strike="noStrike" baseline="30000" dirty="0"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ru-RU" sz="2000" dirty="0"/>
              <a:t> для построения </a:t>
            </a:r>
            <a:r>
              <a:rPr lang="ru-RU" sz="2000" b="0" i="0" u="none" strike="noStrike" dirty="0">
                <a:effectLst/>
                <a:hlinkClick r:id="rId8" tooltip="Дерево суффиксов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дерева суффиксов</a:t>
            </a:r>
            <a:r>
              <a:rPr lang="ru-RU" sz="2000" b="0" i="0" u="none" strike="noStrike" dirty="0">
                <a:effectLst/>
              </a:rPr>
              <a:t> предложенный им в 1995 году</a:t>
            </a:r>
            <a:r>
              <a:rPr lang="ru-RU" sz="2000" dirty="0"/>
              <a:t>. Он является почетным профессором </a:t>
            </a:r>
            <a:r>
              <a:rPr lang="ru-RU" sz="2000" b="0" i="0" u="none" strike="noStrike" dirty="0">
                <a:effectLst/>
                <a:hlinkClick r:id="rId9" tooltip="Хельсинкский университет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Хельсинкского университета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ru-RU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6F9A8-2540-EEB1-715E-785F959B17C0}"/>
              </a:ext>
            </a:extLst>
          </p:cNvPr>
          <p:cNvSpPr txBox="1"/>
          <p:nvPr/>
        </p:nvSpPr>
        <p:spPr>
          <a:xfrm>
            <a:off x="1175963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B18CB-12AC-D896-3527-4EFF0E9E3C55}"/>
              </a:ext>
            </a:extLst>
          </p:cNvPr>
          <p:cNvSpPr txBox="1"/>
          <p:nvPr/>
        </p:nvSpPr>
        <p:spPr>
          <a:xfrm>
            <a:off x="6096000" y="3701988"/>
            <a:ext cx="137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3427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29EF7-AEC4-E22E-8E2E-52D81DA3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529" y="239531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/>
              <a:t>Б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ор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на суффиксах</a:t>
            </a:r>
            <a:r>
              <a:rPr lang="ru-RU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DED4E5-5537-973C-0135-793C4B6B9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22" b="98690" l="1272" r="99909">
                        <a14:foregroundMark x1="89827" y1="655" x2="16985" y2="48908"/>
                        <a14:foregroundMark x1="16985" y1="48908" x2="34968" y2="86245"/>
                        <a14:foregroundMark x1="34968" y1="86245" x2="84378" y2="55895"/>
                        <a14:foregroundMark x1="84378" y1="55895" x2="87375" y2="9170"/>
                        <a14:foregroundMark x1="87375" y1="9170" x2="84378" y2="6332"/>
                        <a14:foregroundMark x1="70118" y1="37118" x2="54950" y2="35808"/>
                        <a14:foregroundMark x1="54950" y1="35808" x2="32698" y2="60480"/>
                        <a14:foregroundMark x1="32698" y1="60480" x2="46049" y2="67686"/>
                        <a14:foregroundMark x1="48501" y1="24454" x2="8810" y2="34716"/>
                        <a14:foregroundMark x1="43324" y1="8952" x2="3996" y2="16812"/>
                        <a14:foregroundMark x1="5359" y1="15284" x2="5995" y2="84279"/>
                        <a14:foregroundMark x1="1544" y1="6550" x2="4814" y2="66594"/>
                        <a14:foregroundMark x1="4814" y1="66594" x2="4814" y2="66594"/>
                        <a14:foregroundMark x1="8084" y1="87555" x2="41054" y2="63755"/>
                        <a14:foregroundMark x1="13896" y1="46288" x2="17257" y2="62227"/>
                        <a14:foregroundMark x1="17257" y1="62227" x2="32062" y2="77074"/>
                        <a14:foregroundMark x1="8265" y1="8297" x2="47866" y2="5022"/>
                        <a14:foregroundMark x1="81017" y1="71397" x2="81835" y2="98908"/>
                        <a14:foregroundMark x1="81835" y1="98908" x2="81835" y2="98908"/>
                        <a14:foregroundMark x1="72661" y1="48472" x2="72661" y2="48472"/>
                        <a14:foregroundMark x1="88738" y1="58079" x2="99909" y2="56332"/>
                        <a14:foregroundMark x1="89373" y1="56769" x2="82470" y2="68559"/>
                        <a14:foregroundMark x1="82470" y1="68559" x2="82470" y2="69651"/>
                        <a14:foregroundMark x1="84650" y1="72271" x2="84650" y2="72271"/>
                        <a14:foregroundMark x1="78656" y1="82314" x2="45686" y2="85371"/>
                        <a14:foregroundMark x1="11262" y1="97380" x2="48411" y2="96070"/>
                        <a14:foregroundMark x1="53406" y1="97380" x2="66303" y2="95852"/>
                        <a14:foregroundMark x1="49137" y1="60917" x2="71480" y2="51747"/>
                        <a14:foregroundMark x1="33878" y1="48690" x2="45504" y2="45852"/>
                        <a14:foregroundMark x1="69936" y1="49127" x2="73933" y2="43013"/>
                        <a14:foregroundMark x1="78383" y1="24672" x2="80654" y2="22489"/>
                        <a14:foregroundMark x1="52044" y1="11790" x2="66122" y2="5677"/>
                        <a14:foregroundMark x1="89010" y1="41485" x2="95822" y2="36245"/>
                        <a14:foregroundMark x1="90463" y1="17249" x2="97457" y2="224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8074" y="1661688"/>
            <a:ext cx="9975787" cy="4338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8C03D6-1D19-03B5-024C-A4B440E13DA7}"/>
              </a:ext>
            </a:extLst>
          </p:cNvPr>
          <p:cNvSpPr txBox="1"/>
          <p:nvPr/>
        </p:nvSpPr>
        <p:spPr>
          <a:xfrm>
            <a:off x="878139" y="4914126"/>
            <a:ext cx="4622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Размер О(</a:t>
            </a:r>
            <a:r>
              <a:rPr lang="en-US" sz="2800" dirty="0"/>
              <a:t>|</a:t>
            </a:r>
            <a:r>
              <a:rPr lang="ru-RU" sz="2800" dirty="0"/>
              <a:t>Т</a:t>
            </a:r>
            <a:r>
              <a:rPr lang="en-US" sz="2800" dirty="0"/>
              <a:t>|</a:t>
            </a:r>
            <a:r>
              <a:rPr lang="ru-RU" sz="2800" baseline="30000" dirty="0"/>
              <a:t>2</a:t>
            </a:r>
            <a:r>
              <a:rPr lang="ru-RU" sz="2800" dirty="0"/>
              <a:t>)</a:t>
            </a:r>
          </a:p>
          <a:p>
            <a:r>
              <a:rPr lang="ru-RU" sz="2400" dirty="0"/>
              <a:t>Как уменьшить?</a:t>
            </a:r>
          </a:p>
          <a:p>
            <a:r>
              <a:rPr lang="ru-RU" sz="2400" dirty="0"/>
              <a:t>Много лишних вершин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EBC98A4-D247-B0FD-5CDF-22595E1D7551}"/>
              </a:ext>
            </a:extLst>
          </p:cNvPr>
          <p:cNvSpPr/>
          <p:nvPr/>
        </p:nvSpPr>
        <p:spPr>
          <a:xfrm>
            <a:off x="1253724" y="1793289"/>
            <a:ext cx="2057647" cy="603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3285DE-9EC5-9A34-E963-26D0ED84A214}"/>
              </a:ext>
            </a:extLst>
          </p:cNvPr>
          <p:cNvSpPr/>
          <p:nvPr/>
        </p:nvSpPr>
        <p:spPr>
          <a:xfrm>
            <a:off x="1343608" y="2146041"/>
            <a:ext cx="2827176" cy="820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6C2A1F-17C8-D88B-D295-65300B280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359" y="2494202"/>
            <a:ext cx="2638425" cy="923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A0A0E9-15D6-BF10-5373-C91869F7E11B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3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4A9D5B2-7B6D-1962-4A43-16D2F946FD18}"/>
              </a:ext>
            </a:extLst>
          </p:cNvPr>
          <p:cNvSpPr txBox="1">
            <a:spLocks/>
          </p:cNvSpPr>
          <p:nvPr/>
        </p:nvSpPr>
        <p:spPr>
          <a:xfrm>
            <a:off x="5818683" y="1002841"/>
            <a:ext cx="5882196" cy="93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Объяснения работы алгоритма Укконена, лучше начать с бора на суффиксах</a:t>
            </a:r>
          </a:p>
        </p:txBody>
      </p:sp>
    </p:spTree>
    <p:extLst>
      <p:ext uri="{BB962C8B-B14F-4D97-AF65-F5344CB8AC3E}">
        <p14:creationId xmlns:p14="http://schemas.microsoft.com/office/powerpoint/2010/main" val="412731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DBCCE-031F-7517-E7D4-AB233D9D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3" y="261158"/>
            <a:ext cx="10515600" cy="1325563"/>
          </a:xfrm>
        </p:spPr>
        <p:txBody>
          <a:bodyPr/>
          <a:lstStyle/>
          <a:p>
            <a:r>
              <a:rPr lang="ru-RU" dirty="0"/>
              <a:t>Сжатый суффиксный бор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6C97DC-7578-9AA7-4EC9-EB2AFD5AF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055" y="1601912"/>
            <a:ext cx="8026399" cy="46672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240DB8-7DC2-E371-5CEA-6AE82CAF97DB}"/>
              </a:ext>
            </a:extLst>
          </p:cNvPr>
          <p:cNvSpPr txBox="1"/>
          <p:nvPr/>
        </p:nvSpPr>
        <p:spPr>
          <a:xfrm>
            <a:off x="7305664" y="4796919"/>
            <a:ext cx="389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Где </a:t>
            </a:r>
            <a:r>
              <a:rPr lang="en-US" sz="2000" dirty="0"/>
              <a:t>N – </a:t>
            </a:r>
            <a:r>
              <a:rPr lang="ru-RU" sz="2000" dirty="0"/>
              <a:t>количество суффиксов, что так же равняется длине строки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4FFDD-5B5F-1C9B-CA13-4642B75B9EFE}"/>
              </a:ext>
            </a:extLst>
          </p:cNvPr>
          <p:cNvSpPr txBox="1"/>
          <p:nvPr/>
        </p:nvSpPr>
        <p:spPr>
          <a:xfrm>
            <a:off x="6377947" y="1667419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03D85-0733-BDBF-7766-33D51942CE9E}"/>
              </a:ext>
            </a:extLst>
          </p:cNvPr>
          <p:cNvSpPr txBox="1"/>
          <p:nvPr/>
        </p:nvSpPr>
        <p:spPr>
          <a:xfrm>
            <a:off x="5450232" y="2462253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04FE8-2A17-A207-BB60-AE90D1FDEAAC}"/>
              </a:ext>
            </a:extLst>
          </p:cNvPr>
          <p:cNvSpPr txBox="1"/>
          <p:nvPr/>
        </p:nvSpPr>
        <p:spPr>
          <a:xfrm>
            <a:off x="5344357" y="3313257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476D3-7C2F-DC6B-0210-8CF8F29CF986}"/>
              </a:ext>
            </a:extLst>
          </p:cNvPr>
          <p:cNvSpPr txBox="1"/>
          <p:nvPr/>
        </p:nvSpPr>
        <p:spPr>
          <a:xfrm>
            <a:off x="5344357" y="4164261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 </a:t>
            </a:r>
            <a:r>
              <a:rPr lang="en-US" dirty="0">
                <a:sym typeface="Wingdings" panose="05000000000000000000" pitchFamily="2" charset="2"/>
              </a:rPr>
              <a:t>: |T|]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C1167-7DE3-DEDD-B3CC-1FF96109B3F5}"/>
              </a:ext>
            </a:extLst>
          </p:cNvPr>
          <p:cNvSpPr txBox="1"/>
          <p:nvPr/>
        </p:nvSpPr>
        <p:spPr>
          <a:xfrm>
            <a:off x="3036163" y="2925432"/>
            <a:ext cx="18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</a:t>
            </a:r>
            <a:r>
              <a:rPr lang="en-US" dirty="0">
                <a:sym typeface="Wingdings" panose="05000000000000000000" pitchFamily="2" charset="2"/>
              </a:rPr>
              <a:t>:1]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2E81B77-2443-83AD-11C5-8920C4F8C9D3}"/>
              </a:ext>
            </a:extLst>
          </p:cNvPr>
          <p:cNvSpPr/>
          <p:nvPr/>
        </p:nvSpPr>
        <p:spPr>
          <a:xfrm>
            <a:off x="1936919" y="5209480"/>
            <a:ext cx="344642" cy="370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B2D9A09-D0D7-B232-9EF1-40EAA5A5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734" y="1774551"/>
            <a:ext cx="2638425" cy="923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7A1943-9713-C852-7D64-5D7F07886B69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9985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681BA-E49E-05FA-50EA-9B035F5D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22" y="377509"/>
            <a:ext cx="10905066" cy="1135737"/>
          </a:xfrm>
        </p:spPr>
        <p:txBody>
          <a:bodyPr>
            <a:normAutofit/>
          </a:bodyPr>
          <a:lstStyle/>
          <a:p>
            <a:r>
              <a:rPr lang="ru-RU" dirty="0"/>
              <a:t>Суффиксное дерево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D1480E-A795-46AA-8CD7-CDCD9465C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282" y="1982841"/>
            <a:ext cx="7429649" cy="347336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0E5C382-7827-B19C-A61D-F4A4821C5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90754"/>
            <a:ext cx="5486876" cy="1008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Положение в суффиксном дереве</a:t>
            </a:r>
            <a:r>
              <a:rPr lang="en-US" sz="2400" dirty="0"/>
              <a:t>:</a:t>
            </a:r>
            <a:endParaRPr lang="ru-RU" sz="2400" dirty="0"/>
          </a:p>
          <a:p>
            <a:endParaRPr lang="ru-RU" sz="18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A8C051-9B6A-CF76-2AF6-59AA5DF56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810" y="1101680"/>
            <a:ext cx="2638425" cy="923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8A7F31-ED8B-A8E6-C921-B3BA21DA8EFD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5201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9256BC-8248-3B33-FCF5-D041BC846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63" y="-7961"/>
            <a:ext cx="12221662" cy="68659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943EC-093C-127F-F8D3-82C3BFF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00" y="326831"/>
            <a:ext cx="10905066" cy="1135737"/>
          </a:xfrm>
        </p:spPr>
        <p:txBody>
          <a:bodyPr>
            <a:normAutofit/>
          </a:bodyPr>
          <a:lstStyle/>
          <a:p>
            <a:r>
              <a:rPr lang="ru-RU" dirty="0"/>
              <a:t>Суффиксное</a:t>
            </a:r>
            <a:r>
              <a:rPr lang="ru-RU" sz="3600" dirty="0"/>
              <a:t> дерево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EFA678-5D33-1D5A-C505-F8A691746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844" y="1303353"/>
            <a:ext cx="7796356" cy="3625304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18E576A-0D78-7FB2-5F0B-BC7AC6363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392" y="1767708"/>
            <a:ext cx="4013198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Сделаем положение суффиксов явными</a:t>
            </a:r>
            <a:r>
              <a:rPr lang="en-US" sz="2400" dirty="0"/>
              <a:t>: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Т</a:t>
            </a:r>
            <a:r>
              <a:rPr lang="en-US" sz="2400" dirty="0"/>
              <a:t>’</a:t>
            </a:r>
            <a:r>
              <a:rPr lang="ru-RU" sz="2400" dirty="0"/>
              <a:t> = Т + </a:t>
            </a:r>
            <a:r>
              <a:rPr lang="en-US" sz="2400" dirty="0"/>
              <a:t>$</a:t>
            </a:r>
            <a:r>
              <a:rPr lang="ru-RU" sz="2400" dirty="0"/>
              <a:t> - Терминальный символ.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Терминальный символ – символ, который не содержится в строке.                                       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22E09B0-4DAC-9628-2209-38239E042A0E}"/>
              </a:ext>
            </a:extLst>
          </p:cNvPr>
          <p:cNvSpPr txBox="1"/>
          <p:nvPr/>
        </p:nvSpPr>
        <p:spPr>
          <a:xfrm>
            <a:off x="7788022" y="1147021"/>
            <a:ext cx="2197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T’ = abacaba$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C883C-F732-1273-53AF-63BBFC732669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8980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55F855-7514-0EA7-CA89-00DFC31B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63" y="-7961"/>
            <a:ext cx="12221662" cy="68659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35D4F-52D7-DC2A-AA59-6FC59D09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060" y="376541"/>
            <a:ext cx="10905066" cy="1135737"/>
          </a:xfrm>
        </p:spPr>
        <p:txBody>
          <a:bodyPr>
            <a:normAutofit/>
          </a:bodyPr>
          <a:lstStyle/>
          <a:p>
            <a:r>
              <a:rPr lang="ru-RU" dirty="0"/>
              <a:t>Алгоритм</a:t>
            </a:r>
            <a:r>
              <a:rPr lang="ru-RU" sz="3600" dirty="0"/>
              <a:t> Укконена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2D1A9-4338-05BC-EC11-28AB4C68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60" y="1779204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Начинаем с пустого дерева (для пустой строки)</a:t>
            </a:r>
          </a:p>
          <a:p>
            <a:pPr marL="0" indent="0">
              <a:buNone/>
            </a:pPr>
            <a:r>
              <a:rPr lang="ru-RU" sz="2400" dirty="0"/>
              <a:t>На каждом шаге добавляем очередной символ строки</a:t>
            </a:r>
          </a:p>
          <a:p>
            <a:pPr marL="0" indent="0">
              <a:buNone/>
            </a:pPr>
            <a:r>
              <a:rPr lang="en-US" sz="2400" dirty="0"/>
              <a:t>N</a:t>
            </a:r>
            <a:r>
              <a:rPr lang="ru-RU" sz="2400" dirty="0"/>
              <a:t>(длина строки)</a:t>
            </a:r>
            <a:r>
              <a:rPr lang="en-US" sz="2400" dirty="0"/>
              <a:t> </a:t>
            </a:r>
            <a:r>
              <a:rPr lang="ru-RU" sz="2400" dirty="0"/>
              <a:t>таких шагов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8DE9068-BDCB-BAA1-F2A9-1B7DB2D5F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432" y="2108602"/>
            <a:ext cx="6253212" cy="241747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AD4F5B-C189-4F75-A99D-DC334E936863}"/>
              </a:ext>
            </a:extLst>
          </p:cNvPr>
          <p:cNvSpPr/>
          <p:nvPr/>
        </p:nvSpPr>
        <p:spPr>
          <a:xfrm>
            <a:off x="5452432" y="2108601"/>
            <a:ext cx="344642" cy="370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A1E89-70EA-2C83-72AD-F4945A5368D3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6762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F6F184-CC0F-BBC3-F61D-18213524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63" y="-7961"/>
            <a:ext cx="12221662" cy="68659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CB1B9-5B6F-C7C3-6FA1-562FE9C4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00" y="234554"/>
            <a:ext cx="8704719" cy="1135737"/>
          </a:xfrm>
        </p:spPr>
        <p:txBody>
          <a:bodyPr>
            <a:normAutofit/>
          </a:bodyPr>
          <a:lstStyle/>
          <a:p>
            <a:r>
              <a:rPr lang="ru-RU" dirty="0"/>
              <a:t>Алгоритм</a:t>
            </a:r>
            <a:r>
              <a:rPr lang="ru-RU" sz="3600" dirty="0"/>
              <a:t> Укконена</a:t>
            </a:r>
            <a:r>
              <a:rPr lang="en-US" sz="3600" dirty="0"/>
              <a:t>:</a:t>
            </a:r>
            <a:r>
              <a:rPr lang="ru-RU" sz="3600" dirty="0"/>
              <a:t> добавления символа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1BB89-F532-FEFD-616E-A1670E88F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33" y="1757800"/>
            <a:ext cx="469132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Шаг </a:t>
            </a:r>
            <a:r>
              <a:rPr lang="en-US" sz="2400" b="1" dirty="0"/>
              <a:t>i</a:t>
            </a:r>
            <a:r>
              <a:rPr lang="en-US" sz="2400" dirty="0"/>
              <a:t>:</a:t>
            </a:r>
            <a:r>
              <a:rPr lang="ru-RU" sz="2400" dirty="0"/>
              <a:t> добавляем символ </a:t>
            </a:r>
            <a:r>
              <a:rPr lang="en-US" sz="2400" dirty="0"/>
              <a:t>‘</a:t>
            </a:r>
            <a:r>
              <a:rPr lang="en-US" sz="2400" b="1" dirty="0"/>
              <a:t>a</a:t>
            </a:r>
            <a:r>
              <a:rPr lang="en-US" sz="2400" dirty="0"/>
              <a:t>’ </a:t>
            </a:r>
            <a:r>
              <a:rPr lang="ru-RU" sz="2400" dirty="0"/>
              <a:t>к </a:t>
            </a:r>
            <a:r>
              <a:rPr lang="en-US" sz="2400" b="1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 суффиксам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Требуется добавить его в </a:t>
            </a:r>
            <a:r>
              <a:rPr lang="en-US" sz="2400" b="1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положение в дереве</a:t>
            </a:r>
          </a:p>
          <a:p>
            <a:pPr marL="0" indent="0">
              <a:buNone/>
            </a:pPr>
            <a:r>
              <a:rPr lang="ru-RU" sz="2400" dirty="0"/>
              <a:t>Перебираем эти положения в порядке уменьшения глубины дерева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914E6D7-857C-F02D-2A06-0CAC33E68563}"/>
              </a:ext>
            </a:extLst>
          </p:cNvPr>
          <p:cNvGrpSpPr/>
          <p:nvPr/>
        </p:nvGrpSpPr>
        <p:grpSpPr>
          <a:xfrm>
            <a:off x="4995826" y="1537143"/>
            <a:ext cx="6857206" cy="3377173"/>
            <a:chOff x="4995826" y="1537143"/>
            <a:chExt cx="6857206" cy="3377173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1833666C-2616-2113-B432-BBE06E767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5826" y="1537143"/>
              <a:ext cx="6857206" cy="3377173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C807CF31-D36A-F8BD-4E78-4A7EAC9D8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8668" y="1757800"/>
              <a:ext cx="1905000" cy="44767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7E21D7-4310-F4A4-C557-7E7455AF8BB5}"/>
              </a:ext>
            </a:extLst>
          </p:cNvPr>
          <p:cNvSpPr txBox="1"/>
          <p:nvPr/>
        </p:nvSpPr>
        <p:spPr>
          <a:xfrm>
            <a:off x="11724128" y="5354179"/>
            <a:ext cx="53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838994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573</Words>
  <Application>Microsoft Office PowerPoint</Application>
  <PresentationFormat>Широкоэкранный</PresentationFormat>
  <Paragraphs>107</Paragraphs>
  <Slides>17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  Алгоритмы и структуры данных Суффиксное дерево: Алгоритм Укконена</vt:lpstr>
      <vt:lpstr>Формальная постановка задачи:</vt:lpstr>
      <vt:lpstr>Создатель </vt:lpstr>
      <vt:lpstr>Бор на суффиксах </vt:lpstr>
      <vt:lpstr>Сжатый суффиксный бор</vt:lpstr>
      <vt:lpstr>Суффиксное дерево</vt:lpstr>
      <vt:lpstr>Суффиксное дерево</vt:lpstr>
      <vt:lpstr>Алгоритм Укконена</vt:lpstr>
      <vt:lpstr>Алгоритм Укконена: добавления символа</vt:lpstr>
      <vt:lpstr>Алгоритм Укконена: добавления символа</vt:lpstr>
      <vt:lpstr>Алгоритм Укконена: типы положений</vt:lpstr>
      <vt:lpstr>Алгоритм Укконена: изменение типов положений</vt:lpstr>
      <vt:lpstr>Алгоритм Укконена: переход от положения к положению</vt:lpstr>
      <vt:lpstr>Итоговая оценка работы построения</vt:lpstr>
      <vt:lpstr>Итоговая оценка работы поиска подстроки</vt:lpstr>
      <vt:lpstr>Заключение</vt:lpstr>
      <vt:lpstr>Репозиторий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Суффиксное дерево: Алгоритм Укконена</dc:title>
  <dc:creator>Рыжков Данил Максимович</dc:creator>
  <cp:lastModifiedBy>Рыжков Данил Максимович</cp:lastModifiedBy>
  <cp:revision>20</cp:revision>
  <dcterms:created xsi:type="dcterms:W3CDTF">2022-12-19T09:31:35Z</dcterms:created>
  <dcterms:modified xsi:type="dcterms:W3CDTF">2023-01-27T05:55:28Z</dcterms:modified>
</cp:coreProperties>
</file>