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5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1" d="100"/>
          <a:sy n="71" d="100"/>
        </p:scale>
        <p:origin x="690" y="78"/>
      </p:cViewPr>
      <p:guideLst>
        <p:guide pos="792" orient="horz"/>
        <p:guide pos="192"/>
        <p:guide pos="108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30872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17058560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485513805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831452289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205805197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86119406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70953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19222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17318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C8A6DF-D66A-ACED-1396-56C491485D4E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1335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70439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39923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042774-1374-3AD3-6EE9-FF3CB7DD838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70669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9844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47621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A634C7-2733-A3AA-4C6F-EE67E9EB5FB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7996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60169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97958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8A5013-6947-4AD3-3FE9-F646CBBB662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3293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9462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66758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3CBF7D-7A3D-7AD7-BBF7-51CC3B936FE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8599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63242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64328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001832-9E29-C6C3-C48C-FF22F4F039D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47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3112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14879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451C18-4F03-8D34-1F32-4049B57FD6D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3639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01246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99472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E69A76-DFF1-CEE0-4C4D-D093648E3AD7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1245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76493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95456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A9F1AC-CD9E-7D96-53CB-A3A79EBD669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7014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623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07032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231292-9A22-A338-0AE3-CAA15755E46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43022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85774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2730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DF9650-9BE6-C3ED-5D6E-583226D374D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34744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22948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93918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290CF6-D466-C1E3-9F0A-D7BCDFE9F2BC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3105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311011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8608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C03EC-8F43-796E-958E-C25A61018EB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383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53139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51317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C3143C-13B2-1A14-E403-64B272119CA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745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0737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02169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19B1DE-D592-9013-F63B-83E2C768415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userDrawn="1">
  <p:cSld name="Title and 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1812878" name="Google Shape;110;p4" descr="A close up of a sign&#10;&#10;Description automatically generated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401030926" name="Rectangle 14"/>
          <p:cNvSpPr/>
          <p:nvPr/>
        </p:nvSpPr>
        <p:spPr bwMode="auto"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89561960" name="Rectangle 18"/>
          <p:cNvSpPr/>
          <p:nvPr/>
        </p:nvSpPr>
        <p:spPr bwMode="auto"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1679565022" name="Picture 30" descr="A blue and white background&#10;&#10;Description automatically generated with medium confidence"/>
          <p:cNvPicPr>
            <a:picLocks noChangeAspect="1"/>
          </p:cNvPicPr>
          <p:nvPr/>
        </p:nvPicPr>
        <p:blipFill>
          <a:blip r:embed="rId7">
            <a:alphaModFix amt="16000"/>
          </a:blip>
          <a:srcRect l="0" t="24724" r="1617" b="63695"/>
          <a:stretch/>
        </p:blipFill>
        <p:spPr bwMode="auto"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1650091982" name="Rectangle 1"/>
          <p:cNvSpPr/>
          <p:nvPr/>
        </p:nvSpPr>
        <p:spPr bwMode="auto"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5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82722573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54028849" name="Rectangle: Rounded Corners 3"/>
          <p:cNvSpPr/>
          <p:nvPr/>
        </p:nvSpPr>
        <p:spPr bwMode="auto"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915166425" name="TextBox 4"/>
          <p:cNvSpPr txBox="1"/>
          <p:nvPr/>
        </p:nvSpPr>
        <p:spPr bwMode="auto">
          <a:xfrm>
            <a:off x="4767919" y="3020785"/>
            <a:ext cx="6885260" cy="155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48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Garbage Classification with EfficientNetV2B2</a:t>
            </a:r>
            <a:endParaRPr sz="48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85519423" name="Group 5"/>
          <p:cNvGrpSpPr/>
          <p:nvPr/>
        </p:nvGrpSpPr>
        <p:grpSpPr bwMode="auto">
          <a:xfrm>
            <a:off x="6890523" y="742091"/>
            <a:ext cx="2640053" cy="664378"/>
            <a:chOff x="2375536" y="1112060"/>
            <a:chExt cx="3292636" cy="828602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2375536" y="1112060"/>
              <a:ext cx="985475" cy="82860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1959714" name="TextBox 2"/>
          <p:cNvSpPr txBox="1"/>
          <p:nvPr/>
        </p:nvSpPr>
        <p:spPr bwMode="auto">
          <a:xfrm>
            <a:off x="255103" y="1054411"/>
            <a:ext cx="6104424" cy="64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213163"/>
                </a:solidFill>
              </a:rPr>
              <a:t>Solution:</a:t>
            </a:r>
            <a:r>
              <a:rPr lang="en-US" sz="2000" b="1">
                <a:solidFill>
                  <a:srgbClr val="213163"/>
                </a:solidFill>
              </a:rPr>
              <a:t>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1191554022" name=""/>
          <p:cNvSpPr txBox="1"/>
          <p:nvPr/>
        </p:nvSpPr>
        <p:spPr bwMode="auto">
          <a:xfrm flipH="0" flipV="0">
            <a:off x="304799" y="1714500"/>
            <a:ext cx="59448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 trained a deep learning image classifier using transfer learning with EfficientNetV2B2.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model classifies garbage into categories like cardboard, glass, metal,plastic, paper and trash with good accuracy.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899761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59529" y="1632294"/>
            <a:ext cx="5516352" cy="3669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543414" name="TextBox 2"/>
          <p:cNvSpPr txBox="1"/>
          <p:nvPr/>
        </p:nvSpPr>
        <p:spPr bwMode="auto">
          <a:xfrm>
            <a:off x="180883" y="769259"/>
            <a:ext cx="6104425" cy="48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213163"/>
                </a:solidFill>
              </a:rPr>
              <a:t>Screenshot of </a:t>
            </a:r>
            <a:r>
              <a:rPr lang="en-US" sz="2600" b="1">
                <a:solidFill>
                  <a:srgbClr val="213163"/>
                </a:solidFill>
              </a:rPr>
              <a:t>Output</a:t>
            </a:r>
            <a:r>
              <a:rPr lang="en-US" sz="2000" b="1">
                <a:solidFill>
                  <a:srgbClr val="213163"/>
                </a:solidFill>
              </a:rPr>
              <a:t>:  </a:t>
            </a:r>
            <a:endParaRPr lang="en-IN" sz="2000" b="1">
              <a:solidFill>
                <a:srgbClr val="213163"/>
              </a:solidFill>
            </a:endParaRPr>
          </a:p>
        </p:txBody>
      </p:sp>
      <p:pic>
        <p:nvPicPr>
          <p:cNvPr id="6854988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1402" y="1464473"/>
            <a:ext cx="5894116" cy="4866570"/>
          </a:xfrm>
          <a:prstGeom prst="rect">
            <a:avLst/>
          </a:prstGeom>
        </p:spPr>
      </p:pic>
      <p:pic>
        <p:nvPicPr>
          <p:cNvPr id="17565464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357729" y="1260436"/>
            <a:ext cx="5642045" cy="50706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45168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002107" y="692727"/>
            <a:ext cx="3532566" cy="3183423"/>
          </a:xfrm>
          <a:prstGeom prst="rect">
            <a:avLst/>
          </a:prstGeom>
        </p:spPr>
      </p:pic>
      <p:pic>
        <p:nvPicPr>
          <p:cNvPr id="17968190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7921" y="692727"/>
            <a:ext cx="3390680" cy="3021992"/>
          </a:xfrm>
          <a:prstGeom prst="rect">
            <a:avLst/>
          </a:prstGeom>
        </p:spPr>
      </p:pic>
      <p:pic>
        <p:nvPicPr>
          <p:cNvPr id="10662147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114805" y="692727"/>
            <a:ext cx="3304090" cy="3281838"/>
          </a:xfrm>
          <a:prstGeom prst="rect">
            <a:avLst/>
          </a:prstGeom>
        </p:spPr>
      </p:pic>
      <p:pic>
        <p:nvPicPr>
          <p:cNvPr id="34370534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97921" y="3714719"/>
            <a:ext cx="3452532" cy="3020444"/>
          </a:xfrm>
          <a:prstGeom prst="rect">
            <a:avLst/>
          </a:prstGeom>
        </p:spPr>
      </p:pic>
      <p:pic>
        <p:nvPicPr>
          <p:cNvPr id="17031550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039480" y="3801310"/>
            <a:ext cx="3594155" cy="2933853"/>
          </a:xfrm>
          <a:prstGeom prst="rect">
            <a:avLst/>
          </a:prstGeom>
        </p:spPr>
      </p:pic>
      <p:pic>
        <p:nvPicPr>
          <p:cNvPr id="125984624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114805" y="3876150"/>
            <a:ext cx="3192759" cy="28590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297858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39090" y="1533895"/>
            <a:ext cx="3705224" cy="3914775"/>
          </a:xfrm>
          <a:prstGeom prst="rect">
            <a:avLst/>
          </a:prstGeom>
        </p:spPr>
      </p:pic>
      <p:pic>
        <p:nvPicPr>
          <p:cNvPr id="118870752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224155" y="1583376"/>
            <a:ext cx="3705224" cy="3914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5006775" name=""/>
          <p:cNvPicPr>
            <a:picLocks noChangeAspect="1"/>
          </p:cNvPicPr>
          <p:nvPr/>
        </p:nvPicPr>
        <p:blipFill>
          <a:blip r:embed="rId3"/>
          <a:srcRect l="0" t="3815" r="0" b="3575"/>
          <a:stretch/>
        </p:blipFill>
        <p:spPr bwMode="auto">
          <a:xfrm flipH="0" flipV="0">
            <a:off x="304799" y="1343890"/>
            <a:ext cx="11720232" cy="48040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2298254" name="TextBox 2"/>
          <p:cNvSpPr txBox="1"/>
          <p:nvPr/>
        </p:nvSpPr>
        <p:spPr bwMode="auto">
          <a:xfrm>
            <a:off x="149086" y="988150"/>
            <a:ext cx="6104425" cy="64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>
                <a:solidFill>
                  <a:srgbClr val="213163"/>
                </a:solidFill>
              </a:rPr>
              <a:t>Conclusion</a:t>
            </a:r>
            <a:r>
              <a:rPr lang="en-US" sz="2400" b="1">
                <a:solidFill>
                  <a:srgbClr val="213163"/>
                </a:solidFill>
              </a:rPr>
              <a:t>:</a:t>
            </a:r>
            <a:r>
              <a:rPr lang="en-US" sz="2200" b="1">
                <a:solidFill>
                  <a:srgbClr val="213163"/>
                </a:solidFill>
              </a:rPr>
              <a:t>  </a:t>
            </a:r>
            <a:endParaRPr lang="en-IN" sz="2200">
              <a:solidFill>
                <a:srgbClr val="213163"/>
              </a:solidFill>
            </a:endParaRPr>
          </a:p>
        </p:txBody>
      </p:sp>
      <p:sp>
        <p:nvSpPr>
          <p:cNvPr id="515425154" name=""/>
          <p:cNvSpPr txBox="1"/>
          <p:nvPr/>
        </p:nvSpPr>
        <p:spPr bwMode="auto">
          <a:xfrm flipH="0" flipV="0">
            <a:off x="545551" y="1979220"/>
            <a:ext cx="5715880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The project successfully demonstrates the use of transfer learning for garbage classification.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 achieved good accuracy with minimal training.</a:t>
            </a:r>
            <a:endParaRPr sz="16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Can be extended into real-world waste sorting systems.</a:t>
            </a:r>
            <a:endParaRPr sz="7200">
              <a:latin typeface="Arial"/>
              <a:cs typeface="Arial"/>
            </a:endParaRPr>
          </a:p>
        </p:txBody>
      </p:sp>
      <p:pic>
        <p:nvPicPr>
          <p:cNvPr id="3916252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08248" y="1840687"/>
            <a:ext cx="5631966" cy="3584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114752" name="TextBox 1"/>
          <p:cNvSpPr txBox="1"/>
          <p:nvPr/>
        </p:nvSpPr>
        <p:spPr bwMode="auto">
          <a:xfrm flipH="0" flipV="0">
            <a:off x="191910" y="972536"/>
            <a:ext cx="6056990" cy="64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3600" b="1">
                <a:solidFill>
                  <a:srgbClr val="213163"/>
                </a:solidFill>
              </a:rPr>
              <a:t>Learning Objectives</a:t>
            </a:r>
            <a:endParaRPr lang="en-IN" sz="3600">
              <a:solidFill>
                <a:srgbClr val="213163"/>
              </a:solidFill>
            </a:endParaRPr>
          </a:p>
        </p:txBody>
      </p:sp>
      <p:sp>
        <p:nvSpPr>
          <p:cNvPr id="937886377" name="TextBox 2"/>
          <p:cNvSpPr txBox="1"/>
          <p:nvPr/>
        </p:nvSpPr>
        <p:spPr bwMode="auto">
          <a:xfrm>
            <a:off x="199809" y="6135328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IN" sz="1200" b="1">
                <a:latin typeface="+mn-lt"/>
              </a:rPr>
              <a:t>Source : </a:t>
            </a:r>
            <a:endParaRPr/>
          </a:p>
        </p:txBody>
      </p:sp>
      <p:sp>
        <p:nvSpPr>
          <p:cNvPr id="314281957" name="TextBox 3"/>
          <p:cNvSpPr txBox="1"/>
          <p:nvPr/>
        </p:nvSpPr>
        <p:spPr bwMode="auto">
          <a:xfrm>
            <a:off x="880528" y="6135328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IN" sz="1200" u="sng">
                <a:solidFill>
                  <a:srgbClr val="0000FF"/>
                </a:solidFill>
                <a:latin typeface="+mn-lt"/>
                <a:hlinkClick r:id="rId3" tooltip="https://www.freepik.com/"/>
              </a:rPr>
              <a:t>www.freepik.com/</a:t>
            </a:r>
            <a:endParaRPr lang="en-IN" sz="120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497453432" name="Straight Connector 4"/>
          <p:cNvCxnSpPr/>
          <p:nvPr/>
        </p:nvCxnSpPr>
        <p:spPr bwMode="auto"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0602376" name="Picture 5" descr="A ladder leading to a large yellow circle&#10;&#10;Description automatically generated"/>
          <p:cNvPicPr>
            <a:picLocks noChangeAspect="1"/>
          </p:cNvPicPr>
          <p:nvPr/>
        </p:nvPicPr>
        <p:blipFill>
          <a:blip r:embed="rId4">
            <a:alphaModFix amt="85000"/>
          </a:blip>
          <a:srcRect l="13763" t="6135" r="13650" b="0"/>
          <a:stretch/>
        </p:blipFill>
        <p:spPr bwMode="auto">
          <a:xfrm>
            <a:off x="7345679" y="1442720"/>
            <a:ext cx="4500880" cy="4632960"/>
          </a:xfrm>
          <a:prstGeom prst="rect">
            <a:avLst/>
          </a:prstGeom>
        </p:spPr>
      </p:pic>
      <p:sp>
        <p:nvSpPr>
          <p:cNvPr id="979553732" name="TextBox 6"/>
          <p:cNvSpPr txBox="1"/>
          <p:nvPr/>
        </p:nvSpPr>
        <p:spPr bwMode="auto">
          <a:xfrm>
            <a:off x="8839200" y="3168608"/>
            <a:ext cx="1503681" cy="63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  <a:endParaRPr/>
          </a:p>
        </p:txBody>
      </p:sp>
      <p:sp>
        <p:nvSpPr>
          <p:cNvPr id="613817451" name=""/>
          <p:cNvSpPr txBox="1"/>
          <p:nvPr/>
        </p:nvSpPr>
        <p:spPr bwMode="auto">
          <a:xfrm flipH="0" flipV="0">
            <a:off x="483700" y="1830777"/>
            <a:ext cx="4877789" cy="3444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Understand how to apply transfer learning for image classification.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 marL="327936" indent="-327936"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Explore data preprocessing and augmentation techniques.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 marL="327936" indent="-327936"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 EfficientNetV2B2 as a feature extractor.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 marL="327936" indent="-327936"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Train a deep learning model using Keras.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 marL="327936" indent="-327936">
              <a:buAutoNum type="arabicPeriod"/>
              <a:defRPr/>
            </a:pP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Evaluate model performance using accuracy and visual outputs.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8704758" name=""/>
          <p:cNvSpPr txBox="1"/>
          <p:nvPr/>
        </p:nvSpPr>
        <p:spPr bwMode="auto">
          <a:xfrm flipH="0" flipV="0">
            <a:off x="384738" y="1360712"/>
            <a:ext cx="6807170" cy="4938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lang="en-US" sz="28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Build an image classification model using transfer learning to automatically categorize garbage into classes like plastic, metal, paper, trash, cardboard and glass to help in automating waste sorting and management.</a:t>
            </a:r>
            <a:endParaRPr sz="4800">
              <a:solidFill>
                <a:schemeClr val="tx1"/>
              </a:solidFill>
            </a:endParaRPr>
          </a:p>
          <a:p>
            <a:pPr>
              <a:defRPr/>
            </a:pP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endParaRPr sz="2600"/>
          </a:p>
        </p:txBody>
      </p:sp>
      <p:pic>
        <p:nvPicPr>
          <p:cNvPr id="16225098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41805" y="729837"/>
            <a:ext cx="5039677" cy="28327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39882" name="TextBox 2"/>
          <p:cNvSpPr txBox="1"/>
          <p:nvPr/>
        </p:nvSpPr>
        <p:spPr bwMode="auto">
          <a:xfrm>
            <a:off x="135833" y="1067663"/>
            <a:ext cx="6104785" cy="51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>
                <a:solidFill>
                  <a:srgbClr val="213163"/>
                </a:solidFill>
              </a:rPr>
              <a:t>T</a:t>
            </a:r>
            <a:r>
              <a:rPr lang="en-IN" sz="2800" b="1">
                <a:solidFill>
                  <a:srgbClr val="213163"/>
                </a:solidFill>
              </a:rPr>
              <a:t>ools</a:t>
            </a:r>
            <a:r>
              <a:rPr lang="en-IN" sz="2800" b="1">
                <a:solidFill>
                  <a:srgbClr val="213163"/>
                </a:solidFill>
              </a:rPr>
              <a:t> and Technology used </a:t>
            </a:r>
            <a:endParaRPr sz="2600"/>
          </a:p>
        </p:txBody>
      </p:sp>
      <p:sp>
        <p:nvSpPr>
          <p:cNvPr id="1095659585" name=""/>
          <p:cNvSpPr txBox="1"/>
          <p:nvPr/>
        </p:nvSpPr>
        <p:spPr bwMode="auto">
          <a:xfrm flipH="0" flipV="0">
            <a:off x="446590" y="1521525"/>
            <a:ext cx="10833583" cy="5334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2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Dataset Source:</a:t>
            </a:r>
            <a:endParaRPr lang="en-US" sz="22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" tooltip=""/>
              </a:rPr>
              <a:t>https://www.kaggle.com/datasets/mostafaabla/garbage-classification</a:t>
            </a: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0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Language: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Python</a:t>
            </a:r>
            <a:endParaRPr sz="28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Libraries: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TensorFlow / Keras, OpenCV, NumPy, Matplotlib</a:t>
            </a:r>
            <a:endParaRPr sz="28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Model: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EfficientNetV2B2 (pretrained on ImageNet)</a:t>
            </a:r>
            <a:endParaRPr sz="28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Platform: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Google Colab</a:t>
            </a:r>
            <a:endParaRPr sz="28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Source:</a:t>
            </a:r>
            <a:r>
              <a:rPr sz="2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Kaggle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0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20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0618752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875017" y="4846976"/>
            <a:ext cx="7335566" cy="20089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757019" name="TextBox 2"/>
          <p:cNvSpPr txBox="1"/>
          <p:nvPr/>
        </p:nvSpPr>
        <p:spPr bwMode="auto">
          <a:xfrm>
            <a:off x="268355" y="1014655"/>
            <a:ext cx="6104065" cy="51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13163"/>
                </a:solidFill>
              </a:rPr>
              <a:t>Methodology</a:t>
            </a:r>
            <a:r>
              <a:rPr lang="en-US" sz="2600" b="1">
                <a:solidFill>
                  <a:srgbClr val="213163"/>
                </a:solidFill>
              </a:rPr>
              <a:t> </a:t>
            </a:r>
            <a:endParaRPr lang="en-IN" sz="2600">
              <a:solidFill>
                <a:srgbClr val="213163"/>
              </a:solidFill>
            </a:endParaRPr>
          </a:p>
        </p:txBody>
      </p:sp>
      <p:sp>
        <p:nvSpPr>
          <p:cNvPr id="213915120" name=""/>
          <p:cNvSpPr txBox="1"/>
          <p:nvPr/>
        </p:nvSpPr>
        <p:spPr bwMode="auto">
          <a:xfrm flipH="0" flipV="0">
            <a:off x="199188" y="1714500"/>
            <a:ext cx="7399497" cy="445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buAutoNum type="arabicPeriod"/>
              <a:defRPr/>
            </a:pP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Loading &amp; Preprocessing</a:t>
            </a:r>
            <a:endParaRPr sz="2200" b="1" i="0" u="none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a)Read and resize images (224×224).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sz="2200">
                <a:solidFill>
                  <a:schemeClr val="tx1"/>
                </a:solidFill>
                <a:latin typeface="Arial"/>
                <a:ea typeface="Arial"/>
                <a:cs typeface="Arial"/>
              </a:rPr>
              <a:t>b)</a:t>
            </a: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Assign labels using folder names.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2.Augmentation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sz="2200">
                <a:solidFill>
                  <a:schemeClr val="tx1"/>
                </a:solidFill>
                <a:latin typeface="Arial"/>
                <a:ea typeface="Arial"/>
                <a:cs typeface="Arial"/>
              </a:rPr>
              <a:t>a)</a:t>
            </a: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Rotate, shift, flip, and zoom images.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2.Model Selection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a)</a:t>
            </a: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Use pretrained EfficientNetV2B2.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4.Model Building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a)</a:t>
            </a: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Add pooling + dense layers.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5.Training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a)</a:t>
            </a: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15 epochs, EarlyStopping, Adam optimizer.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6.</a:t>
            </a:r>
            <a:r>
              <a:rPr sz="22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Evaluation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280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a)</a:t>
            </a:r>
            <a:r>
              <a:rPr sz="22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Accuracy, loss, confusion matrix.</a:t>
            </a:r>
            <a:endParaRPr sz="28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62522165" name=""/>
          <p:cNvPicPr>
            <a:picLocks noChangeAspect="1"/>
          </p:cNvPicPr>
          <p:nvPr/>
        </p:nvPicPr>
        <p:blipFill>
          <a:blip r:embed="rId3"/>
          <a:srcRect l="5295" t="7575" r="11200" b="14944"/>
          <a:stretch/>
        </p:blipFill>
        <p:spPr bwMode="auto">
          <a:xfrm flipH="0" flipV="0">
            <a:off x="7115960" y="882850"/>
            <a:ext cx="5071753" cy="399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279419" name=""/>
          <p:cNvSpPr/>
          <p:nvPr/>
        </p:nvSpPr>
        <p:spPr bwMode="auto">
          <a:xfrm flipH="0" flipV="0">
            <a:off x="879545" y="737754"/>
            <a:ext cx="10866373" cy="58525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1. Data Loading &amp; Preprocessing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	Image Reading: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Images are loaded using </a:t>
            </a: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keras.utils.load_img()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Resizing: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Each image is resized to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224×224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pixels using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target_size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Conversion: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Images are converted to NumPy arrays using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img_to_array()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Labeling: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Class labels are derived from the folder names.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Shuffling: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Data is randomly shuffled to prevent ordering bias.</a:t>
            </a:r>
            <a:endParaRPr sz="26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2. Data Augmentation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Real-time image augmentation using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ImageDataGenerator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Rotation: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±20°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Shift: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Width &amp; height shift of 20%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Flip: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Horizontal flipping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Zoom: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Up to 20%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Pixel values rescaled to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[0, 1]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better training.</a:t>
            </a:r>
            <a:endParaRPr sz="26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3. Model Selection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EfficientNetV2B2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a lightweight and accurate pretrained model.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Pretrained weights from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ImageNet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with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include_top=False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499718" name=""/>
          <p:cNvSpPr txBox="1"/>
          <p:nvPr/>
        </p:nvSpPr>
        <p:spPr bwMode="auto">
          <a:xfrm flipH="0" flipV="0">
            <a:off x="632142" y="867180"/>
            <a:ext cx="10162356" cy="463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4. Model Building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Added custom top layers: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GlobalAveragePooling2D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Dense(128, activation='relu')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Dense(6, activation='softmax')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— for 6-class classification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5. Training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Optimizer: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Adam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learning rate = 0.0001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Loss: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Sparse Categorical Crossentropy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Epochs: Up to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15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Used 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EarlyStopping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avoid overfitting by monitoring validation loss.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6. Evaluation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evaluated using: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Training vs Validation Accuracy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Confusion Matrix</a:t>
            </a:r>
            <a:endParaRPr sz="2600">
              <a:latin typeface="Arial"/>
              <a:cs typeface="Arial"/>
            </a:endParaRPr>
          </a:p>
          <a:p>
            <a:pPr>
              <a:defRPr/>
            </a:pPr>
            <a:r>
              <a:rPr sz="2600">
                <a:latin typeface="Arial"/>
                <a:ea typeface="Arial"/>
                <a:cs typeface="Arial"/>
              </a:rPr>
              <a:t>	</a:t>
            </a: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Final Accuracy Score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on test data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892028" name="TextBox 2"/>
          <p:cNvSpPr txBox="1"/>
          <p:nvPr/>
        </p:nvSpPr>
        <p:spPr bwMode="auto">
          <a:xfrm>
            <a:off x="255103" y="1054411"/>
            <a:ext cx="6104065" cy="51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13163"/>
                </a:solidFill>
              </a:rPr>
              <a:t>Problem Statement:  </a:t>
            </a:r>
            <a:endParaRPr lang="en-IN" sz="2800" b="1">
              <a:solidFill>
                <a:srgbClr val="213163"/>
              </a:solidFill>
            </a:endParaRPr>
          </a:p>
        </p:txBody>
      </p:sp>
      <p:sp>
        <p:nvSpPr>
          <p:cNvPr id="86699615" name=""/>
          <p:cNvSpPr txBox="1"/>
          <p:nvPr/>
        </p:nvSpPr>
        <p:spPr bwMode="auto">
          <a:xfrm flipH="0" flipV="0">
            <a:off x="755843" y="1904998"/>
            <a:ext cx="10047064" cy="3749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In this project, we aim to develop a sophisticated </a:t>
            </a: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garbage </a:t>
            </a: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classification system</a:t>
            </a: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leveraging the</a:t>
            </a: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EfficientNetV2B2 </a:t>
            </a: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architecture.</a:t>
            </a:r>
            <a:endParaRPr sz="2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Our primary dataset serves as a foundation for building models that can eventually automate waste segregation, a critical step in optimizing recycling and waste management, ultimately aiding in environmental conservation.</a:t>
            </a:r>
            <a:br>
              <a:rPr sz="24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7200" b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0513661" name=""/>
          <p:cNvSpPr txBox="1"/>
          <p:nvPr/>
        </p:nvSpPr>
        <p:spPr bwMode="auto">
          <a:xfrm flipH="0" flipV="0">
            <a:off x="817694" y="1768928"/>
            <a:ext cx="8601559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Sorting waste manually is inefficient and error-prone.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An AI-driven model to classify waste images can significantly assist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smart recycling systems and reduce human effort.</a:t>
            </a:r>
            <a:endParaRPr sz="28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06570517" name=""/>
          <p:cNvPicPr>
            <a:picLocks noChangeAspect="1"/>
          </p:cNvPicPr>
          <p:nvPr/>
        </p:nvPicPr>
        <p:blipFill>
          <a:blip r:embed="rId3"/>
          <a:srcRect l="42307" t="0" r="0" b="0"/>
          <a:stretch/>
        </p:blipFill>
        <p:spPr bwMode="auto">
          <a:xfrm flipH="0" flipV="0">
            <a:off x="9118051" y="3908961"/>
            <a:ext cx="3071845" cy="2905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0</Words>
  <Application>ONLYOFFICE/8.3.3.21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/>
  <cp:revision>5</cp:revision>
  <dcterms:created xsi:type="dcterms:W3CDTF">2024-12-31T09:40:01Z</dcterms:created>
  <dcterms:modified xsi:type="dcterms:W3CDTF">2025-07-07T16:26:57Z</dcterms:modified>
</cp:coreProperties>
</file>