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 id="2147483684" r:id="rId2"/>
  </p:sldMasterIdLst>
  <p:sldIdLst>
    <p:sldId id="257" r:id="rId8"/>
    <p:sldId id="258" r:id="rId9"/>
    <p:sldId id="259" r:id="rId11"/>
    <p:sldId id="260" r:id="rId12"/>
    <p:sldId id="261" r:id="rId13"/>
    <p:sldId id="262" r:id="rId14"/>
    <p:sldId id="263" r:id="rId15"/>
    <p:sldId id="264" r:id="rId16"/>
    <p:sldId id="265" r:id="rId17"/>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970"/>
  </p:normalViewPr>
  <p:slideViewPr>
    <p:cSldViewPr snapToGrid="0">
      <p:cViewPr varScale="1">
        <p:scale>
          <a:sx n="110" d="100"/>
          <a:sy n="110" d="100"/>
        </p:scale>
        <p:origin x="168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4" Type="http://schemas.openxmlformats.org/officeDocument/2006/relationships/presProps" Target="presProps.xml"/><Relationship Id="rId5" Type="http://schemas.openxmlformats.org/officeDocument/2006/relationships/viewProps" Target="viewProps.xml"/><Relationship Id="rId6" Type="http://schemas.openxmlformats.org/officeDocument/2006/relationships/theme" Target="theme/theme1.xml"/><Relationship Id="rId7" Type="http://schemas.openxmlformats.org/officeDocument/2006/relationships/tableStyles" Target="tableStyles.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notesMaster" Target="notesMasters/notesMaster1.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各位聽眾，今天我將向大家介紹我們最新的研究成果，論文題目是「CM-UNet：混合 CNN-Mamba UNet 用於遙感影像語義分割」。在遙感影像處理領域，語義分割扮演著至關重要的角色，它可以將大規模遙感影像中的每個像素劃分到不同的類別，例如建築、道路、植被等，從而幫助我們更好地分析和解讀這些影像。然而，由於遙感影像通常具有非常高的分辨率和複雜的結構，傳統的 CNN 和 Transformer 模型在捕捉長程依賴關係和處理複雜計算方面存在一定的局限性。為了解決這個問題，我們提出了一種新的混合架構，稱為 CM-UNet，它結合了 CNN 的局部特徵提取能力和 Mamba 架構的全局上下文建模能力，旨在實現更高效和準確的遙感影像語義分割。</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這張投影片展示了我們提出的 CM-UNet 架構。CM-UNet 主要由兩個部分組成：一個是 CNN 編碼器，負責提取影像的局部特徵；另一個是 Mamba 解碼器，負責整合全局信息，從而實現高效的語義分割。具體來說，我們引入了一個 CSMamba 模塊，它利用通道和空間注意力機制來增強特徵交互和全局-局部信息融合。此外，我們還使用了一個 MSAA 模塊，它可以融合不同尺度的特徵，進一步優化 CNN 編碼器的輸出。通過將 CSMamba 模塊和 MSAA 模塊整合在一起，CM-UNet 能夠有效地捕捉大規模遙感影像的長程依賴關係和多尺度全局上下文信息。</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CSMamba 模塊是 CM-UNet 架構的核心組件，它主要利用 Mamba 模塊來捕捉長程依賴關係。此外，我們還使用了通道和空間注意力機制來進行特徵選擇，從而提高模型的效率和準確性。可以將 CSMamba 模塊視為一個高效的信息整合器，它可以有效地將局部特徵和全局信息融合在一起，從而提高語義分割的性能。</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MSAA 模塊的主要作用是優化特徵，它利用空間和通道雙路徑進行特徵聚合。在空間優化方面，我們從通道投影開始，將通道數從 C1 降低到 C2。多尺度融合涉及不同卷積核大小的卷積求和，例如 3x3、5x5 和 7x7。在通道聚合方面，我們使用全局平均池化來降低維度到 C1 × 1 × 1。通過 MSAA 模塊，我們可以有效地提取影像中的多尺度特徵，並將它們融合在一起，從而提高語義分割的準確性。</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為了驗證 CM-UNet 的有效性，我們在三個公開的遙感影像數據集上進行了實驗。這些數據集分別是 ISPRS Potsdam、ISPRS Vaihingen 和 LoveDA。對於 ISPRS Potsdam 數據集，我們使用 14 張影像進行測試，23 張影像用於訓練。對於 ISPRS Vaihingen 數據集，我們使用 12 個 patch 用於訓練，4 個 patch 用於測試。對於 LoveDA 數據集，訓練集包含 1,156 張影像，測試集包含 677 張影像。我們使用平均 F1 分數 (mF1)、平均交並比 (mIoU) 和整體準確度 (OA) 作為評估指標。</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Potsdam 數據集上，CM-UNet 表現出了卓越的性能，各項指標均優於其他模型。具體來說，CM-UNet 的 mF1 達到了 93.05%，OA 達到了 91.86%，mIoU 達到了 87.21%。值得一提的是，相較於 UNetformer，CM-UNet 在 mIoU 指標上提升了 6.91%，這充分證明了 CM-UNet 在空間特徵學習方面的優勢。</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在 ISPRS Vaihingen 數據集上，CM-UNet 同樣取得了令人滿意的結果。CM-UNet 達到了 85.48% 的 mIoU，超越了其他模型。此外，CM-UNet 在多個類別中表現出色，例如不透水表面和建築物。這些結果表明，CM-UNet 能夠準確辨別不規則物體和全局-局部關係，這對於遙感影像語義分割至關重要。</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總而言之，CM-UNet 是一種有效利用 Mamba 架構進行遙感影像語義分割的框架。該架構的編碼器利用 ResNet 提取文本信息，解碼器利用 CSMamba 塊有效地捕獲全局長程依賴。我們在三個遙感影像語義分割數據集上驗證了 CM-UNet，實驗結果證明了該方法的優越性。我們相信 CM-UNet 為遙感影像處理領域提供了一種新的思路，並具有廣闊的應用前景。</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5.jpe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pic>
        <p:nvPicPr>
          <p:cNvPr id="6" name="圖片 5"/>
          <p:cNvPicPr>
            <a:picLocks noChangeAspect="1"/>
          </p:cNvPicPr>
          <p:nvPr/>
        </p:nvPicPr>
        <p:blipFill rotWithShape="1">
          <a:blip r:embed="rId2"/>
          <a:srcRect r="89077"/>
          <a:stretch/>
        </p:blipFill>
        <p:spPr>
          <a:xfrm>
            <a:off x="8518123" y="6210300"/>
            <a:ext cx="625877" cy="647700"/>
          </a:xfrm>
          <a:prstGeom prst="rect">
            <a:avLst/>
          </a:prstGeom>
        </p:spPr>
      </p:pic>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endParaRPr>
          </a:p>
        </p:txBody>
      </p:sp>
      <p:sp>
        <p:nvSpPr>
          <p:cNvPr id="5" name="Line 7"/>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11"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6148" name="Rectangle 4"/>
          <p:cNvSpPr>
            <a:spLocks noGrp="1" noChangeArrowheads="1"/>
          </p:cNvSpPr>
          <p:nvPr>
            <p:ph type="ctrTitle"/>
          </p:nvPr>
        </p:nvSpPr>
        <p:spPr>
          <a:xfrm>
            <a:off x="685800" y="1773242"/>
            <a:ext cx="7772400" cy="1470025"/>
          </a:xfrm>
        </p:spPr>
        <p:txBody>
          <a:bodyPr/>
          <a:lstStyle>
            <a:lvl1pPr algn="ctr">
              <a:defRPr sz="3750" b="0">
                <a:latin typeface="Times New Roman" pitchFamily="18" charset="0"/>
              </a:defRPr>
            </a:lvl1pPr>
          </a:lstStyle>
          <a:p>
            <a:r>
              <a:rPr lang="zh-TW" altLang="en-US"/>
              <a:t>按一下以編輯母片標題樣式</a:t>
            </a:r>
            <a:endParaRPr lang="zh-TW" altLang="zh-TW" dirty="0"/>
          </a:p>
        </p:txBody>
      </p:sp>
      <p:sp>
        <p:nvSpPr>
          <p:cNvPr id="6149" name="Rectangle 5"/>
          <p:cNvSpPr>
            <a:spLocks noGrp="1" noChangeArrowheads="1"/>
          </p:cNvSpPr>
          <p:nvPr>
            <p:ph type="subTitle" idx="1"/>
          </p:nvPr>
        </p:nvSpPr>
        <p:spPr>
          <a:xfrm>
            <a:off x="1371600" y="3573463"/>
            <a:ext cx="6400800" cy="1752600"/>
          </a:xfrm>
        </p:spPr>
        <p:txBody>
          <a:bodyPr/>
          <a:lstStyle>
            <a:lvl1pPr marL="0" indent="0" algn="ctr">
              <a:buFont typeface="Wingdings" pitchFamily="2" charset="2"/>
              <a:buNone/>
              <a:defRPr sz="1500">
                <a:latin typeface="Times New Roman" pitchFamily="18" charset="0"/>
              </a:defRPr>
            </a:lvl1pPr>
          </a:lstStyle>
          <a:p>
            <a:r>
              <a:rPr lang="zh-TW" altLang="en-US"/>
              <a:t>按一下以編輯母片子標題樣式</a:t>
            </a:r>
            <a:endParaRPr lang="en-US" altLang="zh-TW"/>
          </a:p>
        </p:txBody>
      </p:sp>
      <p:sp>
        <p:nvSpPr>
          <p:cNvPr id="15" name="投影片編號版面配置區 1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1757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102935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152400"/>
            <a:ext cx="20574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p>
        </p:txBody>
      </p:sp>
      <p:sp>
        <p:nvSpPr>
          <p:cNvPr id="3" name="直排文字版面配置區 2"/>
          <p:cNvSpPr>
            <a:spLocks noGrp="1"/>
          </p:cNvSpPr>
          <p:nvPr>
            <p:ph type="body" orient="vert" idx="1"/>
          </p:nvPr>
        </p:nvSpPr>
        <p:spPr>
          <a:xfrm>
            <a:off x="457200" y="152400"/>
            <a:ext cx="6019800" cy="6084888"/>
          </a:xfrm>
        </p:spPr>
        <p:txBody>
          <a:bodyPr vert="eaVert"/>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4850148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Line 6"/>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9700" name="Rectangle 4"/>
          <p:cNvSpPr>
            <a:spLocks noGrp="1" noChangeArrowheads="1"/>
          </p:cNvSpPr>
          <p:nvPr>
            <p:ph type="ctrTitle"/>
          </p:nvPr>
        </p:nvSpPr>
        <p:spPr>
          <a:xfrm>
            <a:off x="685800" y="1773240"/>
            <a:ext cx="7772400" cy="1470025"/>
          </a:xfrm>
        </p:spPr>
        <p:txBody>
          <a:bodyPr/>
          <a:lstStyle>
            <a:lvl1pPr>
              <a:defRPr sz="3000"/>
            </a:lvl1pPr>
          </a:lstStyle>
          <a:p>
            <a:r>
              <a:rPr lang="zh-TW" altLang="en-US"/>
              <a:t>按一下以編輯母片標題樣式</a:t>
            </a:r>
            <a:endParaRPr lang="zh-TW" altLang="zh-TW"/>
          </a:p>
        </p:txBody>
      </p:sp>
      <p:sp>
        <p:nvSpPr>
          <p:cNvPr id="29701" name="Rectangle 5"/>
          <p:cNvSpPr>
            <a:spLocks noGrp="1" noChangeArrowheads="1"/>
          </p:cNvSpPr>
          <p:nvPr>
            <p:ph type="subTitle" idx="1"/>
          </p:nvPr>
        </p:nvSpPr>
        <p:spPr>
          <a:xfrm>
            <a:off x="1371600" y="3573463"/>
            <a:ext cx="6400800" cy="1752600"/>
          </a:xfrm>
        </p:spPr>
        <p:txBody>
          <a:bodyPr/>
          <a:lstStyle>
            <a:lvl1pPr marL="0" indent="0" algn="ctr">
              <a:defRPr/>
            </a:lvl1pPr>
          </a:lstStyle>
          <a:p>
            <a:r>
              <a:rPr lang="zh-TW" altLang="en-US"/>
              <a:t>按一下以編輯母片子標題樣式</a:t>
            </a:r>
            <a:endParaRPr lang="en-US" altLang="zh-TW"/>
          </a:p>
        </p:txBody>
      </p:sp>
      <p:sp>
        <p:nvSpPr>
          <p:cNvPr id="13" name="Line 8"/>
          <p:cNvSpPr>
            <a:spLocks noChangeShapeType="1"/>
          </p:cNvSpPr>
          <p:nvPr/>
        </p:nvSpPr>
        <p:spPr bwMode="auto">
          <a:xfrm flipV="1">
            <a:off x="742453"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pic>
        <p:nvPicPr>
          <p:cNvPr id="10" name="圖片 9">
            <a:extLst>
              <a:ext uri="{FF2B5EF4-FFF2-40B4-BE49-F238E27FC236}">
                <a16:creationId xmlns:a16="http://schemas.microsoft.com/office/drawing/2014/main" id="{338C9510-E58F-4FF8-8FE9-120FACB50B8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1" name="圖片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941857557"/>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2583730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722313" y="4406902"/>
            <a:ext cx="7772400" cy="1362075"/>
          </a:xfrm>
        </p:spPr>
        <p:txBody>
          <a:bodyPr anchor="t"/>
          <a:lstStyle>
            <a:lvl1pPr algn="l">
              <a:defRPr sz="3000" b="1" cap="all"/>
            </a:lvl1pPr>
          </a:lstStyle>
          <a:p>
            <a:r>
              <a:rPr lang="zh-TW" altLang="en-US"/>
              <a:t>按一下以編輯母片標題樣式</a:t>
            </a:r>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Tree>
    <p:extLst>
      <p:ext uri="{BB962C8B-B14F-4D97-AF65-F5344CB8AC3E}">
        <p14:creationId xmlns:p14="http://schemas.microsoft.com/office/powerpoint/2010/main" val="42617987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457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3230186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2867279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Tree>
    <p:extLst>
      <p:ext uri="{BB962C8B-B14F-4D97-AF65-F5344CB8AC3E}">
        <p14:creationId xmlns:p14="http://schemas.microsoft.com/office/powerpoint/2010/main" val="160015495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15338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1" y="273050"/>
            <a:ext cx="3008313" cy="1162050"/>
          </a:xfrm>
        </p:spPr>
        <p:txBody>
          <a:bodyPr anchor="b"/>
          <a:lstStyle>
            <a:lvl1pPr algn="l">
              <a:defRPr sz="1500" b="1"/>
            </a:lvl1pPr>
          </a:lstStyle>
          <a:p>
            <a:r>
              <a:rPr lang="zh-TW" altLang="en-US"/>
              <a:t>按一下以編輯母片標題樣式</a:t>
            </a:r>
          </a:p>
        </p:txBody>
      </p:sp>
      <p:sp>
        <p:nvSpPr>
          <p:cNvPr id="3" name="內容版面配置區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62480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p:txBody>
          <a:bodyPr/>
          <a:lstStyle>
            <a:lvl1pPr algn="ctr">
              <a:defRPr sz="3000">
                <a:effectLst/>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idx="1"/>
          </p:nvPr>
        </p:nvSpPr>
        <p:spPr/>
        <p:txBody>
          <a:bodyPr/>
          <a:lstStyle>
            <a:lvl1pPr>
              <a:defRPr>
                <a:latin typeface="Times New Roman" panose="02020603050405020304" pitchFamily="18" charset="0"/>
                <a:ea typeface="標楷體" panose="03000509000000000000" pitchFamily="65" charset="-120"/>
                <a:cs typeface="Times New Roman" panose="02020603050405020304" pitchFamily="18" charset="0"/>
              </a:defRPr>
            </a:lvl1pPr>
            <a:lvl2pPr>
              <a:defRPr>
                <a:latin typeface="Times New Roman" panose="02020603050405020304" pitchFamily="18" charset="0"/>
                <a:ea typeface="標楷體" panose="03000509000000000000" pitchFamily="65" charset="-120"/>
                <a:cs typeface="Times New Roman" panose="02020603050405020304" pitchFamily="18" charset="0"/>
              </a:defRPr>
            </a:lvl2pPr>
            <a:lvl3pPr>
              <a:defRPr>
                <a:latin typeface="Times New Roman" panose="02020603050405020304" pitchFamily="18" charset="0"/>
                <a:ea typeface="標楷體" panose="03000509000000000000" pitchFamily="65" charset="-120"/>
                <a:cs typeface="Times New Roman" panose="02020603050405020304" pitchFamily="18" charset="0"/>
              </a:defRPr>
            </a:lvl3pPr>
            <a:lvl4pPr>
              <a:defRPr>
                <a:latin typeface="Times New Roman" panose="02020603050405020304" pitchFamily="18" charset="0"/>
                <a:ea typeface="標楷體" panose="03000509000000000000" pitchFamily="65" charset="-120"/>
                <a:cs typeface="Times New Roman" panose="02020603050405020304" pitchFamily="18" charset="0"/>
              </a:defRPr>
            </a:lvl4pPr>
            <a:lvl5pPr>
              <a:defRPr>
                <a:latin typeface="Times New Roman" panose="02020603050405020304" pitchFamily="18" charset="0"/>
                <a:ea typeface="標楷體" panose="03000509000000000000" pitchFamily="65" charset="-120"/>
                <a:cs typeface="Times New Roman" panose="02020603050405020304" pitchFamily="18" charset="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11"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9" name="圖片 8"/>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4959632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49015473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78743212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858000" y="0"/>
            <a:ext cx="2286000" cy="623728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0" y="0"/>
            <a:ext cx="6705600" cy="623728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23450603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標題，文字及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4648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5" name="圖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300366488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bl" preserve="1">
  <p:cSld name="標題及表格">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表格版面配置區 2"/>
          <p:cNvSpPr>
            <a:spLocks noGrp="1"/>
          </p:cNvSpPr>
          <p:nvPr>
            <p:ph type="tbl" idx="1"/>
          </p:nvPr>
        </p:nvSpPr>
        <p:spPr>
          <a:xfrm>
            <a:off x="457200" y="917575"/>
            <a:ext cx="8229600" cy="5319713"/>
          </a:xfrm>
        </p:spPr>
        <p:txBody>
          <a:bodyPr/>
          <a:lstStyle/>
          <a:p>
            <a:pPr lvl="0"/>
            <a:r>
              <a:rPr lang="zh-TW" altLang="en-US" noProof="0"/>
              <a:t>按一下圖示以新增表格</a:t>
            </a:r>
          </a:p>
        </p:txBody>
      </p:sp>
      <p:pic>
        <p:nvPicPr>
          <p:cNvPr id="4" name="圖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42333532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xAndTwoObj" preserve="1">
  <p:cSld name="標題，文字及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0" y="1"/>
            <a:ext cx="9144000" cy="771525"/>
          </a:xfrm>
        </p:spPr>
        <p:txBody>
          <a:bodyPr/>
          <a:lstStyle/>
          <a:p>
            <a:r>
              <a:rPr lang="zh-TW" altLang="en-US"/>
              <a:t>按一下以編輯母片標題樣式</a:t>
            </a:r>
          </a:p>
        </p:txBody>
      </p:sp>
      <p:sp>
        <p:nvSpPr>
          <p:cNvPr id="3" name="文字版面配置區 2"/>
          <p:cNvSpPr>
            <a:spLocks noGrp="1"/>
          </p:cNvSpPr>
          <p:nvPr>
            <p:ph type="body" sz="half" idx="1"/>
          </p:nvPr>
        </p:nvSpPr>
        <p:spPr>
          <a:xfrm>
            <a:off x="457200" y="917575"/>
            <a:ext cx="4038600" cy="531971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quarter" idx="2"/>
          </p:nvPr>
        </p:nvSpPr>
        <p:spPr>
          <a:xfrm>
            <a:off x="4648200" y="917577"/>
            <a:ext cx="4038600" cy="2582863"/>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內容版面配置區 4"/>
          <p:cNvSpPr>
            <a:spLocks noGrp="1"/>
          </p:cNvSpPr>
          <p:nvPr>
            <p:ph sz="quarter" idx="3"/>
          </p:nvPr>
        </p:nvSpPr>
        <p:spPr>
          <a:xfrm>
            <a:off x="4648200" y="3652838"/>
            <a:ext cx="4038600" cy="2584450"/>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pic>
        <p:nvPicPr>
          <p:cNvPr id="6" name="圖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44409" y="6256065"/>
            <a:ext cx="873125" cy="570284"/>
          </a:xfrm>
          <a:prstGeom prst="rect">
            <a:avLst/>
          </a:prstGeom>
        </p:spPr>
      </p:pic>
    </p:spTree>
    <p:extLst>
      <p:ext uri="{BB962C8B-B14F-4D97-AF65-F5344CB8AC3E}">
        <p14:creationId xmlns:p14="http://schemas.microsoft.com/office/powerpoint/2010/main" val="223444512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1_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p:txBody>
          <a:bodyPr/>
          <a:lstStyle>
            <a:lvl1pPr>
              <a:defRPr baseline="0">
                <a:latin typeface="Arial Unicode MS" pitchFamily="34" charset="-120"/>
                <a:ea typeface="標楷體" pitchFamily="65" charset="-120"/>
              </a:defRPr>
            </a:lvl1pPr>
            <a:lvl2pPr>
              <a:defRPr baseline="0">
                <a:latin typeface="Arial Unicode MS" pitchFamily="34" charset="-120"/>
                <a:ea typeface="標楷體" pitchFamily="65" charset="-120"/>
              </a:defRPr>
            </a:lvl2pPr>
            <a:lvl3pPr>
              <a:defRPr baseline="0">
                <a:latin typeface="Arial Unicode MS" pitchFamily="34" charset="-120"/>
                <a:ea typeface="標楷體" pitchFamily="65" charset="-120"/>
              </a:defRPr>
            </a:lvl3pPr>
            <a:lvl4pPr>
              <a:defRPr baseline="0">
                <a:latin typeface="Arial Unicode MS" pitchFamily="34" charset="-120"/>
                <a:ea typeface="標楷體" pitchFamily="65" charset="-120"/>
              </a:defRPr>
            </a:lvl4pPr>
            <a:lvl5pPr>
              <a:defRPr baseline="0">
                <a:latin typeface="Arial Unicode MS" pitchFamily="34" charset="-120"/>
                <a:ea typeface="標楷體" pitchFamily="65" charset="-120"/>
              </a:defRPr>
            </a:lvl5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Tree>
    <p:extLst>
      <p:ext uri="{BB962C8B-B14F-4D97-AF65-F5344CB8AC3E}">
        <p14:creationId xmlns:p14="http://schemas.microsoft.com/office/powerpoint/2010/main" val="24846678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spTree>
      <p:nvGrpSpPr>
        <p:cNvPr id="1" name=""/>
        <p:cNvGrpSpPr/>
        <p:nvPr/>
      </p:nvGrpSpPr>
      <p:grpSpPr>
        <a:xfrm>
          <a:off x="0" y="0"/>
          <a:ext cx="0" cy="0"/>
          <a:chOff x="0" y="0"/>
          <a:chExt cx="0" cy="0"/>
        </a:xfrm>
      </p:grpSpPr>
      <p:sp>
        <p:nvSpPr>
          <p:cNvPr id="4" name="Rectangle 2"/>
          <p:cNvSpPr>
            <a:spLocks noChangeArrowheads="1"/>
          </p:cNvSpPr>
          <p:nvPr/>
        </p:nvSpPr>
        <p:spPr bwMode="auto">
          <a:xfrm>
            <a:off x="2" y="-150041"/>
            <a:ext cx="184731" cy="300082"/>
          </a:xfrm>
          <a:prstGeom prst="rect">
            <a:avLst/>
          </a:prstGeom>
          <a:noFill/>
          <a:ln w="9525">
            <a:noFill/>
            <a:miter lim="800000"/>
            <a:headEnd/>
            <a:tailEnd/>
          </a:ln>
          <a:effectLst/>
        </p:spPr>
        <p:txBody>
          <a:bodyPr wrap="none" anchor="ctr">
            <a:spAutoFit/>
          </a:bodyPr>
          <a:lstStyle/>
          <a:p>
            <a:endParaRPr lang="zh-TW" altLang="en-US" sz="1350">
              <a:solidFill>
                <a:srgbClr val="000000"/>
              </a:solidFill>
            </a:endParaRPr>
          </a:p>
        </p:txBody>
      </p:sp>
      <p:sp>
        <p:nvSpPr>
          <p:cNvPr id="2" name="標題 1"/>
          <p:cNvSpPr>
            <a:spLocks noGrp="1"/>
          </p:cNvSpPr>
          <p:nvPr>
            <p:ph type="title"/>
          </p:nvPr>
        </p:nvSpPr>
        <p:spPr>
          <a:xfrm>
            <a:off x="722313" y="4406904"/>
            <a:ext cx="7772400" cy="1362075"/>
          </a:xfrm>
        </p:spPr>
        <p:txBody>
          <a:bodyPr anchor="t"/>
          <a:lstStyle>
            <a:lvl1pPr algn="l">
              <a:defRPr sz="3000" b="1" cap="all">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722313" y="2906713"/>
            <a:ext cx="7772400" cy="1500187"/>
          </a:xfrm>
        </p:spPr>
        <p:txBody>
          <a:bodyPr anchor="b"/>
          <a:lstStyle>
            <a:lvl1pPr marL="0" indent="0">
              <a:buNone/>
              <a:defRPr sz="1500">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TW" altLang="en-US"/>
              <a:t>按一下以編輯母片文字樣式</a:t>
            </a:r>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pic>
        <p:nvPicPr>
          <p:cNvPr id="8" name="圖片 7"/>
          <p:cNvPicPr>
            <a:picLocks noChangeAspect="1"/>
          </p:cNvPicPr>
          <p:nvPr/>
        </p:nvPicPr>
        <p:blipFill rotWithShape="1">
          <a:blip r:embed="rId2"/>
          <a:srcRect r="89077"/>
          <a:stretch/>
        </p:blipFill>
        <p:spPr>
          <a:xfrm>
            <a:off x="8518123" y="6210300"/>
            <a:ext cx="625877" cy="647700"/>
          </a:xfrm>
          <a:prstGeom prst="rect">
            <a:avLst/>
          </a:prstGeom>
        </p:spPr>
      </p:pic>
    </p:spTree>
    <p:extLst>
      <p:ext uri="{BB962C8B-B14F-4D97-AF65-F5344CB8AC3E}">
        <p14:creationId xmlns:p14="http://schemas.microsoft.com/office/powerpoint/2010/main" val="516740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內容版面配置區 2"/>
          <p:cNvSpPr>
            <a:spLocks noGrp="1"/>
          </p:cNvSpPr>
          <p:nvPr>
            <p:ph sz="half" idx="1"/>
          </p:nvPr>
        </p:nvSpPr>
        <p:spPr>
          <a:xfrm>
            <a:off x="457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endParaRPr lang="zh-TW" altLang="en-US" dirty="0"/>
          </a:p>
        </p:txBody>
      </p:sp>
      <p:sp>
        <p:nvSpPr>
          <p:cNvPr id="4" name="內容版面配置區 3"/>
          <p:cNvSpPr>
            <a:spLocks noGrp="1"/>
          </p:cNvSpPr>
          <p:nvPr>
            <p:ph sz="half" idx="2"/>
          </p:nvPr>
        </p:nvSpPr>
        <p:spPr>
          <a:xfrm>
            <a:off x="4648200" y="917575"/>
            <a:ext cx="4038600" cy="5319713"/>
          </a:xfrm>
        </p:spPr>
        <p:txBody>
          <a:bodyPr/>
          <a:lstStyle>
            <a:lvl1pPr>
              <a:defRPr sz="2100">
                <a:latin typeface="Times New Roman" panose="02020603050405020304" pitchFamily="18" charset="0"/>
                <a:ea typeface="標楷體" panose="03000509000000000000" pitchFamily="65" charset="-120"/>
                <a:cs typeface="Times New Roman" panose="02020603050405020304" pitchFamily="18" charset="0"/>
              </a:defRPr>
            </a:lvl1pPr>
            <a:lvl2pPr>
              <a:defRPr sz="1800">
                <a:latin typeface="Times New Roman" panose="02020603050405020304" pitchFamily="18" charset="0"/>
                <a:ea typeface="標楷體" panose="03000509000000000000" pitchFamily="65" charset="-120"/>
                <a:cs typeface="Times New Roman" panose="02020603050405020304" pitchFamily="18" charset="0"/>
              </a:defRPr>
            </a:lvl2pPr>
            <a:lvl3pPr>
              <a:defRPr sz="1500">
                <a:latin typeface="Times New Roman" panose="02020603050405020304" pitchFamily="18" charset="0"/>
                <a:ea typeface="標楷體" panose="03000509000000000000" pitchFamily="65" charset="-120"/>
                <a:cs typeface="Times New Roman" panose="02020603050405020304" pitchFamily="18" charset="0"/>
              </a:defRPr>
            </a:lvl3pPr>
            <a:lvl4pPr>
              <a:defRPr sz="1350">
                <a:latin typeface="Times New Roman" panose="02020603050405020304" pitchFamily="18" charset="0"/>
                <a:ea typeface="標楷體" panose="03000509000000000000" pitchFamily="65" charset="-120"/>
                <a:cs typeface="Times New Roman" panose="02020603050405020304" pitchFamily="18" charset="0"/>
              </a:defRPr>
            </a:lvl4pPr>
            <a:lvl5pPr>
              <a:defRPr sz="1350">
                <a:latin typeface="Times New Roman" panose="02020603050405020304" pitchFamily="18" charset="0"/>
                <a:ea typeface="標楷體" panose="03000509000000000000" pitchFamily="65" charset="-120"/>
                <a:cs typeface="Times New Roman" panose="02020603050405020304" pitchFamily="18" charset="0"/>
              </a:defRPr>
            </a:lvl5pPr>
            <a:lvl6pPr>
              <a:defRPr sz="1350"/>
            </a:lvl6pPr>
            <a:lvl7pPr>
              <a:defRPr sz="1350"/>
            </a:lvl7pPr>
            <a:lvl8pPr>
              <a:defRPr sz="1350"/>
            </a:lvl8pPr>
            <a:lvl9pPr>
              <a:defRPr sz="135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732571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4638"/>
            <a:ext cx="8229600" cy="1143000"/>
          </a:xfrm>
        </p:spPr>
        <p:txBody>
          <a:bodyPr/>
          <a:lstStyle>
            <a:lvl1pPr>
              <a:defRPr sz="3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a:t>按一下以編輯母片標題樣式</a:t>
            </a:r>
            <a:endParaRPr lang="zh-TW" altLang="en-US" dirty="0"/>
          </a:p>
        </p:txBody>
      </p:sp>
      <p:sp>
        <p:nvSpPr>
          <p:cNvPr id="3" name="文字版面配置區 2"/>
          <p:cNvSpPr>
            <a:spLocks noGrp="1"/>
          </p:cNvSpPr>
          <p:nvPr>
            <p:ph type="body" idx="1"/>
          </p:nvPr>
        </p:nvSpPr>
        <p:spPr>
          <a:xfrm>
            <a:off x="457200" y="1535113"/>
            <a:ext cx="4040188"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4" name="內容版面配置區 3"/>
          <p:cNvSpPr>
            <a:spLocks noGrp="1"/>
          </p:cNvSpPr>
          <p:nvPr>
            <p:ph sz="half" idx="2"/>
          </p:nvPr>
        </p:nvSpPr>
        <p:spPr>
          <a:xfrm>
            <a:off x="457200" y="2174875"/>
            <a:ext cx="4040188"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4645027" y="1535113"/>
            <a:ext cx="4041775" cy="639762"/>
          </a:xfrm>
        </p:spPr>
        <p:txBody>
          <a:bodyPr anchor="b"/>
          <a:lstStyle>
            <a:lvl1pPr marL="0" indent="0">
              <a:buNone/>
              <a:defRPr sz="1800" b="1">
                <a:latin typeface="Times New Roman" panose="02020603050405020304" pitchFamily="18" charset="0"/>
                <a:ea typeface="標楷體" panose="03000509000000000000" pitchFamily="65" charset="-120"/>
                <a:cs typeface="Times New Roman" panose="02020603050405020304" pitchFamily="18"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TW" altLang="en-US"/>
              <a:t>按一下以編輯母片文字樣式</a:t>
            </a:r>
          </a:p>
        </p:txBody>
      </p:sp>
      <p:sp>
        <p:nvSpPr>
          <p:cNvPr id="6" name="內容版面配置區 5"/>
          <p:cNvSpPr>
            <a:spLocks noGrp="1"/>
          </p:cNvSpPr>
          <p:nvPr>
            <p:ph sz="quarter" idx="4"/>
          </p:nvPr>
        </p:nvSpPr>
        <p:spPr>
          <a:xfrm>
            <a:off x="4645027" y="2174875"/>
            <a:ext cx="4041775" cy="3951288"/>
          </a:xfrm>
        </p:spPr>
        <p:txBody>
          <a:bodyPr/>
          <a:lstStyle>
            <a:lvl1pPr>
              <a:defRPr sz="1800">
                <a:latin typeface="Times New Roman" panose="02020603050405020304" pitchFamily="18" charset="0"/>
                <a:ea typeface="標楷體" panose="03000509000000000000" pitchFamily="65" charset="-120"/>
                <a:cs typeface="Times New Roman" panose="02020603050405020304" pitchFamily="18" charset="0"/>
              </a:defRPr>
            </a:lvl1pPr>
            <a:lvl2pPr>
              <a:defRPr sz="1500">
                <a:latin typeface="Times New Roman" panose="02020603050405020304" pitchFamily="18" charset="0"/>
                <a:ea typeface="標楷體" panose="03000509000000000000" pitchFamily="65" charset="-120"/>
                <a:cs typeface="Times New Roman" panose="02020603050405020304" pitchFamily="18" charset="0"/>
              </a:defRPr>
            </a:lvl2pPr>
            <a:lvl3pPr>
              <a:defRPr sz="1350">
                <a:latin typeface="Times New Roman" panose="02020603050405020304" pitchFamily="18" charset="0"/>
                <a:ea typeface="標楷體" panose="03000509000000000000" pitchFamily="65" charset="-120"/>
                <a:cs typeface="Times New Roman" panose="02020603050405020304" pitchFamily="18" charset="0"/>
              </a:defRPr>
            </a:lvl3pPr>
            <a:lvl4pPr>
              <a:defRPr sz="1200">
                <a:latin typeface="Times New Roman" panose="02020603050405020304" pitchFamily="18" charset="0"/>
                <a:ea typeface="標楷體" panose="03000509000000000000" pitchFamily="65" charset="-120"/>
                <a:cs typeface="Times New Roman" panose="02020603050405020304" pitchFamily="18" charset="0"/>
              </a:defRPr>
            </a:lvl4pPr>
            <a:lvl5pPr>
              <a:defRPr sz="1200">
                <a:latin typeface="Times New Roman" panose="02020603050405020304" pitchFamily="18" charset="0"/>
                <a:ea typeface="標楷體" panose="03000509000000000000" pitchFamily="65" charset="-120"/>
                <a:cs typeface="Times New Roman" panose="02020603050405020304" pitchFamily="18" charset="0"/>
              </a:defRPr>
            </a:lvl5pPr>
            <a:lvl6pPr>
              <a:defRPr sz="1200"/>
            </a:lvl6pPr>
            <a:lvl7pPr>
              <a:defRPr sz="1200"/>
            </a:lvl7pPr>
            <a:lvl8pPr>
              <a:defRPr sz="1200"/>
            </a:lvl8pPr>
            <a:lvl9pPr>
              <a:defRPr sz="12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9"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2562887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sz="3000">
                <a:latin typeface="標楷體" panose="03000509000000000000" pitchFamily="65" charset="-120"/>
                <a:ea typeface="標楷體" panose="03000509000000000000" pitchFamily="65" charset="-120"/>
              </a:defRPr>
            </a:lvl1pPr>
          </a:lstStyle>
          <a:p>
            <a:r>
              <a:rPr lang="zh-TW" altLang="en-US"/>
              <a:t>按一下以編輯母片標題樣式</a:t>
            </a:r>
            <a:endParaRPr lang="zh-TW" altLang="en-US" dirty="0"/>
          </a:p>
        </p:txBody>
      </p:sp>
      <p:sp>
        <p:nvSpPr>
          <p:cNvPr id="5" name="投影片編號版面配置區 4"/>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4"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643906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空白">
    <p:spTree>
      <p:nvGrpSpPr>
        <p:cNvPr id="1" name=""/>
        <p:cNvGrpSpPr/>
        <p:nvPr/>
      </p:nvGrpSpPr>
      <p:grpSpPr>
        <a:xfrm>
          <a:off x="0" y="0"/>
          <a:ext cx="0" cy="0"/>
          <a:chOff x="0" y="0"/>
          <a:chExt cx="0" cy="0"/>
        </a:xfrm>
      </p:grpSpPr>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66185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2" y="273050"/>
            <a:ext cx="3008313" cy="1162050"/>
          </a:xfrm>
        </p:spPr>
        <p:txBody>
          <a:bodyPr anchor="b"/>
          <a:lstStyle>
            <a:lvl1pPr algn="l">
              <a:defRPr sz="1500" b="1"/>
            </a:lvl1pPr>
          </a:lstStyle>
          <a:p>
            <a:r>
              <a:rPr lang="zh-TW" altLang="en-US"/>
              <a:t>按一下以編輯母片標題樣式</a:t>
            </a:r>
            <a:endParaRPr lang="zh-TW" altLang="en-US" dirty="0"/>
          </a:p>
        </p:txBody>
      </p:sp>
      <p:sp>
        <p:nvSpPr>
          <p:cNvPr id="3" name="內容版面配置區 2"/>
          <p:cNvSpPr>
            <a:spLocks noGrp="1"/>
          </p:cNvSpPr>
          <p:nvPr>
            <p:ph idx="1"/>
          </p:nvPr>
        </p:nvSpPr>
        <p:spPr>
          <a:xfrm>
            <a:off x="3575050" y="273053"/>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457202" y="1435103"/>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7" name="投影片編號版面配置區 6"/>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6"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858892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1792288" y="4800600"/>
            <a:ext cx="5486400" cy="566738"/>
          </a:xfrm>
        </p:spPr>
        <p:txBody>
          <a:bodyPr anchor="b"/>
          <a:lstStyle>
            <a:lvl1pPr algn="l">
              <a:defRPr sz="1500" b="1"/>
            </a:lvl1pPr>
          </a:lstStyle>
          <a:p>
            <a:r>
              <a:rPr lang="zh-TW" altLang="en-US"/>
              <a:t>按一下以編輯母片標題樣式</a:t>
            </a:r>
          </a:p>
        </p:txBody>
      </p:sp>
      <p:sp>
        <p:nvSpPr>
          <p:cNvPr id="3" name="圖片版面配置區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TW" altLang="en-US" noProof="0"/>
              <a:t>按一下圖示以新增圖片</a:t>
            </a:r>
          </a:p>
        </p:txBody>
      </p:sp>
      <p:sp>
        <p:nvSpPr>
          <p:cNvPr id="4" name="文字版面配置區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TW" altLang="en-US"/>
              <a:t>按一下以編輯母片文字樣式</a:t>
            </a:r>
          </a:p>
        </p:txBody>
      </p:sp>
      <p:sp>
        <p:nvSpPr>
          <p:cNvPr id="6" name="投影片編號版面配置區 5"/>
          <p:cNvSpPr>
            <a:spLocks noGrp="1"/>
          </p:cNvSpPr>
          <p:nvPr>
            <p:ph type="sldNum" sz="quarter" idx="10"/>
          </p:nvPr>
        </p:nvSpPr>
        <p:spPr/>
        <p:txBody>
          <a:bodyPr/>
          <a:lstStyle>
            <a:lvl1pPr>
              <a:defRPr b="1">
                <a:solidFill>
                  <a:schemeClr val="tx1"/>
                </a:solidFill>
              </a:defRPr>
            </a:lvl1pPr>
          </a:lstStyle>
          <a:p>
            <a:fld id="{42C20F25-BDA5-4B47-9125-615688BE970B}" type="slidenum">
              <a:rPr kumimoji="1" lang="zh-TW" altLang="en-US" smtClean="0"/>
              <a:t>‹#›</a:t>
            </a:fld>
            <a:endParaRPr kumimoji="1" lang="zh-TW" altLang="en-US"/>
          </a:p>
        </p:txBody>
      </p:sp>
      <p:sp>
        <p:nvSpPr>
          <p:cNvPr id="7"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333694762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Relationship Id="rId14" Type="http://schemas.openxmlformats.org/officeDocument/2006/relationships/slideLayout" Target="../slideLayouts/slideLayout25.xml"/><Relationship Id="rId15" Type="http://schemas.openxmlformats.org/officeDocument/2006/relationships/slideLayout" Target="../slideLayouts/slideLayout26.xml"/><Relationship Id="rId16" Type="http://schemas.openxmlformats.org/officeDocument/2006/relationships/theme" Target="../theme/theme2.xml"/><Relationship Id="rId17" Type="http://schemas.openxmlformats.org/officeDocument/2006/relationships/image" Target="../media/image4.png"/><Relationship Id="rId18"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5124" name="Rectangle 4"/>
          <p:cNvSpPr>
            <a:spLocks noGrp="1" noChangeArrowheads="1"/>
          </p:cNvSpPr>
          <p:nvPr>
            <p:ph type="title"/>
          </p:nvPr>
        </p:nvSpPr>
        <p:spPr bwMode="auto">
          <a:xfrm>
            <a:off x="457200" y="152400"/>
            <a:ext cx="8229600" cy="496888"/>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dirty="0"/>
              <a:t>按一下以編輯母片標題樣式</a:t>
            </a:r>
            <a:endParaRPr lang="en-US" altLang="zh-TW" dirty="0"/>
          </a:p>
        </p:txBody>
      </p:sp>
      <p:sp>
        <p:nvSpPr>
          <p:cNvPr id="1027" name="Rectangle 5"/>
          <p:cNvSpPr>
            <a:spLocks noGrp="1" noChangeArrowheads="1"/>
          </p:cNvSpPr>
          <p:nvPr>
            <p:ph type="body" idx="1"/>
          </p:nvPr>
        </p:nvSpPr>
        <p:spPr bwMode="auto">
          <a:xfrm>
            <a:off x="457200" y="917575"/>
            <a:ext cx="8229600" cy="53197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a:p>
            <a:pPr lvl="2"/>
            <a:endParaRPr lang="en-US" altLang="zh-TW"/>
          </a:p>
        </p:txBody>
      </p:sp>
      <p:sp>
        <p:nvSpPr>
          <p:cNvPr id="1029" name="Line 7"/>
          <p:cNvSpPr>
            <a:spLocks noChangeShapeType="1"/>
          </p:cNvSpPr>
          <p:nvPr/>
        </p:nvSpPr>
        <p:spPr bwMode="auto">
          <a:xfrm>
            <a:off x="395288" y="836613"/>
            <a:ext cx="8353425" cy="0"/>
          </a:xfrm>
          <a:prstGeom prst="line">
            <a:avLst/>
          </a:prstGeom>
          <a:noFill/>
          <a:ln w="57150">
            <a:solidFill>
              <a:srgbClr val="FF3300"/>
            </a:solidFill>
            <a:round/>
            <a:headEnd/>
            <a:tailEnd/>
          </a:ln>
        </p:spPr>
        <p:txBody>
          <a:bodyPr/>
          <a:lstStyle/>
          <a:p>
            <a:endParaRPr lang="zh-TW" altLang="en-US" sz="1350">
              <a:solidFill>
                <a:srgbClr val="000000"/>
              </a:solidFill>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030" name="Line 9"/>
          <p:cNvSpPr>
            <a:spLocks noChangeShapeType="1"/>
          </p:cNvSpPr>
          <p:nvPr/>
        </p:nvSpPr>
        <p:spPr bwMode="auto">
          <a:xfrm>
            <a:off x="1044577" y="6381750"/>
            <a:ext cx="7043738" cy="0"/>
          </a:xfrm>
          <a:prstGeom prst="line">
            <a:avLst/>
          </a:prstGeom>
          <a:noFill/>
          <a:ln w="38100">
            <a:solidFill>
              <a:srgbClr val="FF9933"/>
            </a:solidFill>
            <a:round/>
            <a:headEnd/>
            <a:tailEnd/>
          </a:ln>
        </p:spPr>
        <p:txBody>
          <a:bodyPr/>
          <a:lstStyle/>
          <a:p>
            <a:endParaRPr lang="zh-TW" altLang="en-US" sz="1350">
              <a:solidFill>
                <a:srgbClr val="000000"/>
              </a:solidFill>
            </a:endParaRPr>
          </a:p>
        </p:txBody>
      </p:sp>
      <p:sp>
        <p:nvSpPr>
          <p:cNvPr id="3" name="投影片編號版面配置區 2"/>
          <p:cNvSpPr>
            <a:spLocks noGrp="1"/>
          </p:cNvSpPr>
          <p:nvPr>
            <p:ph type="sldNum" sz="quarter" idx="4"/>
          </p:nvPr>
        </p:nvSpPr>
        <p:spPr>
          <a:xfrm>
            <a:off x="4355976" y="6426205"/>
            <a:ext cx="464598" cy="365125"/>
          </a:xfrm>
          <a:prstGeom prst="rect">
            <a:avLst/>
          </a:prstGeom>
        </p:spPr>
        <p:txBody>
          <a:bodyPr vert="horz" lIns="91440" tIns="45720" rIns="91440" bIns="45720" rtlCol="0" anchor="ctr"/>
          <a:lstStyle>
            <a:lvl1pPr algn="r">
              <a:defRPr sz="1350">
                <a:solidFill>
                  <a:schemeClr val="tx1">
                    <a:tint val="75000"/>
                  </a:schemeClr>
                </a:solidFill>
                <a:latin typeface="Times New Roman" panose="02020603050405020304" pitchFamily="18" charset="0"/>
                <a:ea typeface="標楷體" panose="03000509000000000000" pitchFamily="65" charset="-120"/>
                <a:cs typeface="Times New Roman" panose="02020603050405020304" pitchFamily="18" charset="0"/>
              </a:defRPr>
            </a:lvl1pPr>
          </a:lstStyle>
          <a:p>
            <a:fld id="{42C20F25-BDA5-4B47-9125-615688BE970B}" type="slidenum">
              <a:rPr kumimoji="1" lang="zh-TW" altLang="en-US" smtClean="0"/>
              <a:t>‹#›</a:t>
            </a:fld>
            <a:endParaRPr kumimoji="1" lang="zh-TW" altLang="en-US"/>
          </a:p>
        </p:txBody>
      </p:sp>
      <p:pic>
        <p:nvPicPr>
          <p:cNvPr id="2" name="圖片 1"/>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 y="6284926"/>
            <a:ext cx="658425" cy="573074"/>
          </a:xfrm>
          <a:prstGeom prst="rect">
            <a:avLst/>
          </a:prstGeom>
        </p:spPr>
      </p:pic>
      <p:pic>
        <p:nvPicPr>
          <p:cNvPr id="11" name="圖片 10"/>
          <p:cNvPicPr>
            <a:picLocks noChangeAspect="1"/>
          </p:cNvPicPr>
          <p:nvPr/>
        </p:nvPicPr>
        <p:blipFill rotWithShape="1">
          <a:blip r:embed="rId14"/>
          <a:srcRect r="89077"/>
          <a:stretch/>
        </p:blipFill>
        <p:spPr>
          <a:xfrm>
            <a:off x="8518123" y="6210300"/>
            <a:ext cx="625877" cy="647700"/>
          </a:xfrm>
          <a:prstGeom prst="rect">
            <a:avLst/>
          </a:prstGeom>
        </p:spPr>
      </p:pic>
    </p:spTree>
    <p:extLst>
      <p:ext uri="{BB962C8B-B14F-4D97-AF65-F5344CB8AC3E}">
        <p14:creationId xmlns:p14="http://schemas.microsoft.com/office/powerpoint/2010/main" val="2728121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fontAlgn="base" hangingPunct="1">
        <a:spcBef>
          <a:spcPct val="0"/>
        </a:spcBef>
        <a:spcAft>
          <a:spcPct val="0"/>
        </a:spcAft>
        <a:defRPr kumimoji="1" sz="3000" b="1">
          <a:solidFill>
            <a:srgbClr val="006600"/>
          </a:solidFill>
          <a:effectLst>
            <a:outerShdw blurRad="38100" dist="38100" dir="2700000" algn="tl">
              <a:srgbClr val="C0C0C0"/>
            </a:outerShdw>
          </a:effectLst>
          <a:latin typeface="Times New Roman" panose="02020603050405020304" pitchFamily="18" charset="0"/>
          <a:ea typeface="標楷體" panose="03000509000000000000" pitchFamily="65" charset="-120"/>
          <a:cs typeface="Times New Roman" panose="02020603050405020304" pitchFamily="18" charset="0"/>
        </a:defRPr>
      </a:lvl1pPr>
      <a:lvl2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2pPr>
      <a:lvl3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3pPr>
      <a:lvl4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4pPr>
      <a:lvl5pPr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5pPr>
      <a:lvl6pPr marL="3429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6pPr>
      <a:lvl7pPr marL="6858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7pPr>
      <a:lvl8pPr marL="10287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8pPr>
      <a:lvl9pPr marL="1371600" algn="l" rtl="0" eaLnBrk="1" fontAlgn="base" hangingPunct="1">
        <a:spcBef>
          <a:spcPct val="0"/>
        </a:spcBef>
        <a:spcAft>
          <a:spcPct val="0"/>
        </a:spcAft>
        <a:defRPr kumimoji="1" sz="2400" b="1">
          <a:solidFill>
            <a:srgbClr val="006600"/>
          </a:solidFill>
          <a:effectLst>
            <a:outerShdw blurRad="38100" dist="38100" dir="2700000" algn="tl">
              <a:srgbClr val="C0C0C0"/>
            </a:outerShdw>
          </a:effectLst>
          <a:latin typeface="Arial" charset="0"/>
          <a:ea typeface="新細明體" pitchFamily="18" charset="-120"/>
        </a:defRPr>
      </a:lvl9pPr>
    </p:titleStyle>
    <p:bodyStyle>
      <a:lvl1pPr marL="371475" indent="-371475" algn="l" rtl="0" eaLnBrk="1" fontAlgn="base" hangingPunct="1">
        <a:spcBef>
          <a:spcPct val="75000"/>
        </a:spcBef>
        <a:spcAft>
          <a:spcPct val="10000"/>
        </a:spcAft>
        <a:buClr>
          <a:srgbClr val="CC0000"/>
        </a:buClr>
        <a:buSzPct val="75000"/>
        <a:buFont typeface="Wingdings" pitchFamily="2" charset="2"/>
        <a:buChar char="n"/>
        <a:defRPr kumimoji="1" sz="1650" b="1">
          <a:solidFill>
            <a:schemeClr val="tx1"/>
          </a:solidFill>
          <a:latin typeface="Times New Roman" panose="02020603050405020304" pitchFamily="18" charset="0"/>
          <a:ea typeface="標楷體" panose="03000509000000000000" pitchFamily="65" charset="-120"/>
          <a:cs typeface="Times New Roman" panose="02020603050405020304" pitchFamily="18" charset="0"/>
        </a:defRPr>
      </a:lvl1pPr>
      <a:lvl2pPr marL="685800" indent="-342900" algn="l" rtl="0" eaLnBrk="1" fontAlgn="base" hangingPunct="1">
        <a:spcBef>
          <a:spcPct val="35000"/>
        </a:spcBef>
        <a:spcAft>
          <a:spcPct val="0"/>
        </a:spcAft>
        <a:buClr>
          <a:srgbClr val="000066"/>
        </a:buClr>
        <a:buFont typeface="Wingdings" pitchFamily="2" charset="2"/>
        <a:buChar char="Ø"/>
        <a:defRPr kumimoji="1" sz="1650">
          <a:solidFill>
            <a:srgbClr val="003399"/>
          </a:solidFill>
          <a:latin typeface="Times New Roman" panose="02020603050405020304" pitchFamily="18" charset="0"/>
          <a:ea typeface="標楷體" panose="03000509000000000000" pitchFamily="65" charset="-120"/>
          <a:cs typeface="Times New Roman" panose="02020603050405020304" pitchFamily="18" charset="0"/>
        </a:defRPr>
      </a:lvl2pPr>
      <a:lvl3pPr marL="971550" indent="-285750" algn="l" rtl="0" eaLnBrk="1" fontAlgn="base" hangingPunct="1">
        <a:spcBef>
          <a:spcPct val="35000"/>
        </a:spcBef>
        <a:spcAft>
          <a:spcPct val="0"/>
        </a:spcAft>
        <a:buSzPct val="80000"/>
        <a:buFont typeface="Times New Roman" pitchFamily="18" charset="0"/>
        <a:buChar char="●"/>
        <a:defRPr kumimoji="1" sz="1650">
          <a:solidFill>
            <a:srgbClr val="006600"/>
          </a:solidFill>
          <a:latin typeface="Times New Roman" panose="02020603050405020304" pitchFamily="18" charset="0"/>
          <a:ea typeface="標楷體" panose="03000509000000000000" pitchFamily="65" charset="-120"/>
          <a:cs typeface="Times New Roman" panose="02020603050405020304" pitchFamily="18" charset="0"/>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標楷體" pitchFamily="65" charset="-120"/>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標楷體" pitchFamily="65" charset="-120"/>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5"/>
          <p:cNvSpPr>
            <a:spLocks noGrp="1" noChangeArrowheads="1"/>
          </p:cNvSpPr>
          <p:nvPr>
            <p:ph type="body" idx="1"/>
          </p:nvPr>
        </p:nvSpPr>
        <p:spPr bwMode="auto">
          <a:xfrm>
            <a:off x="457200" y="917575"/>
            <a:ext cx="8229600" cy="5319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TW"/>
              <a:t>Click to edit Master text styles</a:t>
            </a:r>
          </a:p>
          <a:p>
            <a:pPr lvl="1"/>
            <a:r>
              <a:rPr lang="en-US" altLang="zh-TW"/>
              <a:t>Second level</a:t>
            </a:r>
          </a:p>
        </p:txBody>
      </p:sp>
      <p:sp>
        <p:nvSpPr>
          <p:cNvPr id="28679" name="Line 7"/>
          <p:cNvSpPr>
            <a:spLocks noChangeShapeType="1"/>
          </p:cNvSpPr>
          <p:nvPr/>
        </p:nvSpPr>
        <p:spPr bwMode="auto">
          <a:xfrm>
            <a:off x="395288" y="836613"/>
            <a:ext cx="8353425" cy="0"/>
          </a:xfrm>
          <a:prstGeom prst="line">
            <a:avLst/>
          </a:prstGeom>
          <a:noFill/>
          <a:ln w="57150">
            <a:solidFill>
              <a:srgbClr val="FF3300"/>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0" name="Line 8"/>
          <p:cNvSpPr>
            <a:spLocks noChangeShapeType="1"/>
          </p:cNvSpPr>
          <p:nvPr/>
        </p:nvSpPr>
        <p:spPr bwMode="auto">
          <a:xfrm flipV="1">
            <a:off x="749176" y="6381328"/>
            <a:ext cx="7488758" cy="13122"/>
          </a:xfrm>
          <a:prstGeom prst="line">
            <a:avLst/>
          </a:prstGeom>
          <a:noFill/>
          <a:ln w="38100">
            <a:solidFill>
              <a:srgbClr val="FF9933"/>
            </a:solidFill>
            <a:round/>
            <a:headEnd/>
            <a:tailEnd/>
          </a:ln>
          <a:effectLst/>
        </p:spPr>
        <p:txBody>
          <a:bodyPr/>
          <a:lstStyle/>
          <a:p>
            <a:pPr fontAlgn="base">
              <a:spcBef>
                <a:spcPct val="0"/>
              </a:spcBef>
              <a:spcAft>
                <a:spcPct val="0"/>
              </a:spcAft>
              <a:defRPr/>
            </a:pPr>
            <a:endParaRPr kumimoji="1" lang="zh-TW" altLang="en-US" sz="2100" b="1">
              <a:solidFill>
                <a:srgbClr val="800000"/>
              </a:solidFill>
              <a:effectLst>
                <a:outerShdw blurRad="38100" dist="38100" dir="2700000" algn="tl">
                  <a:srgbClr val="000000">
                    <a:alpha val="43137"/>
                  </a:srgbClr>
                </a:outerShdw>
              </a:effectLst>
            </a:endParaRPr>
          </a:p>
        </p:txBody>
      </p:sp>
      <p:sp>
        <p:nvSpPr>
          <p:cNvPr id="28687" name="Rectangle 15"/>
          <p:cNvSpPr>
            <a:spLocks noGrp="1" noChangeArrowheads="1"/>
          </p:cNvSpPr>
          <p:nvPr>
            <p:ph type="title"/>
          </p:nvPr>
        </p:nvSpPr>
        <p:spPr bwMode="auto">
          <a:xfrm>
            <a:off x="0" y="1"/>
            <a:ext cx="9144000" cy="771525"/>
          </a:xfrm>
          <a:prstGeom prst="rect">
            <a:avLst/>
          </a:prstGeom>
          <a:noFill/>
          <a:ln w="9525">
            <a:noFill/>
            <a:miter lim="800000"/>
            <a:headEnd/>
            <a:tailEnd/>
          </a:ln>
          <a:effectLst/>
        </p:spPr>
        <p:txBody>
          <a:bodyPr vert="horz" wrap="square" lIns="36000" tIns="36000" rIns="36000" bIns="36000" numCol="1" anchor="ctr" anchorCtr="0" compatLnSpc="1">
            <a:prstTxWarp prst="textNoShape">
              <a:avLst/>
            </a:prstTxWarp>
          </a:bodyPr>
          <a:lstStyle/>
          <a:p>
            <a:pPr lvl="0"/>
            <a:r>
              <a:rPr lang="zh-TW" altLang="en-US"/>
              <a:t>按一下以編輯母片標題樣式</a:t>
            </a:r>
            <a:endParaRPr lang="en-US" altLang="zh-TW" dirty="0"/>
          </a:p>
        </p:txBody>
      </p:sp>
      <p:pic>
        <p:nvPicPr>
          <p:cNvPr id="13" name="圖片 12">
            <a:extLst>
              <a:ext uri="{FF2B5EF4-FFF2-40B4-BE49-F238E27FC236}">
                <a16:creationId xmlns:a16="http://schemas.microsoft.com/office/drawing/2014/main" id="{338C9510-E58F-4FF8-8FE9-120FACB50B8A}"/>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8392922" y="6270689"/>
            <a:ext cx="713763" cy="553915"/>
          </a:xfrm>
          <a:prstGeom prst="rect">
            <a:avLst/>
          </a:prstGeom>
        </p:spPr>
      </p:pic>
      <p:pic>
        <p:nvPicPr>
          <p:cNvPr id="10" name="圖片 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0" y="6284926"/>
            <a:ext cx="493819" cy="573074"/>
          </a:xfrm>
          <a:prstGeom prst="rect">
            <a:avLst/>
          </a:prstGeom>
        </p:spPr>
      </p:pic>
      <p:sp>
        <p:nvSpPr>
          <p:cNvPr id="12" name="投影片編號版面配置區 4"/>
          <p:cNvSpPr txBox="1">
            <a:spLocks/>
          </p:cNvSpPr>
          <p:nvPr/>
        </p:nvSpPr>
        <p:spPr>
          <a:xfrm>
            <a:off x="8728491" y="695326"/>
            <a:ext cx="432048" cy="282575"/>
          </a:xfrm>
          <a:prstGeom prst="rect">
            <a:avLst/>
          </a:prstGeom>
        </p:spPr>
        <p:txBody>
          <a:bodyPr anchor="b"/>
          <a:lstStyle>
            <a:lvl1pPr algn="r">
              <a:defRPr sz="1200"/>
            </a:lvl1pPr>
          </a:lstStyle>
          <a:p>
            <a:pPr algn="ctr">
              <a:defRPr/>
            </a:pPr>
            <a:fld id="{AEFCD9A2-AEDA-47A3-A41D-F1BC8CF0B34A}" type="slidenum">
              <a:rPr lang="zh-TW" altLang="en-US" sz="900" b="1" smtClean="0">
                <a:latin typeface="Times New Roman" pitchFamily="18" charset="0"/>
                <a:ea typeface="標楷體" pitchFamily="65" charset="-120"/>
              </a:rPr>
              <a:pPr algn="ctr">
                <a:defRPr/>
              </a:pPr>
              <a:t>‹#›</a:t>
            </a:fld>
            <a:endParaRPr lang="zh-TW" altLang="en-US" sz="900" b="1" dirty="0">
              <a:latin typeface="Times New Roman" pitchFamily="18" charset="0"/>
              <a:ea typeface="標楷體" pitchFamily="65" charset="-120"/>
            </a:endParaRPr>
          </a:p>
        </p:txBody>
      </p:sp>
    </p:spTree>
    <p:extLst>
      <p:ext uri="{BB962C8B-B14F-4D97-AF65-F5344CB8AC3E}">
        <p14:creationId xmlns:p14="http://schemas.microsoft.com/office/powerpoint/2010/main" val="129063901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 id="2147483697" r:id="rId13"/>
    <p:sldLayoutId id="2147483698" r:id="rId14"/>
    <p:sldLayoutId id="2147483699" r:id="rId15"/>
  </p:sldLayoutIdLst>
  <p:hf sldNum="0" hdr="0" ftr="0" dt="0"/>
  <p:txStyles>
    <p:titleStyle>
      <a:lvl1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mj-lt"/>
          <a:ea typeface="+mj-ea"/>
          <a:cs typeface="+mj-cs"/>
        </a:defRPr>
      </a:lvl1pPr>
      <a:lvl2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2pPr>
      <a:lvl3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3pPr>
      <a:lvl4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4pPr>
      <a:lvl5pPr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imes New Roman" pitchFamily="18" charset="0"/>
          <a:ea typeface="標楷體" pitchFamily="65" charset="-120"/>
        </a:defRPr>
      </a:lvl5pPr>
      <a:lvl6pPr marL="3429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6pPr>
      <a:lvl7pPr marL="6858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7pPr>
      <a:lvl8pPr marL="10287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8pPr>
      <a:lvl9pPr marL="1371600" algn="ctr" rtl="0" eaLnBrk="1" fontAlgn="base" hangingPunct="1">
        <a:spcBef>
          <a:spcPct val="0"/>
        </a:spcBef>
        <a:spcAft>
          <a:spcPct val="0"/>
        </a:spcAft>
        <a:defRPr kumimoji="1" sz="2550">
          <a:solidFill>
            <a:srgbClr val="800000"/>
          </a:solidFill>
          <a:effectLst>
            <a:outerShdw blurRad="38100" dist="38100" dir="2700000" algn="tl">
              <a:srgbClr val="C0C0C0"/>
            </a:outerShdw>
          </a:effectLst>
          <a:latin typeface="Tahoma" pitchFamily="34" charset="0"/>
          <a:ea typeface="標楷體" pitchFamily="65" charset="-120"/>
        </a:defRPr>
      </a:lvl9pPr>
    </p:titleStyle>
    <p:bodyStyle>
      <a:lvl1pPr marL="371475" indent="-371475" algn="l" rtl="0" eaLnBrk="1" fontAlgn="base" hangingPunct="1">
        <a:spcBef>
          <a:spcPct val="75000"/>
        </a:spcBef>
        <a:spcAft>
          <a:spcPct val="10000"/>
        </a:spcAft>
        <a:buSzPct val="65000"/>
        <a:buFont typeface="Wingdings" pitchFamily="2" charset="2"/>
        <a:defRPr kumimoji="1" sz="2100">
          <a:solidFill>
            <a:srgbClr val="006600"/>
          </a:solidFill>
          <a:latin typeface="+mn-lt"/>
          <a:ea typeface="+mn-ea"/>
          <a:cs typeface="+mn-cs"/>
        </a:defRPr>
      </a:lvl1pPr>
      <a:lvl2pPr marL="685800" indent="-342900" algn="l" rtl="0" eaLnBrk="1" fontAlgn="base" hangingPunct="1">
        <a:spcBef>
          <a:spcPct val="10000"/>
        </a:spcBef>
        <a:spcAft>
          <a:spcPct val="0"/>
        </a:spcAft>
        <a:buFont typeface="Wingdings" pitchFamily="2" charset="2"/>
        <a:defRPr kumimoji="1" sz="1950">
          <a:solidFill>
            <a:srgbClr val="000066"/>
          </a:solidFill>
          <a:latin typeface="+mn-lt"/>
          <a:ea typeface="+mn-ea"/>
        </a:defRPr>
      </a:lvl2pPr>
      <a:lvl3pPr marL="971550" indent="-285750" algn="l" rtl="0" eaLnBrk="1" fontAlgn="base" hangingPunct="1">
        <a:spcBef>
          <a:spcPct val="10000"/>
        </a:spcBef>
        <a:spcAft>
          <a:spcPct val="0"/>
        </a:spcAft>
        <a:buFont typeface="Wingdings" pitchFamily="2" charset="2"/>
        <a:buChar char="n"/>
        <a:defRPr kumimoji="1" sz="1500">
          <a:solidFill>
            <a:schemeClr val="tx1"/>
          </a:solidFill>
          <a:latin typeface="+mn-ea"/>
          <a:ea typeface="+mn-ea"/>
        </a:defRPr>
      </a:lvl3pPr>
      <a:lvl4pPr marL="1257300" indent="-228600" algn="l" rtl="0" eaLnBrk="1" fontAlgn="base" hangingPunct="1">
        <a:spcBef>
          <a:spcPct val="10000"/>
        </a:spcBef>
        <a:spcAft>
          <a:spcPct val="0"/>
        </a:spcAft>
        <a:buFont typeface="Wingdings" pitchFamily="2" charset="2"/>
        <a:buChar char="n"/>
        <a:defRPr kumimoji="1" sz="1200">
          <a:solidFill>
            <a:schemeClr val="tx1"/>
          </a:solidFill>
          <a:latin typeface="+mn-ea"/>
          <a:ea typeface="+mn-ea"/>
        </a:defRPr>
      </a:lvl4pPr>
      <a:lvl5pPr marL="15716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5pPr>
      <a:lvl6pPr marL="19145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6pPr>
      <a:lvl7pPr marL="22574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7pPr>
      <a:lvl8pPr marL="26003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8pPr>
      <a:lvl9pPr marL="2943225" indent="-200025" algn="l" rtl="0" eaLnBrk="1" fontAlgn="base" hangingPunct="1">
        <a:spcBef>
          <a:spcPct val="10000"/>
        </a:spcBef>
        <a:spcAft>
          <a:spcPct val="0"/>
        </a:spcAft>
        <a:buFont typeface="Wingdings" pitchFamily="2" charset="2"/>
        <a:buChar char="n"/>
        <a:defRPr kumimoji="1" sz="1050">
          <a:solidFill>
            <a:schemeClr val="tx1"/>
          </a:solidFill>
          <a:latin typeface="+mn-ea"/>
          <a:ea typeface="+mn-ea"/>
        </a:defRPr>
      </a:lvl9pPr>
    </p:bodyStyle>
    <p:otherStyle>
      <a:defPPr>
        <a:defRPr lang="zh-TW"/>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6.png"/><Relationship Id="rId3" Type="http://schemas.openxmlformats.org/officeDocument/2006/relationships/notesSlide" Target="../notesSlides/notesSlide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7.png"/><Relationship Id="rId3" Type="http://schemas.openxmlformats.org/officeDocument/2006/relationships/notesSlide" Target="../notesSlides/notesSlide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8.png"/><Relationship Id="rId3"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9.png"/><Relationship Id="rId3" Type="http://schemas.openxmlformats.org/officeDocument/2006/relationships/notesSlide" Target="../notesSlides/notesSlide7.xml"/></Relationships>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結論</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是一種有效利用 Mamba 架構進行遙感影像語義分割的框架。</a:t>
            </a:r>
          </a:p>
          <a:p>
            <a:pPr>
              <a:defRPr sz="2000"/>
            </a:pPr>
            <a:r>
              <a:rPr a:ea="標楷體">
                <a:latin typeface="Arial"/>
              </a:rPr>
              <a:t>編碼器利用 ResNet 提取文本信息，解碼器利用 CSMamba 塊有效地捕獲全局長程依賴。</a:t>
            </a:r>
          </a:p>
          <a:p>
            <a:pPr>
              <a:defRPr sz="2000"/>
            </a:pPr>
            <a:r>
              <a:rPr a:ea="標楷體">
                <a:latin typeface="Arial"/>
              </a:rPr>
              <a:t>實驗結果證明了該方法的優越性。</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CM-UNet: Hybrid CNN-Mamba UNet for Remote Sensing Image Semantic Segmentation</a:t>
            </a:r>
          </a:p>
        </p:txBody>
      </p:sp>
      <p:sp>
        <p:nvSpPr>
          <p:cNvPr id="3" name="Subtitle 2"/>
          <p:cNvSpPr>
            <a:spLocks noGrp="1"/>
          </p:cNvSpPr>
          <p:nvPr>
            <p:ph type="subTitle" idx="1"/>
          </p:nvPr>
        </p:nvSpPr>
        <p:spPr/>
        <p:txBody>
          <a:bodyPr/>
          <a:lstStyle/>
          <a:p>
            <a:r>
              <a:t>Mushui Liu, Jun Dan, Ziqian Lu, Yunlong Yu*, Yingming Li, Xi Li</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研究背景與動機</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遙感影像語義分割旨在將大規模遙感影像中的像素分類到不同類別，以利於分析和解讀。</a:t>
            </a:r>
          </a:p>
          <a:p>
            <a:pPr>
              <a:defRPr sz="2000"/>
            </a:pPr>
            <a:r>
              <a:rPr a:ea="標楷體">
                <a:latin typeface="Arial"/>
              </a:rPr>
              <a:t>傳統 CNN 和 Transformer 模型在捕捉長程依賴關係和處理複雜計算方面存在局限性。</a:t>
            </a:r>
          </a:p>
          <a:p>
            <a:pPr>
              <a:defRPr sz="2000"/>
            </a:pPr>
            <a:r>
              <a:rPr a:ea="標楷體">
                <a:latin typeface="Arial"/>
              </a:rPr>
              <a:t>Mamba 架構在有效捕捉全局上下文信息方面表現出色。</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CM-UNet 架構</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包含 CNN 編碼器和 Mamba 解碼器。</a:t>
            </a:r>
          </a:p>
          <a:p>
            <a:pPr>
              <a:defRPr sz="2000"/>
            </a:pPr>
            <a:r>
              <a:rPr a:ea="標楷體">
                <a:latin typeface="Arial"/>
              </a:rPr>
              <a:t>CNN 編碼器提取局部影像特徵。</a:t>
            </a:r>
          </a:p>
          <a:p>
            <a:pPr>
              <a:defRPr sz="2000"/>
            </a:pPr>
            <a:r>
              <a:rPr a:ea="標楷體">
                <a:latin typeface="Arial"/>
              </a:rPr>
              <a:t>Mamba 解碼器整合全局信息，實現高效的語義分割。</a:t>
            </a:r>
          </a:p>
          <a:p>
            <a:pPr>
              <a:defRPr sz="2000"/>
            </a:pPr>
            <a:r>
              <a:rPr a:ea="標楷體">
                <a:latin typeface="Arial"/>
              </a:rPr>
              <a:t>CSMamba 模塊利用通道和空間注意力增強特徵交互和全局-局部信息融合。</a:t>
            </a:r>
          </a:p>
          <a:p>
            <a:pPr>
              <a:defRPr sz="2000"/>
            </a:pPr>
            <a:r>
              <a:rPr a:ea="標楷體">
                <a:latin typeface="Arial"/>
              </a:rPr>
              <a:t>MSAA 模塊融合不同尺度的特徵，進一步優化 CNN 編碼器的輸出。</a:t>
            </a:r>
          </a:p>
        </p:txBody>
      </p:sp>
      <p:pic>
        <p:nvPicPr>
          <p:cNvPr id="4" name="Picture 3" descr="crop_2_image_1.png"/>
          <p:cNvPicPr>
            <a:picLocks noChangeAspect="1"/>
          </p:cNvPicPr>
          <p:nvPr/>
        </p:nvPicPr>
        <p:blipFill>
          <a:blip r:embed="rId2"/>
          <a:stretch>
            <a:fillRect/>
          </a:stretch>
        </p:blipFill>
        <p:spPr>
          <a:xfrm>
            <a:off x="914400" y="3529508"/>
            <a:ext cx="6400800" cy="2542182"/>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CSMamba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CSMamba 模塊是 CM-UNet 的核心組件。</a:t>
            </a:r>
          </a:p>
          <a:p>
            <a:pPr>
              <a:defRPr sz="2000"/>
            </a:pPr>
            <a:r>
              <a:rPr a:ea="標楷體">
                <a:latin typeface="Arial"/>
              </a:rPr>
              <a:t>它利用 Mamba 模塊捕捉長程依賴關係。</a:t>
            </a:r>
          </a:p>
          <a:p>
            <a:pPr>
              <a:defRPr sz="2000"/>
            </a:pPr>
            <a:r>
              <a:rPr a:ea="標楷體">
                <a:latin typeface="Arial"/>
              </a:rPr>
              <a:t>通道和空間注意力用於特徵選擇。</a:t>
            </a:r>
          </a:p>
          <a:p>
            <a:pPr>
              <a:defRPr sz="2000"/>
            </a:pPr>
            <a:r>
              <a:rPr a:ea="標楷體">
                <a:latin typeface="Arial"/>
              </a:rPr>
              <a:t>CSMamba 模塊增強了效率。</a:t>
            </a:r>
          </a:p>
        </p:txBody>
      </p:sp>
      <p:pic>
        <p:nvPicPr>
          <p:cNvPr id="4" name="Picture 3" descr="crop_2_image_1.png"/>
          <p:cNvPicPr>
            <a:picLocks noChangeAspect="1"/>
          </p:cNvPicPr>
          <p:nvPr/>
        </p:nvPicPr>
        <p:blipFill>
          <a:blip r:embed="rId2"/>
          <a:stretch>
            <a:fillRect/>
          </a:stretch>
        </p:blipFill>
        <p:spPr>
          <a:xfrm>
            <a:off x="914400" y="3529508"/>
            <a:ext cx="6400800" cy="2542182"/>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MSAA (Multi-Scale Attention Aggregation) 模塊</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MSAA 模塊用於優化特徵。</a:t>
            </a:r>
          </a:p>
          <a:p>
            <a:pPr>
              <a:defRPr sz="2000"/>
            </a:pPr>
            <a:r>
              <a:rPr a:ea="標楷體">
                <a:latin typeface="Arial"/>
              </a:rPr>
              <a:t>利用空間和通道雙路徑進行特徵聚合。</a:t>
            </a:r>
          </a:p>
          <a:p>
            <a:pPr>
              <a:defRPr sz="2000"/>
            </a:pPr>
            <a:r>
              <a:rPr a:ea="標楷體">
                <a:latin typeface="Arial"/>
              </a:rPr>
              <a:t>空間優化從通道投影開始，降低通道 C1 到 C2。</a:t>
            </a:r>
          </a:p>
          <a:p>
            <a:pPr>
              <a:defRPr sz="2000"/>
            </a:pPr>
            <a:r>
              <a:rPr a:ea="標楷體">
                <a:latin typeface="Arial"/>
              </a:rPr>
              <a:t>多尺度融合涉及不同卷積核大小的卷積求和。</a:t>
            </a:r>
          </a:p>
          <a:p>
            <a:pPr>
              <a:defRPr sz="2000"/>
            </a:pPr>
            <a:r>
              <a:rPr a:ea="標楷體">
                <a:latin typeface="Arial"/>
              </a:rPr>
              <a:t>通道聚合使用全局平均池化來降低維度到 C1 × 1 × 1。</a:t>
            </a:r>
          </a:p>
        </p:txBody>
      </p:sp>
      <p:pic>
        <p:nvPicPr>
          <p:cNvPr id="4" name="Picture 3" descr="crop_2_image_2.png"/>
          <p:cNvPicPr>
            <a:picLocks noChangeAspect="1"/>
          </p:cNvPicPr>
          <p:nvPr/>
        </p:nvPicPr>
        <p:blipFill>
          <a:blip r:embed="rId2"/>
          <a:stretch>
            <a:fillRect/>
          </a:stretch>
        </p:blipFill>
        <p:spPr>
          <a:xfrm>
            <a:off x="914400" y="3104865"/>
            <a:ext cx="6400800" cy="3391468"/>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實驗結果：數據集</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ISPRS Potsdam：14 張影像用於測試，23 張影像用於訓練。</a:t>
            </a:r>
          </a:p>
          <a:p>
            <a:pPr>
              <a:defRPr sz="2000"/>
            </a:pPr>
            <a:r>
              <a:rPr a:ea="標楷體">
                <a:latin typeface="Arial"/>
              </a:rPr>
              <a:t>ISPRS Vaihingen：12 個 patch 用於訓練，4 個 patch 用於測試。</a:t>
            </a:r>
          </a:p>
          <a:p>
            <a:pPr>
              <a:defRPr sz="2000"/>
            </a:pPr>
            <a:r>
              <a:rPr a:ea="標楷體">
                <a:latin typeface="Arial"/>
              </a:rPr>
              <a:t>LoveDA：訓練集包含 1,156 張影像，測試集包含 677 張影像。</a:t>
            </a:r>
          </a:p>
          <a:p>
            <a:pPr>
              <a:defRPr sz="2000"/>
            </a:pPr>
            <a:r>
              <a:rPr a:ea="標楷體">
                <a:latin typeface="Arial"/>
              </a:rPr>
              <a:t>評估指標：平均 F1 分數 (mF1)、平均交並比 (mIoU) 和整體準確度 (OA)。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ISPRS Potsdam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在 ISPRS Potsdam 測試集上表現優於其他模型。</a:t>
            </a:r>
          </a:p>
          <a:p>
            <a:pPr>
              <a:defRPr sz="2000"/>
            </a:pPr>
            <a:r>
              <a:rPr a:ea="標楷體">
                <a:latin typeface="Arial"/>
              </a:rPr>
              <a:t>mF1 達到 93.05%，OA 達到 91.86%，mIoU 達到 87.21%。</a:t>
            </a:r>
          </a:p>
          <a:p>
            <a:pPr>
              <a:defRPr sz="2000"/>
            </a:pPr>
            <a:r>
              <a:rPr a:ea="標楷體">
                <a:latin typeface="Arial"/>
              </a:rPr>
              <a:t>相較於 UNetformer，mIoU 提升了 6.91%。</a:t>
            </a:r>
          </a:p>
        </p:txBody>
      </p:sp>
      <p:pic>
        <p:nvPicPr>
          <p:cNvPr id="4" name="Picture 3" descr="crop_4_image_1.png"/>
          <p:cNvPicPr>
            <a:picLocks noChangeAspect="1"/>
          </p:cNvPicPr>
          <p:nvPr/>
        </p:nvPicPr>
        <p:blipFill>
          <a:blip r:embed="rId2"/>
          <a:stretch>
            <a:fillRect/>
          </a:stretch>
        </p:blipFill>
        <p:spPr>
          <a:xfrm>
            <a:off x="1145130" y="2743200"/>
            <a:ext cx="5939338" cy="41148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200" b="1"/>
            </a:pPr>
            <a:r>
              <a:rPr a:ea="標楷體">
                <a:latin typeface="Arial"/>
              </a:rPr>
              <a:t>ISPRS Vaihingen 數據集結果</a:t>
            </a:r>
          </a:p>
        </p:txBody>
      </p:sp>
      <p:sp>
        <p:nvSpPr>
          <p:cNvPr id="3" name="TextBox 2"/>
          <p:cNvSpPr txBox="1"/>
          <p:nvPr/>
        </p:nvSpPr>
        <p:spPr>
          <a:xfrm>
            <a:off x="914400" y="1371600"/>
            <a:ext cx="7315200" cy="4572000"/>
          </a:xfrm>
          <a:prstGeom prst="rect">
            <a:avLst/>
          </a:prstGeom>
          <a:noFill/>
        </p:spPr>
        <p:txBody>
          <a:bodyPr wrap="square">
            <a:spAutoFit/>
          </a:bodyPr>
          <a:lstStyle/>
          <a:p>
            <a:pPr>
              <a:defRPr sz="2000"/>
            </a:pPr>
            <a:r>
              <a:rPr a:ea="標楷體">
                <a:latin typeface="Arial"/>
              </a:rPr>
              <a:t>CM-UNet 達到 85.48% 的 mIoU，超越了其他模型。</a:t>
            </a:r>
          </a:p>
          <a:p>
            <a:pPr>
              <a:defRPr sz="2000"/>
            </a:pPr>
            <a:r>
              <a:rPr a:ea="標楷體">
                <a:latin typeface="Arial"/>
              </a:rPr>
              <a:t>在多個類別中表現出色。</a:t>
            </a:r>
          </a:p>
          <a:p>
            <a:pPr>
              <a:defRPr sz="2000"/>
            </a:pPr>
            <a:r>
              <a:rPr a:ea="標楷體">
                <a:latin typeface="Arial"/>
              </a:rPr>
              <a:t>能夠準確辨別不規則物體和全局-局部關係。</a:t>
            </a:r>
          </a:p>
        </p:txBody>
      </p:sp>
      <p:pic>
        <p:nvPicPr>
          <p:cNvPr id="4" name="Picture 3" descr="crop_4_image_3.png"/>
          <p:cNvPicPr>
            <a:picLocks noChangeAspect="1"/>
          </p:cNvPicPr>
          <p:nvPr/>
        </p:nvPicPr>
        <p:blipFill>
          <a:blip r:embed="rId2"/>
          <a:stretch>
            <a:fillRect/>
          </a:stretch>
        </p:blipFill>
        <p:spPr>
          <a:xfrm>
            <a:off x="914400" y="3175647"/>
            <a:ext cx="6400800" cy="3249905"/>
          </a:xfrm>
          <a:prstGeom prst="rect">
            <a:avLst/>
          </a:prstGeom>
        </p:spPr>
      </p:pic>
    </p:spTree>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3.png"/></Relationships>
</file>

<file path=ppt/theme/theme1.xml><?xml version="1.0" encoding="utf-8"?>
<a:theme xmlns:a="http://schemas.openxmlformats.org/drawingml/2006/main" name="成大簡報">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新細明體"/>
        <a:cs typeface=""/>
      </a:majorFont>
      <a:minorFont>
        <a:latin typeface="Arial"/>
        <a:ea typeface="新細明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gradFill rotWithShape="1">
          <a:gsLst>
            <a:gs pos="0">
              <a:schemeClr val="bg1"/>
            </a:gs>
            <a:gs pos="50000">
              <a:srgbClr val="FFCCFF"/>
            </a:gs>
            <a:gs pos="100000">
              <a:schemeClr val="bg1"/>
            </a:gs>
          </a:gsLst>
          <a:lin ang="5400000" scaled="1"/>
        </a:gradFill>
        <a:ln w="9525" cap="flat" cmpd="sng" algn="ctr">
          <a:solidFill>
            <a:srgbClr val="FF00FF"/>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533400" marR="0" indent="-533400" algn="ctr" defTabSz="914400" rtl="0" eaLnBrk="1" fontAlgn="base" latinLnBrk="0" hangingPunct="1">
          <a:lnSpc>
            <a:spcPct val="100000"/>
          </a:lnSpc>
          <a:spcBef>
            <a:spcPct val="20000"/>
          </a:spcBef>
          <a:spcAft>
            <a:spcPct val="0"/>
          </a:spcAft>
          <a:buClr>
            <a:schemeClr val="bg2"/>
          </a:buClr>
          <a:buSzPct val="75000"/>
          <a:buFont typeface="Wingdings" pitchFamily="2" charset="2"/>
          <a:buNone/>
          <a:tabLst/>
          <a:defRPr kumimoji="1" lang="zh-TW" altLang="en-US" sz="14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成大簡報" id="{6F8A9698-404C-D94E-AAD0-FD4CB413548B}" vid="{E2C9FC6F-91F6-C94C-AD87-98A894FED381}"/>
    </a:ext>
  </a:ext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訂 1">
      <a:majorFont>
        <a:latin typeface="Times New Roman"/>
        <a:ea typeface="標楷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blipFill rotWithShape="1">
          <a:blip xmlns:r="http://schemas.openxmlformats.org/officeDocument/2006/relationships" r:embed="rId1"/>
          <a:stretch>
            <a:fillRect l="-225" t="-545" r="-674"/>
          </a:stretch>
        </a:blipFill>
        <a:ln w="9525">
          <a:noFill/>
          <a:miter lim="800000"/>
          <a:headEnd/>
          <a:tailEnd/>
        </a:ln>
      </a:spPr>
      <a:bodyPr/>
      <a:lstStyle>
        <a:defPPr>
          <a:defRPr>
            <a:noFill/>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2800" b="1" i="0" u="none" strike="noStrike" cap="none" normalizeH="0" baseline="0" smtClean="0">
            <a:ln>
              <a:noFill/>
            </a:ln>
            <a:solidFill>
              <a:srgbClr val="800000"/>
            </a:solidFill>
            <a:effectLst>
              <a:outerShdw blurRad="38100" dist="38100" dir="2700000" algn="tl">
                <a:srgbClr val="000000">
                  <a:alpha val="43137"/>
                </a:srgbClr>
              </a:outerShdw>
            </a:effectLst>
            <a:latin typeface="Times New Roman" pitchFamily="18" charset="0"/>
            <a:ea typeface="標楷體" pitchFamily="65" charset="-120"/>
          </a:defRPr>
        </a:defPPr>
      </a:lstStyle>
    </a:lnDef>
    <a:txDef>
      <a:spPr/>
      <a:bodyPr>
        <a:spAutoFit/>
      </a:bodyPr>
      <a:lstStyle>
        <a:defPPr algn="ctr">
          <a:defRPr sz="1000" b="0" dirty="0" smtClean="0">
            <a:solidFill>
              <a:schemeClr val="tx1"/>
            </a:solidFill>
          </a:defRPr>
        </a:defPPr>
      </a:lstStyle>
      <a:style>
        <a:lnRef idx="1">
          <a:schemeClr val="accent1"/>
        </a:lnRef>
        <a:fillRef idx="2">
          <a:schemeClr val="accent1"/>
        </a:fillRef>
        <a:effectRef idx="1">
          <a:schemeClr val="accent1"/>
        </a:effectRef>
        <a:fontRef idx="minor">
          <a:schemeClr val="dk1"/>
        </a:fontRef>
      </a:style>
    </a:tx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LLM4Workflow</Template>
  <TotalTime>3</TotalTime>
  <Words>0</Words>
  <Application>Microsoft Macintosh PowerPoint</Application>
  <PresentationFormat>如螢幕大小 (4:3)</PresentationFormat>
  <Paragraphs>0</Paragraphs>
  <Slides>1</Slides>
  <Notes>0</Notes>
  <HiddenSlides>0</HiddenSlides>
  <MMClips>0</MMClips>
  <ScaleCrop>false</ScaleCrop>
  <HeadingPairs>
    <vt:vector size="6" baseType="variant">
      <vt:variant>
        <vt:lpstr>使用字型</vt:lpstr>
      </vt:variant>
      <vt:variant>
        <vt:i4>6</vt:i4>
      </vt:variant>
      <vt:variant>
        <vt:lpstr>佈景主題</vt:lpstr>
      </vt:variant>
      <vt:variant>
        <vt:i4>2</vt:i4>
      </vt:variant>
      <vt:variant>
        <vt:lpstr>投影片標題</vt:lpstr>
      </vt:variant>
      <vt:variant>
        <vt:i4>1</vt:i4>
      </vt:variant>
    </vt:vector>
  </HeadingPairs>
  <TitlesOfParts>
    <vt:vector size="9" baseType="lpstr">
      <vt:lpstr>標楷體</vt:lpstr>
      <vt:lpstr>Arial Unicode MS</vt:lpstr>
      <vt:lpstr>Arial</vt:lpstr>
      <vt:lpstr>Tahoma</vt:lpstr>
      <vt:lpstr>Times New Roman</vt:lpstr>
      <vt:lpstr>Wingdings</vt:lpstr>
      <vt:lpstr>成大簡報</vt:lpstr>
      <vt:lpstr>Default Design</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Microsoft Office User</dc:creator>
  <cp:lastModifiedBy>Microsoft Office User</cp:lastModifiedBy>
  <cp:revision>1</cp:revision>
  <dcterms:created xsi:type="dcterms:W3CDTF">2025-05-25T07:55:50Z</dcterms:created>
  <dcterms:modified xsi:type="dcterms:W3CDTF">2025-05-25T07:59:14Z</dcterms:modified>
</cp:coreProperties>
</file>