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Oswald Medium"/>
      <p:regular r:id="rId35"/>
      <p:bold r:id="rId36"/>
    </p:embeddedFont>
    <p:embeddedFont>
      <p:font typeface="Pinyon Script"/>
      <p:regular r:id="rId37"/>
    </p:embeddedFont>
    <p:embeddedFont>
      <p:font typeface="Oswald Light"/>
      <p:regular r:id="rId38"/>
      <p:bold r:id="rId39"/>
    </p:embeddedFont>
    <p:embeddedFont>
      <p:font typeface="Average"/>
      <p:regular r:id="rId40"/>
    </p:embeddedFont>
    <p:embeddedFont>
      <p:font typeface="Oswald SemiBold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SemiBold-bold.fntdata"/><Relationship Id="rId41" Type="http://schemas.openxmlformats.org/officeDocument/2006/relationships/font" Target="fonts/OswaldSemiBold-regular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Medium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inyonScript-regular.fntdata"/><Relationship Id="rId14" Type="http://schemas.openxmlformats.org/officeDocument/2006/relationships/slide" Target="slides/slide9.xml"/><Relationship Id="rId36" Type="http://schemas.openxmlformats.org/officeDocument/2006/relationships/font" Target="fonts/OswaldMedium-bold.fntdata"/><Relationship Id="rId17" Type="http://schemas.openxmlformats.org/officeDocument/2006/relationships/slide" Target="slides/slide12.xml"/><Relationship Id="rId39" Type="http://schemas.openxmlformats.org/officeDocument/2006/relationships/font" Target="fonts/OswaldLight-bold.fntdata"/><Relationship Id="rId16" Type="http://schemas.openxmlformats.org/officeDocument/2006/relationships/slide" Target="slides/slide11.xml"/><Relationship Id="rId38" Type="http://schemas.openxmlformats.org/officeDocument/2006/relationships/font" Target="fonts/Oswald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8427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636625" y="3888400"/>
            <a:ext cx="387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Oswald SemiBold"/>
                <a:ea typeface="Oswald SemiBold"/>
                <a:cs typeface="Oswald SemiBold"/>
                <a:sym typeface="Oswald SemiBold"/>
              </a:rPr>
              <a:t>Bastien PONCHON 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Oswald SemiBold"/>
                <a:ea typeface="Oswald SemiBold"/>
                <a:cs typeface="Oswald SemiBold"/>
                <a:sym typeface="Oswald SemiBold"/>
              </a:rPr>
              <a:t>11 Juin 2018</a:t>
            </a:r>
            <a:endParaRPr sz="18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84277"/>
              </a:buClr>
              <a:buSzPts val="3000"/>
              <a:buNone/>
              <a:defRPr>
                <a:solidFill>
                  <a:srgbClr val="08427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" name="Shape 33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swald Light"/>
              <a:buChar char="○"/>
              <a:defRPr sz="1600"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3175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Light"/>
              <a:buChar char="●"/>
              <a:defRPr>
                <a:solidFill>
                  <a:srgbClr val="434343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84277"/>
              </a:buClr>
              <a:buSzPts val="4800"/>
              <a:buNone/>
              <a:defRPr sz="4800">
                <a:solidFill>
                  <a:srgbClr val="08427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/26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36.png"/><Relationship Id="rId8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40.png"/><Relationship Id="rId13" Type="http://schemas.openxmlformats.org/officeDocument/2006/relationships/image" Target="../media/image4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58.png"/><Relationship Id="rId9" Type="http://schemas.openxmlformats.org/officeDocument/2006/relationships/image" Target="../media/image48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Relationship Id="rId8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Relationship Id="rId4" Type="http://schemas.openxmlformats.org/officeDocument/2006/relationships/image" Target="../media/image6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Relationship Id="rId6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1.png"/><Relationship Id="rId4" Type="http://schemas.openxmlformats.org/officeDocument/2006/relationships/image" Target="../media/image28.png"/><Relationship Id="rId5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3" Type="http://schemas.openxmlformats.org/officeDocument/2006/relationships/image" Target="../media/image1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54.png"/><Relationship Id="rId13" Type="http://schemas.openxmlformats.org/officeDocument/2006/relationships/image" Target="../media/image25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52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Research Internship Project - April 23</a:t>
            </a:r>
            <a:r>
              <a:rPr baseline="30000" lang="fr"/>
              <a:t>rd</a:t>
            </a:r>
            <a:r>
              <a:rPr lang="fr"/>
              <a:t> 2018 - September 28</a:t>
            </a:r>
            <a:r>
              <a:rPr baseline="30000" lang="fr"/>
              <a:t>th </a:t>
            </a:r>
            <a:r>
              <a:rPr lang="fr"/>
              <a:t>2018</a:t>
            </a:r>
            <a:endParaRPr/>
          </a:p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Morphological Multi-scale Decomposition and efficient representations with Auto-Encoders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new popular approach : Variational Auto-Encoders</a:t>
            </a:r>
            <a:endParaRPr/>
          </a:p>
        </p:txBody>
      </p:sp>
      <p:sp>
        <p:nvSpPr>
          <p:cNvPr id="177" name="Shape 177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Auto-Encoders</a:t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11625" y="1051900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Using the Auto-Encoder as a generative model: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A stochastic AE: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 practice 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The Encoder maps each input to the </a:t>
            </a:r>
            <a:r>
              <a:rPr lang="fr"/>
              <a:t>parameters of some distribution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Usually the mean and variance of </a:t>
            </a:r>
            <a:r>
              <a:rPr lang="fr"/>
              <a:t>a multi-dimensional Gaussian distribution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The decoder map a sample from this distribution to a reconstruction of the input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Loss of the Variational Auto-Encoder: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Shape 180"/>
          <p:cNvGrpSpPr/>
          <p:nvPr/>
        </p:nvGrpSpPr>
        <p:grpSpPr>
          <a:xfrm>
            <a:off x="261550" y="1768826"/>
            <a:ext cx="8464025" cy="861900"/>
            <a:chOff x="261550" y="1768826"/>
            <a:chExt cx="8464025" cy="861900"/>
          </a:xfrm>
        </p:grpSpPr>
        <p:grpSp>
          <p:nvGrpSpPr>
            <p:cNvPr id="181" name="Shape 181"/>
            <p:cNvGrpSpPr/>
            <p:nvPr/>
          </p:nvGrpSpPr>
          <p:grpSpPr>
            <a:xfrm>
              <a:off x="2305706" y="1901626"/>
              <a:ext cx="1099200" cy="538804"/>
              <a:chOff x="1709700" y="1759975"/>
              <a:chExt cx="1099200" cy="538804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1770750" y="1759975"/>
                <a:ext cx="977100" cy="538800"/>
              </a:xfrm>
              <a:prstGeom prst="rect">
                <a:avLst/>
              </a:prstGeom>
              <a:noFill/>
              <a:ln cap="flat" cmpd="sng" w="19050">
                <a:solidFill>
                  <a:srgbClr val="08427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3" name="Shape 18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00775" y="2072904"/>
                <a:ext cx="717050" cy="2258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" name="Shape 184"/>
              <p:cNvSpPr txBox="1"/>
              <p:nvPr/>
            </p:nvSpPr>
            <p:spPr>
              <a:xfrm>
                <a:off x="1709700" y="1788725"/>
                <a:ext cx="1099200" cy="31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  <a:buNone/>
                </a:pPr>
                <a:r>
                  <a:rPr b="1" lang="fr" sz="1600">
                    <a:solidFill>
                      <a:srgbClr val="084277"/>
                    </a:solidFill>
                    <a:latin typeface="Oswald"/>
                    <a:ea typeface="Oswald"/>
                    <a:cs typeface="Oswald"/>
                    <a:sym typeface="Oswald"/>
                  </a:rPr>
                  <a:t>Encoder</a:t>
                </a:r>
                <a:endParaRPr b="1">
                  <a:solidFill>
                    <a:srgbClr val="084277"/>
                  </a:solidFill>
                </a:endParaRPr>
              </a:p>
            </p:txBody>
          </p:sp>
        </p:grpSp>
        <p:grpSp>
          <p:nvGrpSpPr>
            <p:cNvPr id="185" name="Shape 185"/>
            <p:cNvGrpSpPr/>
            <p:nvPr/>
          </p:nvGrpSpPr>
          <p:grpSpPr>
            <a:xfrm>
              <a:off x="5582219" y="1930376"/>
              <a:ext cx="1099200" cy="538800"/>
              <a:chOff x="4909525" y="1788725"/>
              <a:chExt cx="1099200" cy="538800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4970575" y="1788725"/>
                <a:ext cx="977100" cy="538800"/>
              </a:xfrm>
              <a:prstGeom prst="rect">
                <a:avLst/>
              </a:prstGeom>
              <a:noFill/>
              <a:ln cap="flat" cmpd="sng" w="19050">
                <a:solidFill>
                  <a:srgbClr val="08427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4909525" y="1788725"/>
                <a:ext cx="1099200" cy="31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400"/>
                  </a:spcAft>
                  <a:buNone/>
                </a:pPr>
                <a:r>
                  <a:rPr b="1" lang="fr" sz="1600">
                    <a:solidFill>
                      <a:srgbClr val="084277"/>
                    </a:solidFill>
                    <a:latin typeface="Oswald"/>
                    <a:ea typeface="Oswald"/>
                    <a:cs typeface="Oswald"/>
                    <a:sym typeface="Oswald"/>
                  </a:rPr>
                  <a:t>Decoder</a:t>
                </a:r>
                <a:endParaRPr b="1" sz="1600">
                  <a:solidFill>
                    <a:srgbClr val="084277"/>
                  </a:solidFill>
                </a:endParaRPr>
              </a:p>
            </p:txBody>
          </p:sp>
          <p:pic>
            <p:nvPicPr>
              <p:cNvPr id="188" name="Shape 18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97732" y="2072904"/>
                <a:ext cx="722786" cy="225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9" name="Shape 189"/>
            <p:cNvGrpSpPr/>
            <p:nvPr/>
          </p:nvGrpSpPr>
          <p:grpSpPr>
            <a:xfrm>
              <a:off x="3538075" y="1768826"/>
              <a:ext cx="1911000" cy="861900"/>
              <a:chOff x="2998538" y="1566050"/>
              <a:chExt cx="1911000" cy="8619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3218275" y="1566050"/>
                <a:ext cx="1499400" cy="861900"/>
              </a:xfrm>
              <a:prstGeom prst="rect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1" name="Shape 19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833465" y="1843051"/>
                <a:ext cx="241120" cy="3327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192"/>
              <p:cNvSpPr txBox="1"/>
              <p:nvPr/>
            </p:nvSpPr>
            <p:spPr>
              <a:xfrm>
                <a:off x="2998538" y="1574949"/>
                <a:ext cx="1911000" cy="3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Latent</a:t>
                </a: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 representation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193" name="Shape 193"/>
              <p:cNvGrpSpPr/>
              <p:nvPr/>
            </p:nvGrpSpPr>
            <p:grpSpPr>
              <a:xfrm>
                <a:off x="3417738" y="2159847"/>
                <a:ext cx="1072580" cy="254700"/>
                <a:chOff x="3089592" y="2224500"/>
                <a:chExt cx="1072580" cy="254700"/>
              </a:xfrm>
            </p:grpSpPr>
            <p:pic>
              <p:nvPicPr>
                <p:cNvPr id="194" name="Shape 194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3643700" y="2224500"/>
                  <a:ext cx="518472" cy="254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5" name="Shape 195"/>
                <p:cNvSpPr txBox="1"/>
                <p:nvPr/>
              </p:nvSpPr>
              <p:spPr>
                <a:xfrm>
                  <a:off x="3089592" y="2240451"/>
                  <a:ext cx="627600" cy="23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>
                      <a:solidFill>
                        <a:schemeClr val="lt1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prior</a:t>
                  </a:r>
                  <a:endParaRPr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</p:grpSp>
        </p:grpSp>
        <p:grpSp>
          <p:nvGrpSpPr>
            <p:cNvPr id="196" name="Shape 196"/>
            <p:cNvGrpSpPr/>
            <p:nvPr/>
          </p:nvGrpSpPr>
          <p:grpSpPr>
            <a:xfrm>
              <a:off x="261550" y="1768826"/>
              <a:ext cx="1911000" cy="861900"/>
              <a:chOff x="2998525" y="3221550"/>
              <a:chExt cx="1911000" cy="861900"/>
            </a:xfrm>
          </p:grpSpPr>
          <p:pic>
            <p:nvPicPr>
              <p:cNvPr id="197" name="Shape 19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798175" y="3498562"/>
                <a:ext cx="311700" cy="3327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Shape 198"/>
              <p:cNvSpPr/>
              <p:nvPr/>
            </p:nvSpPr>
            <p:spPr>
              <a:xfrm>
                <a:off x="3204325" y="3221550"/>
                <a:ext cx="1499400" cy="861900"/>
              </a:xfrm>
              <a:prstGeom prst="rect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>
                <a:off x="2998525" y="3230451"/>
                <a:ext cx="1911000" cy="3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Input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200" name="Shape 200"/>
              <p:cNvGrpSpPr/>
              <p:nvPr/>
            </p:nvGrpSpPr>
            <p:grpSpPr>
              <a:xfrm>
                <a:off x="3309975" y="3815350"/>
                <a:ext cx="1288099" cy="254700"/>
                <a:chOff x="3218271" y="3815350"/>
                <a:chExt cx="1288099" cy="254700"/>
              </a:xfrm>
            </p:grpSpPr>
            <p:sp>
              <p:nvSpPr>
                <p:cNvPr id="201" name="Shape 201"/>
                <p:cNvSpPr txBox="1"/>
                <p:nvPr/>
              </p:nvSpPr>
              <p:spPr>
                <a:xfrm>
                  <a:off x="3218271" y="3831300"/>
                  <a:ext cx="827100" cy="23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>
                      <a:solidFill>
                        <a:schemeClr val="lt1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marginal</a:t>
                  </a:r>
                  <a:endParaRPr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pic>
              <p:nvPicPr>
                <p:cNvPr id="202" name="Shape 202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3994400" y="3815350"/>
                  <a:ext cx="511970" cy="254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03" name="Shape 203"/>
            <p:cNvGrpSpPr/>
            <p:nvPr/>
          </p:nvGrpSpPr>
          <p:grpSpPr>
            <a:xfrm>
              <a:off x="6814575" y="1768826"/>
              <a:ext cx="1911000" cy="861900"/>
              <a:chOff x="2998525" y="3221550"/>
              <a:chExt cx="1911000" cy="861900"/>
            </a:xfrm>
          </p:grpSpPr>
          <p:pic>
            <p:nvPicPr>
              <p:cNvPr id="204" name="Shape 20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798175" y="3498562"/>
                <a:ext cx="311700" cy="3327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" name="Shape 205"/>
              <p:cNvSpPr/>
              <p:nvPr/>
            </p:nvSpPr>
            <p:spPr>
              <a:xfrm>
                <a:off x="3204325" y="3221550"/>
                <a:ext cx="1499400" cy="861900"/>
              </a:xfrm>
              <a:prstGeom prst="rect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 txBox="1"/>
              <p:nvPr/>
            </p:nvSpPr>
            <p:spPr>
              <a:xfrm>
                <a:off x="2998525" y="3230451"/>
                <a:ext cx="1911000" cy="33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Input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grpSp>
            <p:nvGrpSpPr>
              <p:cNvPr id="207" name="Shape 207"/>
              <p:cNvGrpSpPr/>
              <p:nvPr/>
            </p:nvGrpSpPr>
            <p:grpSpPr>
              <a:xfrm>
                <a:off x="3309975" y="3815350"/>
                <a:ext cx="1288099" cy="254700"/>
                <a:chOff x="3218271" y="3815350"/>
                <a:chExt cx="1288099" cy="254700"/>
              </a:xfrm>
            </p:grpSpPr>
            <p:sp>
              <p:nvSpPr>
                <p:cNvPr id="208" name="Shape 208"/>
                <p:cNvSpPr txBox="1"/>
                <p:nvPr/>
              </p:nvSpPr>
              <p:spPr>
                <a:xfrm>
                  <a:off x="3218271" y="3831300"/>
                  <a:ext cx="827100" cy="23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>
                      <a:solidFill>
                        <a:schemeClr val="lt1"/>
                      </a:solidFill>
                      <a:latin typeface="Oswald"/>
                      <a:ea typeface="Oswald"/>
                      <a:cs typeface="Oswald"/>
                      <a:sym typeface="Oswald"/>
                    </a:rPr>
                    <a:t>marginal</a:t>
                  </a:r>
                  <a:endParaRPr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endParaRPr>
                </a:p>
              </p:txBody>
            </p:sp>
            <p:pic>
              <p:nvPicPr>
                <p:cNvPr id="209" name="Shape 209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3994400" y="3815350"/>
                  <a:ext cx="511970" cy="254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210" name="Shape 210"/>
            <p:cNvCxnSpPr>
              <a:stCxn id="198" idx="3"/>
            </p:cNvCxnSpPr>
            <p:nvPr/>
          </p:nvCxnSpPr>
          <p:spPr>
            <a:xfrm>
              <a:off x="1966750" y="2199776"/>
              <a:ext cx="396600" cy="0"/>
            </a:xfrm>
            <a:prstGeom prst="straightConnector1">
              <a:avLst/>
            </a:prstGeom>
            <a:noFill/>
            <a:ln cap="flat" cmpd="sng" w="28575">
              <a:solidFill>
                <a:srgbClr val="08427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3361925" y="2199776"/>
              <a:ext cx="396600" cy="0"/>
            </a:xfrm>
            <a:prstGeom prst="straightConnector1">
              <a:avLst/>
            </a:prstGeom>
            <a:noFill/>
            <a:ln cap="flat" cmpd="sng" w="28575">
              <a:solidFill>
                <a:srgbClr val="08427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5259950" y="2199776"/>
              <a:ext cx="396600" cy="0"/>
            </a:xfrm>
            <a:prstGeom prst="straightConnector1">
              <a:avLst/>
            </a:prstGeom>
            <a:noFill/>
            <a:ln cap="flat" cmpd="sng" w="28575">
              <a:solidFill>
                <a:srgbClr val="08427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6612025" y="2199776"/>
              <a:ext cx="396600" cy="0"/>
            </a:xfrm>
            <a:prstGeom prst="straightConnector1">
              <a:avLst/>
            </a:prstGeom>
            <a:noFill/>
            <a:ln cap="flat" cmpd="sng" w="28575">
              <a:solidFill>
                <a:srgbClr val="08427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14" name="Shape 2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1101" y="4198075"/>
            <a:ext cx="4952246" cy="3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2478350" y="4217425"/>
            <a:ext cx="2298900" cy="303300"/>
          </a:xfrm>
          <a:prstGeom prst="rect">
            <a:avLst/>
          </a:prstGeom>
          <a:noFill/>
          <a:ln cap="flat" cmpd="sng" w="19050">
            <a:solidFill>
              <a:srgbClr val="08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972625" y="4217425"/>
            <a:ext cx="1680600" cy="303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2492725" y="4554450"/>
            <a:ext cx="2298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~ </a:t>
            </a:r>
            <a:r>
              <a:rPr lang="fr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Regularization</a:t>
            </a:r>
            <a:endParaRPr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663475" y="4554450"/>
            <a:ext cx="2298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~ Reconstruction Loss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Multi-Scale Morphological Decomposition</a:t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Additive Morphological Decomposition</a:t>
            </a:r>
            <a:endParaRPr/>
          </a:p>
        </p:txBody>
      </p:sp>
      <p:sp>
        <p:nvSpPr>
          <p:cNvPr id="230" name="Shape 230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Multi-Scale Morphological Decomposition</a:t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One of the considered Morphological Decomposition: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From </a:t>
            </a:r>
            <a:r>
              <a:rPr i="1" lang="fr">
                <a:solidFill>
                  <a:srgbClr val="084277"/>
                </a:solidFill>
              </a:rPr>
              <a:t>Classification of hyperspectral images by tensor modeling and additive morphological decomposition, S. Velasco-Forero, J. Angulo</a:t>
            </a:r>
            <a:endParaRPr i="1">
              <a:solidFill>
                <a:srgbClr val="084277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Given a set of </a:t>
            </a:r>
            <a:r>
              <a:rPr i="1" lang="fr"/>
              <a:t>m</a:t>
            </a:r>
            <a:r>
              <a:rPr lang="fr"/>
              <a:t> anti-extensive operators      , and extensive operators       such that: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The Additive Morphological Decomposition decomposes the image     as: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/>
              <a:t>	with the       residuals:</a:t>
            </a:r>
            <a:endParaRPr/>
          </a:p>
          <a:p>
            <a:pPr indent="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The input of our representation learning algorithm is then of size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Example of  morphological operators: </a:t>
            </a:r>
            <a:r>
              <a:rPr i="1" lang="fr"/>
              <a:t>operator by reconstruction indexed by scale of structuring element.</a:t>
            </a:r>
            <a:endParaRPr i="1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94" y="2248346"/>
            <a:ext cx="3799550" cy="30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594" y="2556784"/>
            <a:ext cx="3799562" cy="3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700" y="3109739"/>
            <a:ext cx="100574" cy="20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725" y="3079343"/>
            <a:ext cx="1806844" cy="3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2182" y="3576790"/>
            <a:ext cx="1336136" cy="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6684" y="3454354"/>
            <a:ext cx="189924" cy="1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7100" y="3518174"/>
            <a:ext cx="2484876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67100" y="3823674"/>
            <a:ext cx="2484874" cy="2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45200" y="4262355"/>
            <a:ext cx="2570344" cy="2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36080" y="1884482"/>
            <a:ext cx="225850" cy="3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04408" y="1860189"/>
            <a:ext cx="225850" cy="28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0" name="Shape 250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688" y="533400"/>
            <a:ext cx="36099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38" y="2660113"/>
            <a:ext cx="36099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688" y="2679688"/>
            <a:ext cx="36099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338" y="533400"/>
            <a:ext cx="36099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Implementation</a:t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MNIST Data Set</a:t>
            </a:r>
            <a:endParaRPr/>
          </a:p>
        </p:txBody>
      </p:sp>
      <p:sp>
        <p:nvSpPr>
          <p:cNvPr id="267" name="Shape 267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Implementation</a:t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Zalando Research proposal as a remplacement to the original MNIST data set: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70" name="Shape 270"/>
          <p:cNvGrpSpPr/>
          <p:nvPr/>
        </p:nvGrpSpPr>
        <p:grpSpPr>
          <a:xfrm>
            <a:off x="311700" y="1458275"/>
            <a:ext cx="7340900" cy="3007725"/>
            <a:chOff x="311700" y="1716900"/>
            <a:chExt cx="7340900" cy="3007725"/>
          </a:xfrm>
        </p:grpSpPr>
        <p:grpSp>
          <p:nvGrpSpPr>
            <p:cNvPr id="271" name="Shape 271"/>
            <p:cNvGrpSpPr/>
            <p:nvPr/>
          </p:nvGrpSpPr>
          <p:grpSpPr>
            <a:xfrm>
              <a:off x="948225" y="1909425"/>
              <a:ext cx="6704375" cy="2815200"/>
              <a:chOff x="948225" y="2103400"/>
              <a:chExt cx="6704375" cy="2815200"/>
            </a:xfrm>
          </p:grpSpPr>
          <p:pic>
            <p:nvPicPr>
              <p:cNvPr id="272" name="Shape 27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48225" y="2103400"/>
                <a:ext cx="6704375" cy="2659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3" name="Shape 273"/>
              <p:cNvSpPr txBox="1"/>
              <p:nvPr/>
            </p:nvSpPr>
            <p:spPr>
              <a:xfrm>
                <a:off x="1020075" y="3326025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0: T-shirt/top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74" name="Shape 274"/>
              <p:cNvSpPr txBox="1"/>
              <p:nvPr/>
            </p:nvSpPr>
            <p:spPr>
              <a:xfrm>
                <a:off x="2346525" y="3326025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1: Trouser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75" name="Shape 275"/>
              <p:cNvSpPr txBox="1"/>
              <p:nvPr/>
            </p:nvSpPr>
            <p:spPr>
              <a:xfrm>
                <a:off x="3722163" y="3326025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2: Pullover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76" name="Shape 276"/>
              <p:cNvSpPr txBox="1"/>
              <p:nvPr/>
            </p:nvSpPr>
            <p:spPr>
              <a:xfrm>
                <a:off x="5097825" y="3326025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3: Dress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77" name="Shape 277"/>
              <p:cNvSpPr txBox="1"/>
              <p:nvPr/>
            </p:nvSpPr>
            <p:spPr>
              <a:xfrm>
                <a:off x="6442725" y="3326025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4: Coat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78" name="Shape 278"/>
              <p:cNvSpPr txBox="1"/>
              <p:nvPr/>
            </p:nvSpPr>
            <p:spPr>
              <a:xfrm>
                <a:off x="1010838" y="4731700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5: Sandal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79" name="Shape 279"/>
              <p:cNvSpPr txBox="1"/>
              <p:nvPr/>
            </p:nvSpPr>
            <p:spPr>
              <a:xfrm>
                <a:off x="2337288" y="4731700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6: Shirt 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80" name="Shape 280"/>
              <p:cNvSpPr txBox="1"/>
              <p:nvPr/>
            </p:nvSpPr>
            <p:spPr>
              <a:xfrm>
                <a:off x="3712925" y="4731700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7</a:t>
                </a: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: Sneaker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81" name="Shape 281"/>
              <p:cNvSpPr txBox="1"/>
              <p:nvPr/>
            </p:nvSpPr>
            <p:spPr>
              <a:xfrm>
                <a:off x="5088588" y="4731700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8</a:t>
                </a: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: Bag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  <p:sp>
            <p:nvSpPr>
              <p:cNvPr id="282" name="Shape 282"/>
              <p:cNvSpPr txBox="1"/>
              <p:nvPr/>
            </p:nvSpPr>
            <p:spPr>
              <a:xfrm>
                <a:off x="6433488" y="4731700"/>
                <a:ext cx="1156500" cy="1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9</a:t>
                </a:r>
                <a:r>
                  <a:rPr lang="fr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: Ankle Boot</a:t>
                </a:r>
                <a:endParaRPr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endParaRPr>
              </a:p>
            </p:txBody>
          </p:sp>
        </p:grpSp>
        <p:cxnSp>
          <p:nvCxnSpPr>
            <p:cNvPr id="283" name="Shape 283"/>
            <p:cNvCxnSpPr/>
            <p:nvPr/>
          </p:nvCxnSpPr>
          <p:spPr>
            <a:xfrm>
              <a:off x="912329" y="1989875"/>
              <a:ext cx="0" cy="1134900"/>
            </a:xfrm>
            <a:prstGeom prst="straightConnector1">
              <a:avLst/>
            </a:prstGeom>
            <a:noFill/>
            <a:ln cap="flat" cmpd="sng" w="19050">
              <a:solidFill>
                <a:srgbClr val="08427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1021637" y="1909425"/>
              <a:ext cx="1126200" cy="0"/>
            </a:xfrm>
            <a:prstGeom prst="straightConnector1">
              <a:avLst/>
            </a:prstGeom>
            <a:noFill/>
            <a:ln cap="flat" cmpd="sng" w="19050">
              <a:solidFill>
                <a:srgbClr val="08427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85" name="Shape 285"/>
            <p:cNvSpPr txBox="1"/>
            <p:nvPr/>
          </p:nvSpPr>
          <p:spPr>
            <a:xfrm>
              <a:off x="1021700" y="1716900"/>
              <a:ext cx="1126200" cy="1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084277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28 px</a:t>
              </a:r>
              <a:endParaRPr sz="1200">
                <a:solidFill>
                  <a:srgbClr val="084277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311700" y="2461025"/>
              <a:ext cx="600600" cy="1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084277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28 px</a:t>
              </a:r>
              <a:endParaRPr sz="1200">
                <a:solidFill>
                  <a:srgbClr val="084277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Choice of Architecture: InfoGAN</a:t>
            </a:r>
            <a:endParaRPr/>
          </a:p>
        </p:txBody>
      </p:sp>
      <p:sp>
        <p:nvSpPr>
          <p:cNvPr id="292" name="Shape 292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Implementation</a:t>
            </a:r>
            <a:endParaRPr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56800" y="2384875"/>
            <a:ext cx="1195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Input: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28x28 gray image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924038" y="2384875"/>
            <a:ext cx="12660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64 </a:t>
            </a: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convolutional</a:t>
            </a: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4x4 </a:t>
            </a: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filters, stride 2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Activation : lRELU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3661776" y="2384875"/>
            <a:ext cx="12660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128</a:t>
            </a: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 convolutional 4x4 filters, stride 2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Activation : lRELU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7137253" y="2384875"/>
            <a:ext cx="13530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Fully connected layer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Activation : Sigmoid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5399515" y="2384875"/>
            <a:ext cx="12660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Batch Normalization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99" name="Shape 299"/>
          <p:cNvCxnSpPr>
            <a:stCxn id="294" idx="3"/>
            <a:endCxn id="295" idx="1"/>
          </p:cNvCxnSpPr>
          <p:nvPr/>
        </p:nvCxnSpPr>
        <p:spPr>
          <a:xfrm>
            <a:off x="1452300" y="2711725"/>
            <a:ext cx="4716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Shape 300"/>
          <p:cNvCxnSpPr>
            <a:stCxn id="295" idx="3"/>
            <a:endCxn id="296" idx="1"/>
          </p:cNvCxnSpPr>
          <p:nvPr/>
        </p:nvCxnSpPr>
        <p:spPr>
          <a:xfrm>
            <a:off x="3190038" y="2711725"/>
            <a:ext cx="4716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Shape 301"/>
          <p:cNvCxnSpPr>
            <a:stCxn id="296" idx="3"/>
            <a:endCxn id="298" idx="1"/>
          </p:cNvCxnSpPr>
          <p:nvPr/>
        </p:nvCxnSpPr>
        <p:spPr>
          <a:xfrm>
            <a:off x="4927776" y="2711725"/>
            <a:ext cx="4716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Shape 302"/>
          <p:cNvCxnSpPr>
            <a:stCxn id="298" idx="3"/>
            <a:endCxn id="297" idx="1"/>
          </p:cNvCxnSpPr>
          <p:nvPr/>
        </p:nvCxnSpPr>
        <p:spPr>
          <a:xfrm>
            <a:off x="6665515" y="2711725"/>
            <a:ext cx="4716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Shape 303"/>
          <p:cNvCxnSpPr/>
          <p:nvPr/>
        </p:nvCxnSpPr>
        <p:spPr>
          <a:xfrm>
            <a:off x="8490238" y="2711725"/>
            <a:ext cx="4716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256800" y="3713875"/>
            <a:ext cx="1195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k-dimensional vector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5399525" y="3713875"/>
            <a:ext cx="13095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64 up-convolutional 4x4 filters, stride 2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Activation : RELU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7180775" y="3713875"/>
            <a:ext cx="13095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1 up-convolutional 4x4 filters, stride 2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Activation : Sigmoid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902300" y="3713875"/>
            <a:ext cx="13095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Fully connected layer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Activation : RELU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661776" y="3713875"/>
            <a:ext cx="1266000" cy="653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Batch Normalization</a:t>
            </a:r>
            <a:endParaRPr sz="1200"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9" name="Shape 309"/>
          <p:cNvCxnSpPr>
            <a:stCxn id="304" idx="3"/>
            <a:endCxn id="307" idx="1"/>
          </p:cNvCxnSpPr>
          <p:nvPr/>
        </p:nvCxnSpPr>
        <p:spPr>
          <a:xfrm>
            <a:off x="1452300" y="4040725"/>
            <a:ext cx="4500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Shape 310"/>
          <p:cNvCxnSpPr/>
          <p:nvPr/>
        </p:nvCxnSpPr>
        <p:spPr>
          <a:xfrm>
            <a:off x="3211801" y="4040725"/>
            <a:ext cx="4716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Shape 311"/>
          <p:cNvCxnSpPr>
            <a:endCxn id="306" idx="1"/>
          </p:cNvCxnSpPr>
          <p:nvPr/>
        </p:nvCxnSpPr>
        <p:spPr>
          <a:xfrm flipH="1" rot="10800000">
            <a:off x="6708875" y="4040725"/>
            <a:ext cx="471900" cy="330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Shape 312"/>
          <p:cNvCxnSpPr/>
          <p:nvPr/>
        </p:nvCxnSpPr>
        <p:spPr>
          <a:xfrm>
            <a:off x="4919612" y="4040725"/>
            <a:ext cx="471600" cy="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Shape 313"/>
          <p:cNvCxnSpPr/>
          <p:nvPr/>
        </p:nvCxnSpPr>
        <p:spPr>
          <a:xfrm flipH="1" rot="10800000">
            <a:off x="8490100" y="4029650"/>
            <a:ext cx="471900" cy="3300"/>
          </a:xfrm>
          <a:prstGeom prst="straightConnector1">
            <a:avLst/>
          </a:prstGeom>
          <a:noFill/>
          <a:ln cap="flat" cmpd="sng" w="28575">
            <a:solidFill>
              <a:srgbClr val="08427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Shape 314"/>
          <p:cNvSpPr txBox="1"/>
          <p:nvPr>
            <p:ph idx="1" type="body"/>
          </p:nvPr>
        </p:nvSpPr>
        <p:spPr>
          <a:xfrm>
            <a:off x="438350" y="1039775"/>
            <a:ext cx="72669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Inspired from </a:t>
            </a:r>
            <a:r>
              <a:rPr i="1" lang="fr"/>
              <a:t>InfoGAN: Interpretable Representation Learning by Information Maximizing Generative Adversarial Nets, Xi Chen et al.</a:t>
            </a:r>
            <a:endParaRPr/>
          </a:p>
          <a:p>
            <a: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Designed for representation learning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State-of-the art deep-learning tricks: convolutional layers, Batch Normalization, lRELU activations, etc.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>
                <a:latin typeface="Oswald"/>
                <a:ea typeface="Oswald"/>
                <a:cs typeface="Oswald"/>
                <a:sym typeface="Oswald"/>
              </a:rPr>
              <a:t>Encoder: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>
                <a:latin typeface="Oswald"/>
                <a:ea typeface="Oswald"/>
                <a:cs typeface="Oswald"/>
                <a:sym typeface="Oswald"/>
              </a:rPr>
              <a:t>Decoder: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Font typeface="Oswald"/>
              <a:buChar char="○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Limits: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Network high capacity and expensive training.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Adding Sparsity Constraints</a:t>
            </a:r>
            <a:endParaRPr/>
          </a:p>
        </p:txBody>
      </p:sp>
      <p:sp>
        <p:nvSpPr>
          <p:cNvPr id="320" name="Shape 320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Implementation</a:t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mplemented sparsity constraint: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L1-regularization of activity of the last layer of the encoder</a:t>
            </a:r>
            <a:endParaRPr/>
          </a:p>
          <a:p>
            <a:pPr indent="0" lvl="0" marL="0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Noticed effects: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P</a:t>
            </a:r>
            <a:r>
              <a:rPr lang="fr"/>
              <a:t>oor reconstruction ability.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Collapsing of the code coefficients with very low standard deviation.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However a t-SNE on the learned representation still show some structure in the latent space.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Shape 329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13" y="1279100"/>
            <a:ext cx="8438174" cy="2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8" name="Shape 338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50" y="0"/>
            <a:ext cx="7620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Objectives</a:t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90250" y="526350"/>
            <a:ext cx="671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compare encodings ?</a:t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Reconstruction Errors</a:t>
            </a:r>
            <a:endParaRPr/>
          </a:p>
        </p:txBody>
      </p:sp>
      <p:sp>
        <p:nvSpPr>
          <p:cNvPr id="352" name="Shape 352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Compare Encodings ?</a:t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Reconstruction error is not a good metric of the efficiency of the learned representation: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A high enough capacity can get an arbitrary good reconstruction, without learning the underlying structure in the images</a:t>
            </a:r>
            <a:endParaRPr/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950" y="1294925"/>
            <a:ext cx="3734999" cy="192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 b="20917" l="0" r="18765" t="0"/>
          <a:stretch/>
        </p:blipFill>
        <p:spPr>
          <a:xfrm>
            <a:off x="0" y="976950"/>
            <a:ext cx="5481126" cy="25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Visualization</a:t>
            </a:r>
            <a:endParaRPr/>
          </a:p>
        </p:txBody>
      </p:sp>
      <p:sp>
        <p:nvSpPr>
          <p:cNvPr id="362" name="Shape 362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Compare Encodings ?</a:t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49161"/>
          <a:stretch/>
        </p:blipFill>
        <p:spPr>
          <a:xfrm>
            <a:off x="186300" y="1521075"/>
            <a:ext cx="4878150" cy="24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4021" l="5669" r="0" t="0"/>
          <a:stretch/>
        </p:blipFill>
        <p:spPr>
          <a:xfrm>
            <a:off x="4863325" y="675275"/>
            <a:ext cx="4280675" cy="42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t-SNE</a:t>
            </a:r>
            <a:endParaRPr/>
          </a:p>
        </p:txBody>
      </p:sp>
      <p:sp>
        <p:nvSpPr>
          <p:cNvPr id="372" name="Shape 372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Compare Encodings ?</a:t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438350" y="1039775"/>
            <a:ext cx="33186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Oswald"/>
                <a:ea typeface="Oswald"/>
                <a:cs typeface="Oswald"/>
                <a:sym typeface="Oswald"/>
              </a:rPr>
              <a:t>Visualizing the embedding of our data as a two or three dimensional space.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Iteratively minimizes the KL divergence between two probability distributions modeling the local similarity of points in both the high dimensional space and the 2-dimensional space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Oswald"/>
                <a:ea typeface="Oswald"/>
                <a:cs typeface="Oswald"/>
                <a:sym typeface="Oswald"/>
              </a:rPr>
              <a:t>Limits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The </a:t>
            </a:r>
            <a:r>
              <a:rPr lang="fr" sz="1400"/>
              <a:t>algorithm</a:t>
            </a:r>
            <a:r>
              <a:rPr lang="fr" sz="1400"/>
              <a:t> converges to a local minimum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t-SNE is sensitive to the value of a perplexity defining a notion of ‘neighborhood’ in the high dimensional space.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Cluster sizes and distances in the </a:t>
            </a:r>
            <a:r>
              <a:rPr lang="fr" sz="1400"/>
              <a:t>visualization</a:t>
            </a:r>
            <a:r>
              <a:rPr lang="fr" sz="1400"/>
              <a:t> are meaningless.</a:t>
            </a:r>
            <a:endParaRPr sz="1400"/>
          </a:p>
          <a:p>
            <a:pPr indent="0" lvl="0" marL="0" rt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051" y="222513"/>
            <a:ext cx="4861804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Activation Maximization</a:t>
            </a:r>
            <a:endParaRPr/>
          </a:p>
        </p:txBody>
      </p:sp>
      <p:sp>
        <p:nvSpPr>
          <p:cNvPr id="381" name="Shape 381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Compare Encodings ?</a:t>
            </a:r>
            <a:endParaRPr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Generating an input image that maximize one of the components of the learned representation:</a:t>
            </a:r>
            <a:endParaRPr/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Trying to visualize the learned structure in the images.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25" y="1113475"/>
            <a:ext cx="1714474" cy="3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600" y="1761799"/>
            <a:ext cx="7084800" cy="2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 common way of determining the efficiency of a learned representation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Training a classifier on the learned representations.</a:t>
            </a:r>
            <a:endParaRPr/>
          </a:p>
          <a:p>
            <a:pPr indent="0" lvl="0" mar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 Results</a:t>
            </a:r>
            <a:endParaRPr/>
          </a:p>
        </p:txBody>
      </p:sp>
      <p:sp>
        <p:nvSpPr>
          <p:cNvPr id="392" name="Shape 392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Compare Encodings ?</a:t>
            </a:r>
            <a:endParaRPr/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174" y="1744350"/>
            <a:ext cx="6191650" cy="31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Approximation of the learned encoding function</a:t>
            </a:r>
            <a:endParaRPr/>
          </a:p>
        </p:txBody>
      </p:sp>
      <p:sp>
        <p:nvSpPr>
          <p:cNvPr id="400" name="Shape 400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to Compare Encodings ?</a:t>
            </a:r>
            <a:endParaRPr/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Approximating the function learned by the Encoder by other known function.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Approximation with a linear function: comparing the input and the reconstruction with</a:t>
            </a:r>
            <a:endParaRPr/>
          </a:p>
          <a:p>
            <a:pPr indent="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/>
              <a:t>where 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Example: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infoGAN architecture with code of size 5: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Linear and shallow Auto-Encoder with code of size 5: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330" y="1328861"/>
            <a:ext cx="1084978" cy="3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486" y="1650275"/>
            <a:ext cx="1353376" cy="3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663" y="2919575"/>
            <a:ext cx="2788174" cy="7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675" y="4095562"/>
            <a:ext cx="2788150" cy="7911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5449150" y="3103175"/>
            <a:ext cx="194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84277"/>
                </a:solidFill>
                <a:latin typeface="Oswald"/>
                <a:ea typeface="Oswald"/>
                <a:cs typeface="Oswald"/>
                <a:sym typeface="Oswald"/>
              </a:rPr>
              <a:t>Decreases with code size</a:t>
            </a:r>
            <a:endParaRPr>
              <a:solidFill>
                <a:srgbClr val="08427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233"/>
            <a:ext cx="9144000" cy="352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90250" y="526350"/>
            <a:ext cx="671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Do List</a:t>
            </a:r>
            <a:endParaRPr/>
          </a:p>
        </p:txBody>
      </p:sp>
      <p:sp>
        <p:nvSpPr>
          <p:cNvPr id="428" name="Shape 428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Coming back to more shallow network architecture:</a:t>
            </a:r>
            <a:endParaRPr/>
          </a:p>
          <a:p>
            <a: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Dictionary images visualization abilities.</a:t>
            </a:r>
            <a:endParaRPr/>
          </a:p>
          <a:p>
            <a: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 decomposition closer to linear.</a:t>
            </a:r>
            <a:endParaRPr/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Implementation and testing of several sparsity regularizers.</a:t>
            </a:r>
            <a:endParaRPr/>
          </a:p>
          <a:p>
            <a:pPr indent="-330200" lvl="0" marL="457200">
              <a:spcBef>
                <a:spcPts val="400"/>
              </a:spcBef>
              <a:spcAft>
                <a:spcPts val="400"/>
              </a:spcAft>
              <a:buSzPts val="1600"/>
              <a:buChar char="○"/>
            </a:pPr>
            <a:r>
              <a:rPr lang="fr"/>
              <a:t>Implementation and testing of several morphological decomposition.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 Detection using low dimensional representation</a:t>
            </a:r>
            <a:endParaRPr/>
          </a:p>
        </p:txBody>
      </p:sp>
      <p:sp>
        <p:nvSpPr>
          <p:cNvPr id="75" name="Shape 75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and Objectives	</a:t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63675" y="1253600"/>
            <a:ext cx="4035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fr" sz="1600"/>
              <a:t>Brain Tumor detection on multi-modal brain  images</a:t>
            </a:r>
            <a:endParaRPr sz="16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87" y="1642041"/>
            <a:ext cx="1962975" cy="23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158" y="1647341"/>
            <a:ext cx="1962975" cy="231841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5199177" y="1253600"/>
            <a:ext cx="3269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fr" sz="1600"/>
              <a:t>Blood vessels detection</a:t>
            </a:r>
            <a:r>
              <a:rPr lang="fr" sz="1600"/>
              <a:t> on Pelvis images </a:t>
            </a:r>
            <a:endParaRPr sz="16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63687" y="3920324"/>
            <a:ext cx="1962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fr" sz="1400"/>
              <a:t>MRI image</a:t>
            </a:r>
            <a:endParaRPr sz="1400"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736199" y="3920324"/>
            <a:ext cx="1962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fr" sz="1400"/>
              <a:t>TEP</a:t>
            </a:r>
            <a:endParaRPr sz="1400"/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8626" y="1647350"/>
            <a:ext cx="2372902" cy="2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5852562" y="3918684"/>
            <a:ext cx="1962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fr" sz="1400"/>
              <a:t>MRI image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Representation Learning and Dimensionality Reduction</a:t>
            </a:r>
            <a:endParaRPr/>
          </a:p>
        </p:txBody>
      </p:sp>
      <p:sp>
        <p:nvSpPr>
          <p:cNvPr id="90" name="Shape 90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and Objectives	</a:t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Goals:</a:t>
            </a:r>
            <a:endParaRPr b="1"/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Learning the underlying structure and latent feature in the input. 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Capturing</a:t>
            </a: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 the posterior distribution of the underlying explanatory factors for the observed input.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Many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 techniques: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Linear: Principal Components Analysis, Non-Negative Matrix Factorization…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Non Linear: Isomap, Kernel PCA,</a:t>
            </a: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 Multi-Dimensional Scaling...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Why using Auto-encoders: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Able to learn a wide range of (non-linear) functions.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b="1" lang="fr">
                <a:solidFill>
                  <a:srgbClr val="084277"/>
                </a:solidFill>
              </a:rPr>
              <a:t>Universal</a:t>
            </a:r>
            <a:r>
              <a:rPr b="1" lang="fr">
                <a:solidFill>
                  <a:srgbClr val="084277"/>
                </a:solidFill>
              </a:rPr>
              <a:t> </a:t>
            </a:r>
            <a:r>
              <a:rPr b="1" lang="fr">
                <a:solidFill>
                  <a:srgbClr val="084277"/>
                </a:solidFill>
              </a:rPr>
              <a:t>approximator</a:t>
            </a:r>
            <a:r>
              <a:rPr b="1" lang="fr">
                <a:solidFill>
                  <a:srgbClr val="084277"/>
                </a:solidFill>
              </a:rPr>
              <a:t> theorem: </a:t>
            </a:r>
            <a:r>
              <a:rPr i="1" lang="fr">
                <a:solidFill>
                  <a:srgbClr val="084277"/>
                </a:solidFill>
                <a:latin typeface="Oswald Light"/>
                <a:ea typeface="Oswald Light"/>
                <a:cs typeface="Oswald Light"/>
                <a:sym typeface="Oswald Light"/>
              </a:rPr>
              <a:t>a feedforward neural network with at least one hidden layer can represent an approximation of any function (within a broad class) to an arbitrary degree of accuracy, provided that it has enough hidden units.</a:t>
            </a:r>
            <a:endParaRPr i="1">
              <a:solidFill>
                <a:srgbClr val="084277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Enhancement using Mathematical Morphology</a:t>
            </a:r>
            <a:endParaRPr/>
          </a:p>
        </p:txBody>
      </p:sp>
      <p:sp>
        <p:nvSpPr>
          <p:cNvPr id="98" name="Shape 98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and Objectives	</a:t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Idea: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Training and applying the auto-encoder</a:t>
            </a: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 on multi-scale decompositions of the images rather than on the original images.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Input</a:t>
            </a:r>
            <a:r>
              <a:rPr lang="fr"/>
              <a:t>:                                    instead of                            ,      image dimension,     number of channels,    number of decompositions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Motivations: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Capturing structures into </a:t>
            </a:r>
            <a:r>
              <a:rPr lang="fr"/>
              <a:t>redundant</a:t>
            </a:r>
            <a:r>
              <a:rPr lang="fr"/>
              <a:t> representations preserving level-sets.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Orienting the representation learned by the Auto-Encoder.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Objective of the project: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C</a:t>
            </a: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omparing the learned representations with and without prior Morphological Decompositions.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Various latent representation dimensions (code size).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Various Auto-Encoder architectures and flavours.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○"/>
            </a:pPr>
            <a:r>
              <a:rPr lang="fr">
                <a:latin typeface="Oswald Light"/>
                <a:ea typeface="Oswald Light"/>
                <a:cs typeface="Oswald Light"/>
                <a:sym typeface="Oswald Light"/>
              </a:rPr>
              <a:t>Various types of decomposition.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28" y="1899172"/>
            <a:ext cx="1257818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699" y="1899173"/>
            <a:ext cx="1089626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250" y="1916659"/>
            <a:ext cx="130300" cy="2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7025" y="2136363"/>
            <a:ext cx="86374" cy="25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8163" y="1959502"/>
            <a:ext cx="130300" cy="1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Auto-Encoders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 Auto-Encoders</a:t>
            </a:r>
            <a:endParaRPr/>
          </a:p>
        </p:txBody>
      </p:sp>
      <p:sp>
        <p:nvSpPr>
          <p:cNvPr id="117" name="Shape 117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Auto-Encoders</a:t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 Auto-Encoder is a neural network made of two elements: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An </a:t>
            </a:r>
            <a:r>
              <a:rPr lang="fr" sz="1400">
                <a:solidFill>
                  <a:srgbClr val="084277"/>
                </a:solidFill>
              </a:rPr>
              <a:t>Encoder</a:t>
            </a:r>
            <a:r>
              <a:rPr lang="fr" sz="1400">
                <a:solidFill>
                  <a:schemeClr val="lt1"/>
                </a:solidFill>
              </a:rPr>
              <a:t>:                                                         ,      is the code size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A </a:t>
            </a:r>
            <a:r>
              <a:rPr lang="fr" sz="1400">
                <a:solidFill>
                  <a:srgbClr val="084277"/>
                </a:solidFill>
              </a:rPr>
              <a:t>Decoder</a:t>
            </a:r>
            <a:r>
              <a:rPr lang="fr" sz="1400">
                <a:solidFill>
                  <a:schemeClr val="lt1"/>
                </a:solidFill>
              </a:rPr>
              <a:t>:                                                           with                                         or  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           is trained to approximate identity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>
                <a:solidFill>
                  <a:srgbClr val="084277"/>
                </a:solidFill>
              </a:rPr>
              <a:t>Reconstruction error</a:t>
            </a:r>
            <a:r>
              <a:rPr lang="fr">
                <a:solidFill>
                  <a:schemeClr val="lt1"/>
                </a:solidFill>
              </a:rPr>
              <a:t>:                  where                             is the reconstruction of input sample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>
                <a:solidFill>
                  <a:schemeClr val="lt1"/>
                </a:solidFill>
              </a:rPr>
              <a:t>L can be of various type: </a:t>
            </a:r>
            <a:r>
              <a:rPr i="1" lang="fr">
                <a:solidFill>
                  <a:schemeClr val="lt1"/>
                </a:solidFill>
              </a:rPr>
              <a:t>mean squared error, binary cross-entropy, etc. </a:t>
            </a:r>
            <a:endParaRPr i="1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The capacity of the AE increases with the code size and the neural network depth.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Under-complete Auto-Encoders: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Learning a code of size                    : dimensionality reduction.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Similar to PCA when linear Encoder and Decoder and squared reconstruction error.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Regularized Auto-Encoders: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Limiting the model capacity by enforcing some properties by additional loss functions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>
                <a:solidFill>
                  <a:schemeClr val="lt1"/>
                </a:solidFill>
              </a:rPr>
              <a:t>Sparsity of the representation, smallness of the </a:t>
            </a:r>
            <a:r>
              <a:rPr lang="fr">
                <a:solidFill>
                  <a:schemeClr val="lt1"/>
                </a:solidFill>
              </a:rPr>
              <a:t>derivatives of the representation</a:t>
            </a:r>
            <a:r>
              <a:rPr lang="fr">
                <a:solidFill>
                  <a:schemeClr val="lt1"/>
                </a:solidFill>
              </a:rPr>
              <a:t>, robustness to noise, etc.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980" y="1370248"/>
            <a:ext cx="1978242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699" y="1585124"/>
            <a:ext cx="2017426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374" y="1627701"/>
            <a:ext cx="1436236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1167" y="1639759"/>
            <a:ext cx="1795238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556" y="1820717"/>
            <a:ext cx="399646" cy="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675" y="2167150"/>
            <a:ext cx="1745625" cy="2366725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Shape 1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0075" y="2055193"/>
            <a:ext cx="548700" cy="20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13425" y="2048894"/>
            <a:ext cx="987104" cy="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58253" y="2126145"/>
            <a:ext cx="121974" cy="13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35638" y="3106171"/>
            <a:ext cx="548700" cy="17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59957" y="1404182"/>
            <a:ext cx="121980" cy="20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Adding Sparsity Constraints</a:t>
            </a:r>
            <a:endParaRPr/>
          </a:p>
        </p:txBody>
      </p:sp>
      <p:sp>
        <p:nvSpPr>
          <p:cNvPr id="136" name="Shape 136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Auto-Encoders</a:t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Regularization of the </a:t>
            </a: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representation learned by the Auto-Encoders: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Enforcing most code coefficients                       to be close to 0 (to be inactive)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Capturing a more robust representation of the manifold structure. </a:t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Common implementation: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Adding a sparsity regularizer loss to the AE loss function: 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With:                                       , the mean of the activation of the latent code coefficient    on a batch of       input samples</a:t>
            </a:r>
            <a:r>
              <a:rPr b="1" lang="fr" sz="1400">
                <a:solidFill>
                  <a:schemeClr val="lt1"/>
                </a:solidFill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endParaRPr b="1" sz="1400">
              <a:solidFill>
                <a:schemeClr val="l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-3175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fr" sz="1400">
                <a:solidFill>
                  <a:schemeClr val="lt1"/>
                </a:solidFill>
              </a:rPr>
              <a:t>Various sparsity regularizers      :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Other methods exist: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i="1" lang="fr">
                <a:solidFill>
                  <a:schemeClr val="lt1"/>
                </a:solidFill>
              </a:rPr>
              <a:t>I</a:t>
            </a:r>
            <a:r>
              <a:rPr i="1" lang="fr" sz="1400">
                <a:solidFill>
                  <a:schemeClr val="lt1"/>
                </a:solidFill>
              </a:rPr>
              <a:t>ntrinsic</a:t>
            </a:r>
            <a:r>
              <a:rPr i="1" lang="fr" sz="1400">
                <a:solidFill>
                  <a:schemeClr val="lt1"/>
                </a:solidFill>
              </a:rPr>
              <a:t> Plasticity, Weights pruning, etc</a:t>
            </a:r>
            <a:r>
              <a:rPr lang="fr" sz="1400">
                <a:solidFill>
                  <a:schemeClr val="lt1"/>
                </a:solidFill>
              </a:rPr>
              <a:t>. </a:t>
            </a:r>
            <a:endParaRPr sz="1400">
              <a:solidFill>
                <a:schemeClr val="lt1"/>
              </a:solidFill>
            </a:endParaRPr>
          </a:p>
          <a:p>
            <a:pPr indent="0" lvl="0" mar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480" y="1451550"/>
            <a:ext cx="752600" cy="1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766" y="2549036"/>
            <a:ext cx="1281778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152" y="2301205"/>
            <a:ext cx="4080768" cy="25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7688501" y="2282925"/>
            <a:ext cx="905100" cy="291600"/>
          </a:xfrm>
          <a:prstGeom prst="rect">
            <a:avLst/>
          </a:prstGeom>
          <a:noFill/>
          <a:ln cap="flat" cmpd="sng" w="19050">
            <a:solidFill>
              <a:srgbClr val="08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058" y="2613615"/>
            <a:ext cx="68822" cy="17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7825" y="2645805"/>
            <a:ext cx="189924" cy="1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7008" y="3041576"/>
            <a:ext cx="161574" cy="23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Shape 146"/>
          <p:cNvGrpSpPr/>
          <p:nvPr/>
        </p:nvGrpSpPr>
        <p:grpSpPr>
          <a:xfrm>
            <a:off x="3015115" y="3054609"/>
            <a:ext cx="2869524" cy="1379125"/>
            <a:chOff x="1421775" y="3347650"/>
            <a:chExt cx="2869524" cy="1379125"/>
          </a:xfrm>
        </p:grpSpPr>
        <p:grpSp>
          <p:nvGrpSpPr>
            <p:cNvPr id="147" name="Shape 147"/>
            <p:cNvGrpSpPr/>
            <p:nvPr/>
          </p:nvGrpSpPr>
          <p:grpSpPr>
            <a:xfrm>
              <a:off x="1421775" y="3347650"/>
              <a:ext cx="2869524" cy="1379125"/>
              <a:chOff x="1421775" y="3347650"/>
              <a:chExt cx="2869524" cy="1379125"/>
            </a:xfrm>
          </p:grpSpPr>
          <p:pic>
            <p:nvPicPr>
              <p:cNvPr id="148" name="Shape 148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421775" y="3347650"/>
                <a:ext cx="2869524" cy="254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Shape 14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103487" y="3632674"/>
                <a:ext cx="1506100" cy="1094100"/>
              </a:xfrm>
              <a:prstGeom prst="rect">
                <a:avLst/>
              </a:prstGeom>
              <a:noFill/>
              <a:ln cap="flat" cmpd="sng" w="19050">
                <a:solidFill>
                  <a:srgbClr val="084277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id="150" name="Shape 15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70374" y="4330568"/>
              <a:ext cx="548700" cy="1851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1" name="Shape 151"/>
            <p:cNvCxnSpPr/>
            <p:nvPr/>
          </p:nvCxnSpPr>
          <p:spPr>
            <a:xfrm>
              <a:off x="2644725" y="4515738"/>
              <a:ext cx="0" cy="147600"/>
            </a:xfrm>
            <a:prstGeom prst="straightConnector1">
              <a:avLst/>
            </a:prstGeom>
            <a:noFill/>
            <a:ln cap="flat" cmpd="sng" w="19050">
              <a:solidFill>
                <a:srgbClr val="08427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" name="Shape 152"/>
          <p:cNvGrpSpPr/>
          <p:nvPr/>
        </p:nvGrpSpPr>
        <p:grpSpPr>
          <a:xfrm>
            <a:off x="6180588" y="3054603"/>
            <a:ext cx="2694004" cy="1379122"/>
            <a:chOff x="5043788" y="3347653"/>
            <a:chExt cx="2694004" cy="1379122"/>
          </a:xfrm>
        </p:grpSpPr>
        <p:pic>
          <p:nvPicPr>
            <p:cNvPr id="153" name="Shape 1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531288" y="3623700"/>
              <a:ext cx="1718977" cy="1103075"/>
            </a:xfrm>
            <a:prstGeom prst="rect">
              <a:avLst/>
            </a:prstGeom>
            <a:noFill/>
            <a:ln cap="flat" cmpd="sng" w="19050">
              <a:solidFill>
                <a:srgbClr val="084277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4" name="Shape 15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043788" y="3347653"/>
              <a:ext cx="2694004" cy="23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Shape 155"/>
          <p:cNvSpPr/>
          <p:nvPr/>
        </p:nvSpPr>
        <p:spPr>
          <a:xfrm>
            <a:off x="6494017" y="2262850"/>
            <a:ext cx="1043400" cy="311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472475" y="2008150"/>
            <a:ext cx="11064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W</a:t>
            </a:r>
            <a:r>
              <a:rPr lang="fr" sz="12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eight decay</a:t>
            </a:r>
            <a:endParaRPr sz="12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7537425" y="2008150"/>
            <a:ext cx="1233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4277"/>
                </a:solidFill>
                <a:latin typeface="Oswald Light"/>
                <a:ea typeface="Oswald Light"/>
                <a:cs typeface="Oswald Light"/>
                <a:sym typeface="Oswald Light"/>
              </a:rPr>
              <a:t>Sparsity constraint</a:t>
            </a:r>
            <a:endParaRPr sz="1200">
              <a:solidFill>
                <a:srgbClr val="084277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042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Adding Non-Negativity Constraints</a:t>
            </a:r>
            <a:endParaRPr/>
          </a:p>
        </p:txBody>
      </p:sp>
      <p:sp>
        <p:nvSpPr>
          <p:cNvPr id="163" name="Shape 163"/>
          <p:cNvSpPr txBox="1"/>
          <p:nvPr>
            <p:ph idx="2" type="title"/>
          </p:nvPr>
        </p:nvSpPr>
        <p:spPr>
          <a:xfrm>
            <a:off x="311700" y="190325"/>
            <a:ext cx="603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Auto-Encoders</a:t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38350" y="1039775"/>
            <a:ext cx="70848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Another type of Auto-Encoder regularization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Enforcing the positivity of the parameters and states of the network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Motivation: part-based representation of the inputs (non negative) as composition of images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Common implementation: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○"/>
            </a:pPr>
            <a:r>
              <a:rPr lang="fr"/>
              <a:t>Replacing the weight decay term                             in the AE cost function by an asymmetric decay term                                        with: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fr"/>
              <a:t>										</a:t>
            </a:r>
            <a:endParaRPr/>
          </a:p>
          <a:p>
            <a:pPr indent="0" lvl="0" mar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500" y="2317054"/>
            <a:ext cx="1072362" cy="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750" y="2571741"/>
            <a:ext cx="1592318" cy="27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Shape 168"/>
          <p:cNvGrpSpPr/>
          <p:nvPr/>
        </p:nvGrpSpPr>
        <p:grpSpPr>
          <a:xfrm>
            <a:off x="1788750" y="2953667"/>
            <a:ext cx="4324707" cy="538800"/>
            <a:chOff x="1788750" y="2851875"/>
            <a:chExt cx="4324707" cy="538800"/>
          </a:xfrm>
        </p:grpSpPr>
        <p:pic>
          <p:nvPicPr>
            <p:cNvPr id="169" name="Shape 16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88750" y="2851875"/>
              <a:ext cx="2144474" cy="53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4145700" y="2993925"/>
              <a:ext cx="4455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>
                  <a:solidFill>
                    <a:srgbClr val="434343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and</a:t>
              </a:r>
              <a:r>
                <a:rPr lang="fr"/>
                <a:t> </a:t>
              </a:r>
              <a:endParaRPr/>
            </a:p>
          </p:txBody>
        </p:sp>
        <p:pic>
          <p:nvPicPr>
            <p:cNvPr id="171" name="Shape 17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03675" y="3009125"/>
              <a:ext cx="1309782" cy="224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