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EFAF6-64D2-B89A-DA9D-CC8B1AB4D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Learningfield</a:t>
            </a:r>
            <a:r>
              <a:rPr lang="de-DE" dirty="0"/>
              <a:t> 9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0600-E6E0-BBC6-D5FA-BDCEE63C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Providing Networks and Services </a:t>
            </a:r>
          </a:p>
          <a:p>
            <a:r>
              <a:rPr lang="de-DE" dirty="0" err="1"/>
              <a:t>by</a:t>
            </a:r>
            <a:r>
              <a:rPr lang="de-DE" dirty="0"/>
              <a:t> Amy M. Hengstmann (IT3L, Group 14)</a:t>
            </a:r>
          </a:p>
        </p:txBody>
      </p:sp>
    </p:spTree>
    <p:extLst>
      <p:ext uri="{BB962C8B-B14F-4D97-AF65-F5344CB8AC3E}">
        <p14:creationId xmlns:p14="http://schemas.microsoft.com/office/powerpoint/2010/main" val="4428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6FCF3-E06C-F75B-845A-66C2901E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6A5D9-0F5F-7EAD-94D9-378BF74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The Old Network (IPv4)</a:t>
            </a:r>
          </a:p>
          <a:p>
            <a:r>
              <a:rPr lang="de-DE" dirty="0"/>
              <a:t>The New Network (IPv6) Part 1</a:t>
            </a:r>
          </a:p>
          <a:p>
            <a:r>
              <a:rPr lang="de-DE" dirty="0"/>
              <a:t>IPAM</a:t>
            </a:r>
          </a:p>
          <a:p>
            <a:r>
              <a:rPr lang="de-DE" dirty="0"/>
              <a:t>VLAN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Port </a:t>
            </a:r>
            <a:r>
              <a:rPr lang="de-DE" dirty="0" err="1"/>
              <a:t>Allocation</a:t>
            </a:r>
            <a:r>
              <a:rPr lang="de-DE" dirty="0"/>
              <a:t> Plan</a:t>
            </a:r>
          </a:p>
          <a:p>
            <a:r>
              <a:rPr lang="de-DE" dirty="0"/>
              <a:t>Transport </a:t>
            </a:r>
            <a:r>
              <a:rPr lang="de-DE" dirty="0" err="1"/>
              <a:t>networks</a:t>
            </a:r>
            <a:r>
              <a:rPr lang="de-DE" dirty="0"/>
              <a:t> (Router Interconnections)</a:t>
            </a:r>
          </a:p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Static </a:t>
            </a:r>
            <a:r>
              <a:rPr lang="de-DE" dirty="0" err="1"/>
              <a:t>Routes</a:t>
            </a:r>
            <a:r>
              <a:rPr lang="de-DE" dirty="0"/>
              <a:t> (per Router)</a:t>
            </a:r>
          </a:p>
          <a:p>
            <a:r>
              <a:rPr lang="de-DE" dirty="0" err="1"/>
              <a:t>Toplogy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</a:t>
            </a:r>
            <a:r>
              <a:rPr lang="de-DE" dirty="0" err="1"/>
              <a:t>Textual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API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85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4B92C-FAB6-E708-55EB-FFC03FA3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Old Network (Ipv4)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760A5BA-D6D3-CBA4-42EA-C3A53CB40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1119" y="2603500"/>
            <a:ext cx="3193575" cy="34163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EEBDAC-A2EF-D724-51DF-16CC02F30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Streamline, Hamburg, </a:t>
            </a:r>
            <a:r>
              <a:rPr lang="de-DE" dirty="0" err="1"/>
              <a:t>founded</a:t>
            </a:r>
            <a:r>
              <a:rPr lang="de-DE" dirty="0"/>
              <a:t> in 2019</a:t>
            </a:r>
          </a:p>
          <a:p>
            <a:r>
              <a:rPr lang="de-DE" dirty="0"/>
              <a:t>Other </a:t>
            </a:r>
            <a:r>
              <a:rPr lang="de-DE" dirty="0" err="1"/>
              <a:t>locations</a:t>
            </a:r>
            <a:r>
              <a:rPr lang="de-DE" dirty="0"/>
              <a:t> in Lübeck, Berlin und München</a:t>
            </a:r>
          </a:p>
          <a:p>
            <a:r>
              <a:rPr lang="de-DE" dirty="0"/>
              <a:t>IPv4 and NAT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06D0C-B7EB-A166-BDF0-8931FD93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291" y="3841617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2C66-ABC8-2FEC-C12E-A9814C13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New Network (IPv6)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9D85133-4884-C022-BC8C-C6CE816CC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828" y="2603500"/>
            <a:ext cx="4684157" cy="34163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65C1A-F64A-F768-66CB-8CE6FDB39E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infrastructure uses </a:t>
            </a:r>
            <a:r>
              <a:rPr lang="en-US" b="1" dirty="0"/>
              <a:t>IPv6 only</a:t>
            </a:r>
            <a:r>
              <a:rPr lang="en-US" dirty="0"/>
              <a:t>, no dual-stack.</a:t>
            </a:r>
          </a:p>
          <a:p>
            <a:r>
              <a:rPr lang="en-US" dirty="0"/>
              <a:t>Transport networks use </a:t>
            </a:r>
            <a:r>
              <a:rPr lang="en-US" b="1" dirty="0"/>
              <a:t>Unique Local Addresses (fd00::/8)</a:t>
            </a:r>
            <a:r>
              <a:rPr lang="en-US" dirty="0"/>
              <a:t>.</a:t>
            </a:r>
          </a:p>
          <a:p>
            <a:r>
              <a:rPr lang="en-US" dirty="0"/>
              <a:t>Site VLANs use </a:t>
            </a:r>
            <a:r>
              <a:rPr lang="en-US" b="1" dirty="0"/>
              <a:t>Global Unicast Addresses (2001:db8::/32)</a:t>
            </a:r>
            <a:r>
              <a:rPr lang="en-US" dirty="0"/>
              <a:t>.</a:t>
            </a:r>
          </a:p>
          <a:p>
            <a:r>
              <a:rPr lang="en-US" dirty="0"/>
              <a:t>All routing is done with </a:t>
            </a:r>
            <a:r>
              <a:rPr lang="en-US" b="1" dirty="0"/>
              <a:t>static routes</a:t>
            </a:r>
            <a:r>
              <a:rPr lang="en-US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5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E11B7-A4BF-46B9-6B0C-0103C20D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IPAM (IP </a:t>
            </a:r>
            <a:r>
              <a:rPr lang="de-DE" dirty="0" err="1"/>
              <a:t>Adress</a:t>
            </a:r>
            <a:r>
              <a:rPr lang="de-DE" dirty="0"/>
              <a:t> Management)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FB4CB1F-F1F1-A04C-A339-76DAB37BE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703123"/>
              </p:ext>
            </p:extLst>
          </p:nvPr>
        </p:nvGraphicFramePr>
        <p:xfrm>
          <a:off x="1990294" y="2516960"/>
          <a:ext cx="8211412" cy="347508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67887">
                  <a:extLst>
                    <a:ext uri="{9D8B030D-6E8A-4147-A177-3AD203B41FA5}">
                      <a16:colId xmlns:a16="http://schemas.microsoft.com/office/drawing/2014/main" val="543450480"/>
                    </a:ext>
                  </a:extLst>
                </a:gridCol>
                <a:gridCol w="1308705">
                  <a:extLst>
                    <a:ext uri="{9D8B030D-6E8A-4147-A177-3AD203B41FA5}">
                      <a16:colId xmlns:a16="http://schemas.microsoft.com/office/drawing/2014/main" val="1762295735"/>
                    </a:ext>
                  </a:extLst>
                </a:gridCol>
                <a:gridCol w="1308705">
                  <a:extLst>
                    <a:ext uri="{9D8B030D-6E8A-4147-A177-3AD203B41FA5}">
                      <a16:colId xmlns:a16="http://schemas.microsoft.com/office/drawing/2014/main" val="174388611"/>
                    </a:ext>
                  </a:extLst>
                </a:gridCol>
                <a:gridCol w="1308705">
                  <a:extLst>
                    <a:ext uri="{9D8B030D-6E8A-4147-A177-3AD203B41FA5}">
                      <a16:colId xmlns:a16="http://schemas.microsoft.com/office/drawing/2014/main" val="3033059012"/>
                    </a:ext>
                  </a:extLst>
                </a:gridCol>
                <a:gridCol w="1308705">
                  <a:extLst>
                    <a:ext uri="{9D8B030D-6E8A-4147-A177-3AD203B41FA5}">
                      <a16:colId xmlns:a16="http://schemas.microsoft.com/office/drawing/2014/main" val="686577897"/>
                    </a:ext>
                  </a:extLst>
                </a:gridCol>
                <a:gridCol w="1308705">
                  <a:extLst>
                    <a:ext uri="{9D8B030D-6E8A-4147-A177-3AD203B41FA5}">
                      <a16:colId xmlns:a16="http://schemas.microsoft.com/office/drawing/2014/main" val="4098125721"/>
                    </a:ext>
                  </a:extLst>
                </a:gridCol>
              </a:tblGrid>
              <a:tr h="488043">
                <a:tc>
                  <a:txBody>
                    <a:bodyPr/>
                    <a:lstStyle/>
                    <a:p>
                      <a:r>
                        <a:rPr lang="de-DE" sz="1400" dirty="0"/>
                        <a:t>Location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Subnet (Prefix)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Gateway (SVI)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Switch Uplink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Router Uplink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89273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 b="1"/>
                        <a:t>Hamburg (HH)</a:t>
                      </a:r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VLAN10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2001:db8:1::/64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2001:db8:1::1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fd00:1::2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3218003344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VLAN20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2001:db8:2::/64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2001:db8:2::1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fd00:1::2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3261165298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 b="1"/>
                        <a:t>Lübeck (HL)</a:t>
                      </a:r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VLAN30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2001:db8:3::/64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2001:db8:3::1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fd00:1::3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fd00:1::4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3653998975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VLAN40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2001:db8:4::/64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2001:db8:4::1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fd00:1::3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fd00:1::4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2702721639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 b="1"/>
                        <a:t>Berlin (B)</a:t>
                      </a:r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VLAN50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2001:db8:5::/64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2001:db8:5::1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fd00:1::5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fd00:1::6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4041735787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 b="1"/>
                        <a:t>Munich (M)</a:t>
                      </a:r>
                      <a:endParaRPr lang="de-DE" sz="1400"/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VLAN60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2001:db8:6::/64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2001:db8:6::1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fd00:1::7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fd00:1::8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226181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1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DE639-2A22-5A24-9D42-1E66970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VLAN </a:t>
            </a:r>
            <a:r>
              <a:rPr lang="de-DE" dirty="0" err="1"/>
              <a:t>Overview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4231F4A-E4F6-1611-D92E-BD0B269C3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09694"/>
              </p:ext>
            </p:extLst>
          </p:nvPr>
        </p:nvGraphicFramePr>
        <p:xfrm>
          <a:off x="1715294" y="2745740"/>
          <a:ext cx="8761412" cy="256032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1854152086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860776338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18634401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058767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VLAN ID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Purpose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Subnet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Gateway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8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Client-HH-01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2001:db8:1::/64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2001:db8:1::1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9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Client-HH-02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2001:db8:2::/64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2001:db8:2::1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Client-HL-01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2001:db8:3::/64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2001:db8:3::1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94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Client-HL-02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2001:db8:4::/64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2001:db8:4::1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86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2001:db8:5::/64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2001:db8:5::1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1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VLAN60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S-M-01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2001:db8:6::/64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2001:db8:6::1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55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9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3FF85-22B6-6104-5C2A-CA3FC3AB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 </a:t>
            </a:r>
            <a:r>
              <a:rPr lang="de-DE" dirty="0" err="1"/>
              <a:t>Allocation</a:t>
            </a:r>
            <a:r>
              <a:rPr lang="de-DE" dirty="0"/>
              <a:t> Plan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BD7EE84-8C49-1B26-D7F1-F39B6841E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76012"/>
              </p:ext>
            </p:extLst>
          </p:nvPr>
        </p:nvGraphicFramePr>
        <p:xfrm>
          <a:off x="1715294" y="2592492"/>
          <a:ext cx="8761412" cy="3291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2998473971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1840303458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438747542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1767408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Device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Interface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Purpose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IP </a:t>
                      </a:r>
                      <a:r>
                        <a:rPr lang="de-DE" dirty="0" err="1"/>
                        <a:t>Address</a:t>
                      </a:r>
                      <a:endParaRPr lang="de-DE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97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Switch HH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G1/0/3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Router HH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G0/0/0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469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Switch HL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G1/0/3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53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Router HL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G0/0/0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6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Switch 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G1/0/2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03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Router 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G0/0/0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Switch M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G1/0/2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39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Router M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G0/0/0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Uplink to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fd00:1::8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59708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5A44C61-5C2B-D263-95B3-72ECE09FCAE1}"/>
              </a:ext>
            </a:extLst>
          </p:cNvPr>
          <p:cNvSpPr txBox="1"/>
          <p:nvPr/>
        </p:nvSpPr>
        <p:spPr>
          <a:xfrm>
            <a:off x="1003901" y="5975350"/>
            <a:ext cx="101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other</a:t>
            </a:r>
            <a:r>
              <a:rPr lang="de-DE" dirty="0"/>
              <a:t> switch </a:t>
            </a:r>
            <a:r>
              <a:rPr lang="de-DE" dirty="0" err="1"/>
              <a:t>ports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VLANs </a:t>
            </a:r>
            <a:r>
              <a:rPr lang="de-DE" dirty="0" err="1"/>
              <a:t>for</a:t>
            </a:r>
            <a:r>
              <a:rPr lang="de-DE" dirty="0"/>
              <a:t> end </a:t>
            </a:r>
            <a:r>
              <a:rPr lang="de-DE" dirty="0" err="1"/>
              <a:t>devices</a:t>
            </a:r>
            <a:r>
              <a:rPr lang="de-DE" dirty="0"/>
              <a:t> (PCs / Servers)</a:t>
            </a:r>
          </a:p>
        </p:txBody>
      </p:sp>
    </p:spTree>
    <p:extLst>
      <p:ext uri="{BB962C8B-B14F-4D97-AF65-F5344CB8AC3E}">
        <p14:creationId xmlns:p14="http://schemas.microsoft.com/office/powerpoint/2010/main" val="261214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58826-E7FB-EAFA-CA4C-408B42F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838200"/>
            <a:ext cx="10147300" cy="706964"/>
          </a:xfrm>
        </p:spPr>
        <p:txBody>
          <a:bodyPr/>
          <a:lstStyle/>
          <a:p>
            <a:r>
              <a:rPr lang="de-DE" dirty="0"/>
              <a:t>Transport Networks (Router Interconnections)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76DC6D-B265-6CAF-13E0-2F1A17E84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69232"/>
              </p:ext>
            </p:extLst>
          </p:nvPr>
        </p:nvGraphicFramePr>
        <p:xfrm>
          <a:off x="1168398" y="2555060"/>
          <a:ext cx="9855204" cy="3416301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463801">
                  <a:extLst>
                    <a:ext uri="{9D8B030D-6E8A-4147-A177-3AD203B41FA5}">
                      <a16:colId xmlns:a16="http://schemas.microsoft.com/office/drawing/2014/main" val="1062119553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2501144271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369826871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2656825256"/>
                    </a:ext>
                  </a:extLst>
                </a:gridCol>
              </a:tblGrid>
              <a:tr h="488043">
                <a:tc>
                  <a:txBody>
                    <a:bodyPr/>
                    <a:lstStyle/>
                    <a:p>
                      <a:r>
                        <a:rPr lang="de-DE" sz="1400" dirty="0"/>
                        <a:t>Link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Subnet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RT-HH Interface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Other Router Interface</a:t>
                      </a:r>
                    </a:p>
                  </a:txBody>
                  <a:tcPr marL="69720" marR="69720" marT="34860" marB="3486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67754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HH–HL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fd00:2::/64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S0/1/0 (fd00:2::1)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HL: S0/1/0 (fd00:2::2)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2615630480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HH–B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fd00:3::/64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S0/1/1 (fd00:3::1)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B: S0/1/0 (fd00:3::2)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2757803570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HH–M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fd00:4::/64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S0/2/0 (fd00:4::1)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M: S0/1/0 (fd00:4::2)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2041560876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HL–B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fd00:5::/64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S0/1/1 (fd00:5::1)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B: S0/1/1 (fd00:5::2)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1883430491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HL–M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fd00:6::/64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S0/2/0 (fd00:6::1)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M: S0/1/1 (fd00:6::2)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668149657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r>
                        <a:rPr lang="de-DE" sz="1400"/>
                        <a:t>B–M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fd00:7::/64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S0/2/0 (fd00:7::1)</a:t>
                      </a:r>
                    </a:p>
                  </a:txBody>
                  <a:tcPr marL="69720" marR="69720" marT="34860" marB="3486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M: S0/2/1 (fd00:7::2)</a:t>
                      </a:r>
                    </a:p>
                  </a:txBody>
                  <a:tcPr marL="69720" marR="69720" marT="34860" marB="34860" anchor="ctr"/>
                </a:tc>
                <a:extLst>
                  <a:ext uri="{0D108BD9-81ED-4DB2-BD59-A6C34878D82A}">
                    <a16:rowId xmlns:a16="http://schemas.microsoft.com/office/drawing/2014/main" val="3854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6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FAE6A-CCF2-FC4B-BF0D-C42AEDA0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 </a:t>
            </a:r>
            <a:r>
              <a:rPr lang="de-DE" dirty="0" err="1"/>
              <a:t>Routes</a:t>
            </a:r>
            <a:r>
              <a:rPr lang="de-DE" dirty="0"/>
              <a:t> (per Router)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83132-EBE3-959A-4840-5DAB8804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router has:</a:t>
            </a:r>
          </a:p>
          <a:p>
            <a:r>
              <a:rPr lang="en-US" dirty="0"/>
              <a:t>Static routes for its local VLAN(s) via the local switch uplink IP.</a:t>
            </a:r>
          </a:p>
          <a:p>
            <a:r>
              <a:rPr lang="en-US" dirty="0"/>
              <a:t>Static routes for remote VLANs via the next-hop router interface on the transport network.</a:t>
            </a:r>
          </a:p>
          <a:p>
            <a:r>
              <a:rPr lang="en-US" b="1" dirty="0"/>
              <a:t>Example for RT-HH-01:</a:t>
            </a:r>
            <a:br>
              <a:rPr lang="en-US" b="1" dirty="0"/>
            </a:br>
            <a:br>
              <a:rPr lang="en-US" b="1" dirty="0"/>
            </a:br>
            <a:r>
              <a:rPr lang="de-DE" dirty="0"/>
              <a:t>ipv6 route 2001:db8:1::/64 fd00:1::1</a:t>
            </a:r>
            <a:br>
              <a:rPr lang="de-DE" dirty="0"/>
            </a:br>
            <a:r>
              <a:rPr lang="de-DE" dirty="0"/>
              <a:t>ipv6 route 2001:db8:2::/64 fd00:1::1</a:t>
            </a:r>
            <a:br>
              <a:rPr lang="de-DE" dirty="0"/>
            </a:br>
            <a:r>
              <a:rPr lang="de-DE" dirty="0"/>
              <a:t>ipv6 route 2001:db8:3::/64 fd00:2::2</a:t>
            </a:r>
            <a:br>
              <a:rPr lang="de-DE" dirty="0"/>
            </a:br>
            <a:r>
              <a:rPr lang="de-DE" dirty="0"/>
              <a:t>ipv6 route 2001:db8:4::/64 fd00:2::2</a:t>
            </a:r>
            <a:br>
              <a:rPr lang="de-DE" dirty="0"/>
            </a:br>
            <a:r>
              <a:rPr lang="de-DE" dirty="0"/>
              <a:t>ipv6 route 2001:db8:5::/64 fd00:3::2</a:t>
            </a:r>
            <a:br>
              <a:rPr lang="de-DE" dirty="0"/>
            </a:br>
            <a:r>
              <a:rPr lang="de-DE" dirty="0"/>
              <a:t>ipv6 route 2001:db8:6::/64 fd00:4::2</a:t>
            </a:r>
          </a:p>
        </p:txBody>
      </p:sp>
    </p:spTree>
    <p:extLst>
      <p:ext uri="{BB962C8B-B14F-4D97-AF65-F5344CB8AC3E}">
        <p14:creationId xmlns:p14="http://schemas.microsoft.com/office/powerpoint/2010/main" val="247684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689</Words>
  <Application>Microsoft Office PowerPoint</Application>
  <PresentationFormat>Breitbild</PresentationFormat>
  <Paragraphs>165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Ion-Sitzungssaal</vt:lpstr>
      <vt:lpstr>Learningfield 9 </vt:lpstr>
      <vt:lpstr>Contents</vt:lpstr>
      <vt:lpstr>The Old Network (Ipv4)</vt:lpstr>
      <vt:lpstr>The New Network (IPv6)</vt:lpstr>
      <vt:lpstr>IPAM (IP Adress Management)</vt:lpstr>
      <vt:lpstr>VLAN Overview</vt:lpstr>
      <vt:lpstr>Port Allocation Plan</vt:lpstr>
      <vt:lpstr>Transport Networks (Router Interconnections)</vt:lpstr>
      <vt:lpstr>Static Routes (per Router)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Hengstmann</dc:creator>
  <cp:lastModifiedBy>Amy Hengstmann</cp:lastModifiedBy>
  <cp:revision>2</cp:revision>
  <dcterms:created xsi:type="dcterms:W3CDTF">2025-06-19T15:20:23Z</dcterms:created>
  <dcterms:modified xsi:type="dcterms:W3CDTF">2025-06-22T13:21:24Z</dcterms:modified>
</cp:coreProperties>
</file>