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3" r:id="rId1"/>
  </p:sldMasterIdLst>
  <p:notesMasterIdLst>
    <p:notesMasterId r:id="rId33"/>
  </p:notesMasterIdLst>
  <p:handoutMasterIdLst>
    <p:handoutMasterId r:id="rId34"/>
  </p:handoutMasterIdLst>
  <p:sldIdLst>
    <p:sldId id="270" r:id="rId2"/>
    <p:sldId id="271" r:id="rId3"/>
    <p:sldId id="278" r:id="rId4"/>
    <p:sldId id="275" r:id="rId5"/>
    <p:sldId id="279" r:id="rId6"/>
    <p:sldId id="280" r:id="rId7"/>
    <p:sldId id="276" r:id="rId8"/>
    <p:sldId id="282" r:id="rId9"/>
    <p:sldId id="300" r:id="rId10"/>
    <p:sldId id="303" r:id="rId11"/>
    <p:sldId id="302" r:id="rId12"/>
    <p:sldId id="281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294" r:id="rId24"/>
    <p:sldId id="295" r:id="rId25"/>
    <p:sldId id="296" r:id="rId26"/>
    <p:sldId id="297" r:id="rId27"/>
    <p:sldId id="298" r:id="rId28"/>
    <p:sldId id="299" r:id="rId29"/>
    <p:sldId id="304" r:id="rId30"/>
    <p:sldId id="305" r:id="rId31"/>
    <p:sldId id="306" r:id="rId32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chemeClr val="tx1"/>
      </a:buClr>
      <a:buSzPct val="60000"/>
      <a:buFont typeface="Wingdings" pitchFamily="2" charset="2"/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tx1"/>
      </a:buClr>
      <a:buSzPct val="60000"/>
      <a:buFont typeface="Wingdings" pitchFamily="2" charset="2"/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tx1"/>
      </a:buClr>
      <a:buSzPct val="60000"/>
      <a:buFont typeface="Wingdings" pitchFamily="2" charset="2"/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tx1"/>
      </a:buClr>
      <a:buSzPct val="60000"/>
      <a:buFont typeface="Wingdings" pitchFamily="2" charset="2"/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tx1"/>
      </a:buClr>
      <a:buSzPct val="60000"/>
      <a:buFont typeface="Wingdings" pitchFamily="2" charset="2"/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Arial Black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808080"/>
    <a:srgbClr val="5F5F5F"/>
    <a:srgbClr val="3399FF"/>
    <a:srgbClr val="000066"/>
    <a:srgbClr val="0033CC"/>
    <a:srgbClr val="003399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6" autoAdjust="0"/>
    <p:restoredTop sz="94686" autoAdjust="0"/>
  </p:normalViewPr>
  <p:slideViewPr>
    <p:cSldViewPr>
      <p:cViewPr>
        <p:scale>
          <a:sx n="81" d="100"/>
          <a:sy n="81" d="100"/>
        </p:scale>
        <p:origin x="-95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116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r>
              <a:rPr lang="en-US"/>
              <a:t>The University of Adelaide, School of Computer Science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75300" y="0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fld id="{AFA2C28F-83DF-4A94-BB46-10267AEE2F7E}" type="datetime3">
              <a:rPr lang="en-US" smtClean="0"/>
              <a:t>11 January 2018</a:t>
            </a:fld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r>
              <a:rPr lang="en-US"/>
              <a:t>Chapter 2 — Instructions: Language of the Computer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75300" y="9723438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fld id="{57C84157-CAC9-4329-91AD-EB3C6746FA3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589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r>
              <a:rPr lang="en-US"/>
              <a:t>The University of Adelaide, School of Computer Science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fld id="{BF77CC44-A053-40D7-931F-166C5A61B4B5}" type="datetime3">
              <a:rPr lang="en-US" smtClean="0"/>
              <a:t>11 January 2018</a:t>
            </a:fld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r>
              <a:rPr lang="en-US"/>
              <a:t>Chapter 2 — Instructions: Language of the Computer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spcBef>
                <a:spcPct val="0"/>
              </a:spcBef>
              <a:buClrTx/>
              <a:buSzTx/>
              <a:buFontTx/>
              <a:buNone/>
              <a:defRPr sz="1300">
                <a:latin typeface="Times New Roman" pitchFamily="18" charset="0"/>
              </a:defRPr>
            </a:lvl1pPr>
          </a:lstStyle>
          <a:p>
            <a:fld id="{EE145C4F-ECA4-4DD7-819E-C9FECED2784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164283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0CBAE93-06AC-4832-A6F6-170F7BEDB2E9}" type="datetime3">
              <a:rPr lang="en-US" smtClean="0"/>
              <a:t>11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CEACC0-B677-4A29-B1E6-BCE98563D55B}" type="slidenum">
              <a:rPr lang="en-US"/>
              <a:pPr/>
              <a:t>1</a:t>
            </a:fld>
            <a:endParaRPr lang="en-US"/>
          </a:p>
        </p:txBody>
      </p:sp>
      <p:sp>
        <p:nvSpPr>
          <p:cNvPr id="23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207398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E1E381A1-3897-42F4-8CDB-DD9550178870}" type="datetime3">
              <a:rPr lang="en-US" smtClean="0"/>
              <a:t>11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15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285286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C2054041-EEE1-4227-965F-DC2D19F0AD30}" type="datetime3">
              <a:rPr lang="en-US" smtClean="0"/>
              <a:t>11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16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799623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747686A5-5EF2-46AB-9064-1FA9A34D0C66}" type="datetime3">
              <a:rPr lang="en-US" smtClean="0"/>
              <a:t>11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17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90603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F8545A85-C36E-4A12-8CE8-BAC7F1B0BF8A}" type="datetime3">
              <a:rPr lang="en-US" smtClean="0"/>
              <a:t>11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18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4826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DDB11346-78A8-49A3-97AC-47C7F0A01256}" type="datetime3">
              <a:rPr lang="en-US" smtClean="0"/>
              <a:t>11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19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95454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42B9125-DC35-41DE-9172-1744FEF9173D}" type="datetime3">
              <a:rPr lang="en-US" smtClean="0"/>
              <a:t>11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20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002456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911B9752-CC17-46F8-B60D-509F2267AB5C}" type="datetime3">
              <a:rPr lang="en-US" smtClean="0"/>
              <a:t>11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21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55116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D12A10AC-6982-4C46-8F14-976F043F4720}" type="datetime3">
              <a:rPr lang="en-US" smtClean="0"/>
              <a:t>11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22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42874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7FF2F37B-66F7-445B-A1C2-B0313DA7F493}" type="datetime3">
              <a:rPr lang="en-US" smtClean="0"/>
              <a:t>11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23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88914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9A3AABA4-3639-4697-ACC5-3220CCE21E9A}" type="datetime3">
              <a:rPr lang="en-US" smtClean="0"/>
              <a:t>11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24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25228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F0099BBB-8DDB-4FDC-B732-49E73D96D313}" type="datetime3">
              <a:rPr lang="en-US" smtClean="0"/>
              <a:t>11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53684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A5A4FE0A-41B8-47C4-9B38-CA5370AB885F}" type="datetime3">
              <a:rPr lang="en-US" smtClean="0"/>
              <a:t>11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25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66140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9C1AE55C-9EED-47B5-873E-8CC2F73085AF}" type="datetime3">
              <a:rPr lang="en-US" smtClean="0"/>
              <a:t>11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26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27693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5D40523B-4C82-49F6-AECE-7BCDAFBE526A}" type="datetime3">
              <a:rPr lang="en-US" smtClean="0"/>
              <a:t>11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27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27348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D9393252-E7FF-44C0-BB08-C14DE7648F1E}" type="datetime3">
              <a:rPr lang="en-US" smtClean="0"/>
              <a:t>11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28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27397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20AA92A-7272-47A4-907F-7E106B0FC202}" type="datetime3">
              <a:rPr lang="en-US" smtClean="0"/>
              <a:t>11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4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294315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AC01E9C4-4BE7-4D55-9A2A-A948AB7F9C7D}" type="datetime3">
              <a:rPr lang="en-US" smtClean="0"/>
              <a:t>11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5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53305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F1B23102-416C-476B-9BD9-F5CF6AF030F2}" type="datetime3">
              <a:rPr lang="en-US" smtClean="0"/>
              <a:t>11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6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476049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65275DF2-BB82-40AC-92F1-ED5B41E556E4}" type="datetime3">
              <a:rPr lang="en-US" smtClean="0"/>
              <a:t>11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7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012680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3AFFC68F-655D-47D6-A5E5-B73CCD22406A}" type="datetime3">
              <a:rPr lang="en-US" smtClean="0"/>
              <a:t>11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8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39079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1C354AD5-CB6C-491A-86DA-B01BB1DA6843}" type="datetime3">
              <a:rPr lang="en-US" smtClean="0"/>
              <a:t>11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12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253463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05DBCDA-8486-4A61-AF34-B248D509BB23}" type="datetime3">
              <a:rPr lang="en-US" smtClean="0"/>
              <a:t>11 January 2018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13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0293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66" y="1412776"/>
            <a:ext cx="1876704" cy="2309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0647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765175"/>
          </a:xfrm>
          <a:prstGeom prst="rect">
            <a:avLst/>
          </a:prstGeom>
          <a:solidFill>
            <a:srgbClr val="767D7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spcBef>
                <a:spcPct val="0"/>
              </a:spcBef>
              <a:buClrTx/>
              <a:buSzTx/>
              <a:buFontTx/>
              <a:buNone/>
            </a:pPr>
            <a:endParaRPr lang="en-GB" sz="24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40649" name="Rectangle 9"/>
          <p:cNvSpPr>
            <a:spLocks noChangeArrowheads="1"/>
          </p:cNvSpPr>
          <p:nvPr userDrawn="1"/>
        </p:nvSpPr>
        <p:spPr bwMode="auto">
          <a:xfrm>
            <a:off x="0" y="765175"/>
            <a:ext cx="9144000" cy="1746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240657" name="Picture 17" descr="MK_logo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50800"/>
            <a:ext cx="1228725" cy="714375"/>
          </a:xfrm>
          <a:prstGeom prst="rect">
            <a:avLst/>
          </a:prstGeom>
          <a:noFill/>
        </p:spPr>
      </p:pic>
      <p:sp>
        <p:nvSpPr>
          <p:cNvPr id="240659" name="Rectangle 19"/>
          <p:cNvSpPr>
            <a:spLocks noChangeArrowheads="1"/>
          </p:cNvSpPr>
          <p:nvPr userDrawn="1"/>
        </p:nvSpPr>
        <p:spPr bwMode="auto">
          <a:xfrm>
            <a:off x="2197100" y="765175"/>
            <a:ext cx="46038" cy="5732463"/>
          </a:xfrm>
          <a:prstGeom prst="rect">
            <a:avLst/>
          </a:prstGeom>
          <a:gradFill rotWithShape="1">
            <a:gsLst>
              <a:gs pos="0">
                <a:srgbClr val="808080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660" name="Rectangle 20"/>
          <p:cNvSpPr>
            <a:spLocks noChangeArrowheads="1"/>
          </p:cNvSpPr>
          <p:nvPr userDrawn="1"/>
        </p:nvSpPr>
        <p:spPr bwMode="auto">
          <a:xfrm>
            <a:off x="2559050" y="1195388"/>
            <a:ext cx="46038" cy="3816350"/>
          </a:xfrm>
          <a:prstGeom prst="rect">
            <a:avLst/>
          </a:prstGeom>
          <a:gradFill rotWithShape="1">
            <a:gsLst>
              <a:gs pos="0">
                <a:srgbClr val="767D79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661" name="Rectangle 21"/>
          <p:cNvSpPr>
            <a:spLocks noChangeArrowheads="1"/>
          </p:cNvSpPr>
          <p:nvPr userDrawn="1"/>
        </p:nvSpPr>
        <p:spPr bwMode="auto">
          <a:xfrm>
            <a:off x="2341563" y="1916113"/>
            <a:ext cx="6623050" cy="46037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678" name="Rectangle 38"/>
          <p:cNvSpPr>
            <a:spLocks noChangeArrowheads="1"/>
          </p:cNvSpPr>
          <p:nvPr userDrawn="1"/>
        </p:nvSpPr>
        <p:spPr bwMode="auto">
          <a:xfrm>
            <a:off x="0" y="6308725"/>
            <a:ext cx="9144000" cy="549275"/>
          </a:xfrm>
          <a:prstGeom prst="rect">
            <a:avLst/>
          </a:prstGeom>
          <a:solidFill>
            <a:srgbClr val="767D7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679" name="Rectangle 39"/>
          <p:cNvSpPr>
            <a:spLocks noChangeArrowheads="1"/>
          </p:cNvSpPr>
          <p:nvPr userDrawn="1"/>
        </p:nvSpPr>
        <p:spPr bwMode="auto">
          <a:xfrm>
            <a:off x="0" y="6308725"/>
            <a:ext cx="9144000" cy="1746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680" name="Rectangle 40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Copyright © 2019, Elsevier Inc. All rights reserved.</a:t>
            </a:r>
            <a:endParaRPr lang="en-AU" dirty="0"/>
          </a:p>
        </p:txBody>
      </p:sp>
      <p:pic>
        <p:nvPicPr>
          <p:cNvPr id="240681" name="Picture 41" descr="MK_logo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388" y="6381750"/>
            <a:ext cx="792162" cy="460375"/>
          </a:xfrm>
          <a:prstGeom prst="rect">
            <a:avLst/>
          </a:prstGeom>
          <a:noFill/>
        </p:spPr>
      </p:pic>
      <p:sp>
        <p:nvSpPr>
          <p:cNvPr id="240682" name="Text Box 42"/>
          <p:cNvSpPr txBox="1">
            <a:spLocks noChangeArrowheads="1"/>
          </p:cNvSpPr>
          <p:nvPr userDrawn="1"/>
        </p:nvSpPr>
        <p:spPr bwMode="auto">
          <a:xfrm>
            <a:off x="8388350" y="6497638"/>
            <a:ext cx="5762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63BBFCE6-A6C8-4251-973B-1D0917AA6A4E}" type="slidenum">
              <a:rPr lang="en-AU" sz="1200" b="1">
                <a:latin typeface="Arial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‹#›</a:t>
            </a:fld>
            <a:endParaRPr lang="en-GB" sz="120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Copyright © 2019, Elsevier Inc. All rights reserved.</a:t>
            </a:r>
            <a:endParaRPr lang="en-A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69113" y="115888"/>
            <a:ext cx="2085975" cy="6121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1188" y="115888"/>
            <a:ext cx="6105525" cy="6121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Copyright © 2019, Elsevier Inc. All rights reserved.</a:t>
            </a:r>
            <a:endParaRPr lang="en-AU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188" y="115888"/>
            <a:ext cx="8281987" cy="7016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684213" y="1125538"/>
            <a:ext cx="8270875" cy="511175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042988" y="6381750"/>
            <a:ext cx="7272337" cy="3587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Copyright © 2019, Elsevier Inc. All rights reserved.</a:t>
            </a:r>
            <a:endParaRPr lang="en-AU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188" y="115888"/>
            <a:ext cx="8281987" cy="7016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042988" y="6381750"/>
            <a:ext cx="7272337" cy="3587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Copyright © 2019, Elsevier Inc. All rights reserved.</a:t>
            </a:r>
            <a:endParaRPr lang="en-A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Copyright © 2019, Elsevier Inc. All rights reserved.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Copyright © 2019, Elsevier Inc. All rights reserved.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Copyright © 2019, Elsevier Inc. All rights reserved.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Copyright © 2019, Elsevier Inc. All rights reserved.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Copyright © 2019, Elsevier Inc. All rights reserved.</a:t>
            </a:r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Copyright © 2019, Elsevier Inc. All rights reserved.</a:t>
            </a:r>
            <a:endParaRPr lang="en-A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Copyright © 2019, Elsevier Inc. All rights reserved.</a:t>
            </a:r>
            <a:endParaRPr lang="en-A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Copyright © 2019, Elsevier Inc. All rights reserved.</a:t>
            </a:r>
            <a:endParaRPr lang="en-A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28" name="Rectangle 12"/>
          <p:cNvSpPr>
            <a:spLocks noChangeArrowheads="1"/>
          </p:cNvSpPr>
          <p:nvPr userDrawn="1"/>
        </p:nvSpPr>
        <p:spPr bwMode="auto">
          <a:xfrm>
            <a:off x="0" y="6308725"/>
            <a:ext cx="9144000" cy="549275"/>
          </a:xfrm>
          <a:prstGeom prst="rect">
            <a:avLst/>
          </a:prstGeom>
          <a:solidFill>
            <a:srgbClr val="767D7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9629" name="Rectangle 13"/>
          <p:cNvSpPr>
            <a:spLocks noChangeArrowheads="1"/>
          </p:cNvSpPr>
          <p:nvPr userDrawn="1"/>
        </p:nvSpPr>
        <p:spPr bwMode="auto">
          <a:xfrm>
            <a:off x="0" y="6308725"/>
            <a:ext cx="9144000" cy="1746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962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125538"/>
            <a:ext cx="8270875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dirty="0" smtClean="0"/>
              <a:t>Click to edit Master text styles</a:t>
            </a:r>
          </a:p>
          <a:p>
            <a:pPr lvl="1"/>
            <a:r>
              <a:rPr lang="en-AU" dirty="0" smtClean="0"/>
              <a:t>Second level</a:t>
            </a:r>
          </a:p>
          <a:p>
            <a:pPr lvl="2"/>
            <a:r>
              <a:rPr lang="en-AU" dirty="0" smtClean="0"/>
              <a:t>Third level</a:t>
            </a:r>
          </a:p>
          <a:p>
            <a:pPr lvl="3"/>
            <a:r>
              <a:rPr lang="en-AU" dirty="0" smtClean="0"/>
              <a:t>Fourth level</a:t>
            </a:r>
          </a:p>
          <a:p>
            <a:pPr lvl="4"/>
            <a:r>
              <a:rPr lang="en-AU" dirty="0" smtClean="0"/>
              <a:t>Fifth level</a:t>
            </a:r>
          </a:p>
        </p:txBody>
      </p:sp>
      <p:sp>
        <p:nvSpPr>
          <p:cNvPr id="2396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42988" y="6381750"/>
            <a:ext cx="7272337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sz="1200" b="1">
                <a:latin typeface="+mn-lt"/>
              </a:defRPr>
            </a:lvl1pPr>
          </a:lstStyle>
          <a:p>
            <a:r>
              <a:rPr lang="en-AU" smtClean="0"/>
              <a:t>Copyright © 2019, Elsevier Inc. All rights reserved.</a:t>
            </a:r>
            <a:endParaRPr lang="en-AU" dirty="0"/>
          </a:p>
        </p:txBody>
      </p:sp>
      <p:sp>
        <p:nvSpPr>
          <p:cNvPr id="23961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115888"/>
            <a:ext cx="8281987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 smtClean="0"/>
              <a:t>Click to edit Master title style</a:t>
            </a:r>
          </a:p>
        </p:txBody>
      </p:sp>
      <p:pic>
        <p:nvPicPr>
          <p:cNvPr id="239627" name="Picture 11" descr="MK_logo2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79388" y="6381750"/>
            <a:ext cx="792162" cy="460375"/>
          </a:xfrm>
          <a:prstGeom prst="rect">
            <a:avLst/>
          </a:prstGeom>
          <a:noFill/>
        </p:spPr>
      </p:pic>
      <p:sp>
        <p:nvSpPr>
          <p:cNvPr id="239630" name="Text Box 14"/>
          <p:cNvSpPr txBox="1">
            <a:spLocks noChangeArrowheads="1"/>
          </p:cNvSpPr>
          <p:nvPr userDrawn="1"/>
        </p:nvSpPr>
        <p:spPr bwMode="auto">
          <a:xfrm>
            <a:off x="8388350" y="6497638"/>
            <a:ext cx="576263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0"/>
              </a:spcBef>
              <a:buClrTx/>
              <a:buSzTx/>
              <a:buFontTx/>
              <a:buNone/>
            </a:pPr>
            <a:fld id="{28EC741E-FC11-4977-9AC4-393A11CE0A97}" type="slidenum">
              <a:rPr lang="en-AU" sz="1200" b="1">
                <a:latin typeface="Arial" charset="0"/>
              </a:rPr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t>‹#›</a:t>
            </a:fld>
            <a:endParaRPr lang="en-GB" sz="1200">
              <a:latin typeface="Arial" charset="0"/>
            </a:endParaRPr>
          </a:p>
        </p:txBody>
      </p:sp>
      <p:sp>
        <p:nvSpPr>
          <p:cNvPr id="239631" name="Rectangle 15"/>
          <p:cNvSpPr>
            <a:spLocks noChangeArrowheads="1"/>
          </p:cNvSpPr>
          <p:nvPr userDrawn="1"/>
        </p:nvSpPr>
        <p:spPr bwMode="auto">
          <a:xfrm>
            <a:off x="252413" y="44450"/>
            <a:ext cx="36512" cy="3816350"/>
          </a:xfrm>
          <a:prstGeom prst="rect">
            <a:avLst/>
          </a:prstGeom>
          <a:gradFill rotWithShape="1">
            <a:gsLst>
              <a:gs pos="0">
                <a:srgbClr val="767D79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9632" name="Rectangle 16"/>
          <p:cNvSpPr>
            <a:spLocks noChangeArrowheads="1"/>
          </p:cNvSpPr>
          <p:nvPr userDrawn="1"/>
        </p:nvSpPr>
        <p:spPr bwMode="auto">
          <a:xfrm>
            <a:off x="34925" y="693738"/>
            <a:ext cx="8569325" cy="71437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10D9D-53A4-4446-BBCD-52678D38E161}" type="datetime1">
              <a:rPr lang="en-US" smtClean="0"/>
              <a:t>1/11/2018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0B2D3-1D67-4CCB-835B-046955292AB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rgbClr val="0066FF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0033CC"/>
        </a:buClr>
        <a:buSzPct val="60000"/>
        <a:buFont typeface="Wingdings" pitchFamily="2" charset="2"/>
        <a:buChar char="n"/>
        <a:defRPr sz="3200">
          <a:solidFill>
            <a:srgbClr val="003399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003399"/>
        </a:buClr>
        <a:buSzPct val="55000"/>
        <a:buFont typeface="Wingdings" pitchFamily="2" charset="2"/>
        <a:buChar char="n"/>
        <a:defRPr sz="2800">
          <a:solidFill>
            <a:srgbClr val="0033CC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0033CC"/>
        </a:buClr>
        <a:buSzPct val="50000"/>
        <a:buFont typeface="Wingdings" pitchFamily="2" charset="2"/>
        <a:buChar char="n"/>
        <a:defRPr sz="2400">
          <a:solidFill>
            <a:srgbClr val="000066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000066"/>
        </a:buClr>
        <a:buSzPct val="55000"/>
        <a:buFont typeface="Wingdings" pitchFamily="2" charset="2"/>
        <a:buChar char="n"/>
        <a:defRPr sz="2000">
          <a:solidFill>
            <a:srgbClr val="0066FF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3399FF"/>
        </a:buClr>
        <a:buSzPct val="50000"/>
        <a:buFont typeface="Wingdings" pitchFamily="2" charset="2"/>
        <a:buChar char="n"/>
        <a:defRPr sz="2000">
          <a:solidFill>
            <a:srgbClr val="3399FF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3399FF"/>
        </a:buClr>
        <a:buSzPct val="50000"/>
        <a:buFont typeface="Wingdings" pitchFamily="2" charset="2"/>
        <a:buChar char="n"/>
        <a:defRPr sz="2000">
          <a:solidFill>
            <a:srgbClr val="3399FF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3399FF"/>
        </a:buClr>
        <a:buSzPct val="50000"/>
        <a:buFont typeface="Wingdings" pitchFamily="2" charset="2"/>
        <a:buChar char="n"/>
        <a:defRPr sz="2000">
          <a:solidFill>
            <a:srgbClr val="3399FF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3399FF"/>
        </a:buClr>
        <a:buSzPct val="50000"/>
        <a:buFont typeface="Wingdings" pitchFamily="2" charset="2"/>
        <a:buChar char="n"/>
        <a:defRPr sz="2000">
          <a:solidFill>
            <a:srgbClr val="3399FF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3399FF"/>
        </a:buClr>
        <a:buSzPct val="50000"/>
        <a:buFont typeface="Wingdings" pitchFamily="2" charset="2"/>
        <a:buChar char="n"/>
        <a:defRPr sz="2000">
          <a:solidFill>
            <a:srgbClr val="3399F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0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reserved.</a:t>
            </a:r>
            <a:endParaRPr lang="en-AU"/>
          </a:p>
        </p:txBody>
      </p:sp>
      <p:sp>
        <p:nvSpPr>
          <p:cNvPr id="233483" name="Rectangle 11"/>
          <p:cNvSpPr>
            <a:spLocks noChangeArrowheads="1"/>
          </p:cNvSpPr>
          <p:nvPr/>
        </p:nvSpPr>
        <p:spPr bwMode="auto">
          <a:xfrm>
            <a:off x="2843213" y="1254125"/>
            <a:ext cx="1965325" cy="579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AU" dirty="0">
                <a:solidFill>
                  <a:srgbClr val="000099"/>
                </a:solidFill>
                <a:latin typeface="Arial" charset="0"/>
              </a:rPr>
              <a:t>Chapter </a:t>
            </a:r>
            <a:r>
              <a:rPr lang="en-AU" dirty="0" smtClean="0">
                <a:solidFill>
                  <a:srgbClr val="000099"/>
                </a:solidFill>
                <a:latin typeface="Arial" charset="0"/>
              </a:rPr>
              <a:t>1</a:t>
            </a:r>
            <a:endParaRPr lang="en-GB" dirty="0">
              <a:solidFill>
                <a:srgbClr val="000099"/>
              </a:solidFill>
              <a:latin typeface="Arial" charset="0"/>
            </a:endParaRPr>
          </a:p>
        </p:txBody>
      </p:sp>
      <p:sp>
        <p:nvSpPr>
          <p:cNvPr id="233484" name="Rectangle 12"/>
          <p:cNvSpPr>
            <a:spLocks noChangeArrowheads="1"/>
          </p:cNvSpPr>
          <p:nvPr/>
        </p:nvSpPr>
        <p:spPr bwMode="auto">
          <a:xfrm>
            <a:off x="2843213" y="2060575"/>
            <a:ext cx="5832475" cy="10772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AU" dirty="0" smtClean="0">
                <a:solidFill>
                  <a:srgbClr val="0066FF"/>
                </a:solidFill>
                <a:latin typeface="Arial" charset="0"/>
              </a:rPr>
              <a:t>Fundamentals of Quantitative Design and Analysis</a:t>
            </a:r>
            <a:endParaRPr lang="en-GB" dirty="0">
              <a:solidFill>
                <a:srgbClr val="0066FF"/>
              </a:solidFill>
              <a:latin typeface="Arial" charset="0"/>
            </a:endParaRPr>
          </a:p>
        </p:txBody>
      </p:sp>
      <p:sp>
        <p:nvSpPr>
          <p:cNvPr id="233485" name="Text Box 13"/>
          <p:cNvSpPr txBox="1">
            <a:spLocks noChangeArrowheads="1"/>
          </p:cNvSpPr>
          <p:nvPr/>
        </p:nvSpPr>
        <p:spPr bwMode="auto">
          <a:xfrm>
            <a:off x="2789285" y="-100013"/>
            <a:ext cx="4502066" cy="89255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</a:rPr>
              <a:t>Computer Architecture</a:t>
            </a:r>
            <a:endParaRPr lang="en-US" sz="2800" dirty="0">
              <a:solidFill>
                <a:schemeClr val="bg1"/>
              </a:solidFill>
              <a:latin typeface="Times New Roman" pitchFamily="18" charset="0"/>
            </a:endParaRPr>
          </a:p>
          <a:p>
            <a:pPr algn="ctr"/>
            <a:r>
              <a:rPr lang="en-US" sz="2000" dirty="0" smtClean="0">
                <a:solidFill>
                  <a:schemeClr val="bg1"/>
                </a:solidFill>
                <a:latin typeface="Arial" charset="0"/>
              </a:rPr>
              <a:t>A Quantitative Approach</a:t>
            </a:r>
            <a:r>
              <a:rPr lang="en-US" sz="2000" smtClean="0">
                <a:solidFill>
                  <a:schemeClr val="bg1"/>
                </a:solidFill>
                <a:latin typeface="Arial" charset="0"/>
              </a:rPr>
              <a:t>, Sixth Edition</a:t>
            </a:r>
            <a:endParaRPr lang="en-GB" sz="2000" dirty="0">
              <a:solidFill>
                <a:schemeClr val="bg1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Instruction Set Architecture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smtClean="0"/>
              <a:t>Memory addressing</a:t>
            </a:r>
          </a:p>
          <a:p>
            <a:pPr lvl="1"/>
            <a:r>
              <a:rPr lang="en-US" sz="2400" smtClean="0"/>
              <a:t>RISC-V:  byte addressed, aligned accesses faster</a:t>
            </a:r>
          </a:p>
          <a:p>
            <a:r>
              <a:rPr lang="en-US" sz="2800" smtClean="0"/>
              <a:t>Addressing modes</a:t>
            </a:r>
          </a:p>
          <a:p>
            <a:pPr lvl="1"/>
            <a:r>
              <a:rPr lang="en-US" sz="2400" smtClean="0"/>
              <a:t>RISC-V:  Register, immediate, displacement (base+offset)</a:t>
            </a:r>
          </a:p>
          <a:p>
            <a:pPr lvl="1"/>
            <a:r>
              <a:rPr lang="en-US" sz="2400" smtClean="0"/>
              <a:t>Other examples:  autoincrement, indexed, PC-relative</a:t>
            </a:r>
          </a:p>
          <a:p>
            <a:r>
              <a:rPr lang="en-US" sz="2800"/>
              <a:t>Types and size of operands</a:t>
            </a:r>
          </a:p>
          <a:p>
            <a:pPr lvl="1"/>
            <a:r>
              <a:rPr lang="en-US" sz="2400" smtClean="0"/>
              <a:t>RISC-V:  8-bit</a:t>
            </a:r>
            <a:r>
              <a:rPr lang="en-US" sz="2400"/>
              <a:t>, 32-bit, 64-bit</a:t>
            </a:r>
          </a:p>
          <a:p>
            <a:pPr lvl="1"/>
            <a:endParaRPr lang="en-US" sz="240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smtClean="0"/>
              <a:t>Copyright © 2019, Elsevier Inc. All rights reserved.</a:t>
            </a:r>
            <a:endParaRPr lang="en-AU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 rot="5400000">
            <a:off x="7265279" y="1511893"/>
            <a:ext cx="3390736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Defining Computer Architecture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2925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Instruction Set Architecture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smtClean="0"/>
              <a:t>Operations</a:t>
            </a:r>
          </a:p>
          <a:p>
            <a:pPr lvl="1"/>
            <a:r>
              <a:rPr lang="en-US" sz="2400" smtClean="0"/>
              <a:t>RISC-V:  data transfer, arithmetic, logical, control, floating point</a:t>
            </a:r>
          </a:p>
          <a:p>
            <a:pPr lvl="1"/>
            <a:r>
              <a:rPr lang="en-US" sz="2400" smtClean="0"/>
              <a:t>See Fig. 1.5 in text</a:t>
            </a:r>
          </a:p>
          <a:p>
            <a:r>
              <a:rPr lang="en-US" sz="2800" smtClean="0"/>
              <a:t>Control flow instructions</a:t>
            </a:r>
          </a:p>
          <a:p>
            <a:pPr lvl="1"/>
            <a:r>
              <a:rPr lang="en-US" sz="2400" smtClean="0"/>
              <a:t>Use content of registers (RISC-V) vs. status bits (x86, ARMv7, ARMv8)</a:t>
            </a:r>
          </a:p>
          <a:p>
            <a:pPr lvl="1"/>
            <a:r>
              <a:rPr lang="en-US" sz="2400" smtClean="0"/>
              <a:t>Return address in register (RISC-V, ARMv7, ARMv8) vs. on stack (x86)</a:t>
            </a:r>
          </a:p>
          <a:p>
            <a:r>
              <a:rPr lang="en-US" sz="2800" smtClean="0"/>
              <a:t>Encoding</a:t>
            </a:r>
          </a:p>
          <a:p>
            <a:pPr lvl="1"/>
            <a:r>
              <a:rPr lang="en-US" sz="2400" smtClean="0"/>
              <a:t>Fixed (RISC-V, ARMv7/v8 except compact instruction set) vs. variable length (x86)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smtClean="0"/>
              <a:t>Copyright © 2019, Elsevier Inc. All rights reserved.</a:t>
            </a:r>
            <a:endParaRPr lang="en-AU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 rot="5400000">
            <a:off x="7265279" y="1511893"/>
            <a:ext cx="3390736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Defining Computer Architecture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500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reserved.</a:t>
            </a:r>
            <a:endParaRPr lang="en-AU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Trends in Technology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 smtClean="0"/>
              <a:t>Integrated </a:t>
            </a:r>
            <a:r>
              <a:rPr lang="en-US" sz="2000" smtClean="0"/>
              <a:t>circuit technology (Moore’s Law)</a:t>
            </a:r>
            <a:endParaRPr lang="en-US" sz="2000" dirty="0" smtClean="0"/>
          </a:p>
          <a:p>
            <a:pPr lvl="1">
              <a:lnSpc>
                <a:spcPct val="90000"/>
              </a:lnSpc>
            </a:pPr>
            <a:r>
              <a:rPr lang="en-US" sz="1800" dirty="0" smtClean="0"/>
              <a:t>Transistor density</a:t>
            </a:r>
            <a:r>
              <a:rPr lang="en-US" sz="1800" smtClean="0"/>
              <a:t>:  35%/year</a:t>
            </a:r>
            <a:endParaRPr lang="en-US" sz="1800" dirty="0" smtClean="0"/>
          </a:p>
          <a:p>
            <a:pPr lvl="1">
              <a:lnSpc>
                <a:spcPct val="90000"/>
              </a:lnSpc>
            </a:pPr>
            <a:r>
              <a:rPr lang="en-US" sz="1800" dirty="0" smtClean="0"/>
              <a:t>Die size:  10-20%/year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Integration overall:  40-55</a:t>
            </a:r>
            <a:r>
              <a:rPr lang="en-US" sz="1800" smtClean="0"/>
              <a:t>%/year</a:t>
            </a:r>
            <a:endParaRPr lang="en-US" sz="1800" dirty="0" smtClean="0"/>
          </a:p>
          <a:p>
            <a:pPr lvl="1">
              <a:lnSpc>
                <a:spcPct val="90000"/>
              </a:lnSpc>
            </a:pPr>
            <a:endParaRPr lang="en-US" sz="1800" dirty="0" smtClean="0"/>
          </a:p>
          <a:p>
            <a:pPr>
              <a:lnSpc>
                <a:spcPct val="90000"/>
              </a:lnSpc>
            </a:pPr>
            <a:r>
              <a:rPr lang="en-US" sz="2000" dirty="0" smtClean="0"/>
              <a:t>DRAM capacity:  25-40%/year (</a:t>
            </a:r>
            <a:r>
              <a:rPr lang="en-US" sz="2000" smtClean="0"/>
              <a:t>slowing)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8 Gb (2014), 16 Gb (2019), possibly no 32 Gb</a:t>
            </a:r>
            <a:endParaRPr lang="en-US" sz="1800" dirty="0" smtClean="0"/>
          </a:p>
          <a:p>
            <a:pPr>
              <a:lnSpc>
                <a:spcPct val="90000"/>
              </a:lnSpc>
            </a:pPr>
            <a:endParaRPr lang="en-US" sz="2000" dirty="0" smtClean="0"/>
          </a:p>
          <a:p>
            <a:pPr>
              <a:lnSpc>
                <a:spcPct val="90000"/>
              </a:lnSpc>
            </a:pPr>
            <a:r>
              <a:rPr lang="en-US" sz="2000" dirty="0" smtClean="0"/>
              <a:t>Flash capacity:  50-60%/year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8-10X </a:t>
            </a:r>
            <a:r>
              <a:rPr lang="en-US" sz="1800" dirty="0" smtClean="0"/>
              <a:t>cheaper/bit than DRAM</a:t>
            </a:r>
          </a:p>
          <a:p>
            <a:pPr>
              <a:lnSpc>
                <a:spcPct val="90000"/>
              </a:lnSpc>
            </a:pPr>
            <a:endParaRPr lang="en-US" sz="2000" dirty="0" smtClean="0"/>
          </a:p>
          <a:p>
            <a:pPr>
              <a:lnSpc>
                <a:spcPct val="90000"/>
              </a:lnSpc>
            </a:pPr>
            <a:r>
              <a:rPr lang="en-US" sz="2000" dirty="0" smtClean="0"/>
              <a:t>Magnetic </a:t>
            </a:r>
            <a:r>
              <a:rPr lang="en-US" sz="2000" smtClean="0"/>
              <a:t>disk capacity:  recently slowed to 5%/year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Density increases may no longer be possible, maybe increase from 7 to 9 platters</a:t>
            </a:r>
            <a:endParaRPr lang="en-US" sz="1800" dirty="0" smtClean="0"/>
          </a:p>
          <a:p>
            <a:pPr lvl="1">
              <a:lnSpc>
                <a:spcPct val="90000"/>
              </a:lnSpc>
            </a:pPr>
            <a:r>
              <a:rPr lang="en-US" sz="1800" smtClean="0"/>
              <a:t>8-10X </a:t>
            </a:r>
            <a:r>
              <a:rPr lang="en-US" sz="1800" dirty="0" smtClean="0"/>
              <a:t>cheaper/bit then Flash</a:t>
            </a:r>
          </a:p>
          <a:p>
            <a:pPr lvl="1">
              <a:lnSpc>
                <a:spcPct val="90000"/>
              </a:lnSpc>
            </a:pPr>
            <a:r>
              <a:rPr lang="en-US" sz="1800" smtClean="0"/>
              <a:t>200-300X </a:t>
            </a:r>
            <a:r>
              <a:rPr lang="en-US" sz="1800" dirty="0" smtClean="0"/>
              <a:t>cheaper/bit than DRAM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7776895" y="997773"/>
            <a:ext cx="2364878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Trends in Technology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reserved.</a:t>
            </a:r>
            <a:endParaRPr lang="en-AU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Bandwidth and Latency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Bandwidth or throughput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Total work done in a given time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32,000-40,000X </a:t>
            </a:r>
            <a:r>
              <a:rPr lang="en-US" sz="2400" dirty="0" smtClean="0"/>
              <a:t>improvement for processors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300-1200X improvement for memory and disks</a:t>
            </a:r>
          </a:p>
          <a:p>
            <a:pPr lvl="1"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Latency or response time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Time between start and completion of an event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50-90X </a:t>
            </a:r>
            <a:r>
              <a:rPr lang="en-US" sz="2400" dirty="0" smtClean="0"/>
              <a:t>improvement for processors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6-8X improvement for memory and disks</a:t>
            </a:r>
            <a:endParaRPr lang="en-US" dirty="0" smtClean="0"/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7776895" y="997773"/>
            <a:ext cx="2364878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Trends in Technology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reserved.</a:t>
            </a:r>
            <a:endParaRPr lang="en-AU"/>
          </a:p>
        </p:txBody>
      </p:sp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Bandwidth and Latency</a:t>
            </a:r>
            <a:endParaRPr lang="en-GB" dirty="0"/>
          </a:p>
        </p:txBody>
      </p:sp>
      <p:sp>
        <p:nvSpPr>
          <p:cNvPr id="483336" name="Text Box 8"/>
          <p:cNvSpPr txBox="1">
            <a:spLocks noChangeArrowheads="1"/>
          </p:cNvSpPr>
          <p:nvPr/>
        </p:nvSpPr>
        <p:spPr bwMode="auto">
          <a:xfrm>
            <a:off x="1437914" y="5805264"/>
            <a:ext cx="579838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dirty="0" smtClean="0">
                <a:solidFill>
                  <a:srgbClr val="000066"/>
                </a:solidFill>
                <a:latin typeface="Arial" charset="0"/>
              </a:rPr>
              <a:t>Log-log plot of bandwidth and latency milestones</a:t>
            </a:r>
            <a:endParaRPr lang="en-GB" sz="2000" dirty="0">
              <a:solidFill>
                <a:srgbClr val="000066"/>
              </a:solidFill>
              <a:latin typeface="Arial" charset="0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 rot="5400000">
            <a:off x="7776895" y="997773"/>
            <a:ext cx="2364878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Trends in Technology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805" y="969338"/>
            <a:ext cx="5400600" cy="48359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reserved.</a:t>
            </a:r>
            <a:endParaRPr lang="en-AU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Transistors and Wires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Feature size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Minimum size of transistor or wire in x or y dimension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10 microns in 1971 to </a:t>
            </a:r>
            <a:r>
              <a:rPr lang="en-US" smtClean="0"/>
              <a:t>.011 </a:t>
            </a:r>
            <a:r>
              <a:rPr lang="en-US" dirty="0" smtClean="0"/>
              <a:t>microns </a:t>
            </a:r>
            <a:r>
              <a:rPr lang="en-US" smtClean="0"/>
              <a:t>in 2017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Transistor performance scales linearly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Wire delay does not improve with feature size!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Integration density scales </a:t>
            </a:r>
            <a:r>
              <a:rPr lang="en-US" dirty="0" err="1" smtClean="0"/>
              <a:t>quadratically</a:t>
            </a:r>
            <a:endParaRPr lang="en-US" dirty="0" smtClean="0"/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7776895" y="997773"/>
            <a:ext cx="2364878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Trends in Technology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reserved.</a:t>
            </a:r>
            <a:endParaRPr lang="en-AU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and Energy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Problem:  Get power in, get power out</a:t>
            </a:r>
          </a:p>
          <a:p>
            <a:pPr>
              <a:lnSpc>
                <a:spcPct val="90000"/>
              </a:lnSpc>
            </a:pPr>
            <a:endParaRPr lang="en-US" sz="28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Thermal Design Power (TDP)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Characterizes sustained power consumption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Used as target for power supply and cooling system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Lower than </a:t>
            </a:r>
            <a:r>
              <a:rPr lang="en-US" sz="2400" smtClean="0"/>
              <a:t>peak power (1.5X higher), </a:t>
            </a:r>
            <a:r>
              <a:rPr lang="en-US" sz="2400" dirty="0" smtClean="0"/>
              <a:t>higher than average power consumption</a:t>
            </a:r>
          </a:p>
          <a:p>
            <a:pPr lvl="1"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Clock rate can be reduced dynamically to limit power consumption</a:t>
            </a:r>
          </a:p>
          <a:p>
            <a:pPr>
              <a:lnSpc>
                <a:spcPct val="90000"/>
              </a:lnSpc>
            </a:pPr>
            <a:endParaRPr lang="en-US" sz="28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Energy per task is often a better measurement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7409358" y="1365311"/>
            <a:ext cx="3099951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Trends in Power and Energy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reserved.</a:t>
            </a:r>
            <a:endParaRPr lang="en-AU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Energy and Power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Dynamic energy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Transistor switch from 0 -&gt; 1 or 1 -&gt; 0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½ x Capacitive load x Voltage</a:t>
            </a:r>
            <a:r>
              <a:rPr lang="en-US" sz="2400" baseline="30000" dirty="0" smtClean="0"/>
              <a:t>2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Dynamic power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½ x Capacitive load x Voltage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 x Frequency switched</a:t>
            </a:r>
          </a:p>
          <a:p>
            <a:pPr lvl="1"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Reducing clock rate reduces power, not energy</a:t>
            </a:r>
            <a:endParaRPr lang="en-US" dirty="0" smtClean="0"/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7409358" y="1365311"/>
            <a:ext cx="3099951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Trends in Power and Energy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reserved.</a:t>
            </a:r>
            <a:endParaRPr lang="en-AU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125538"/>
            <a:ext cx="3024335" cy="51117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Intel 80386 consumed ~ 2 W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3.3 GHz Intel Core i7 consumes 130 W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Heat must be dissipated from 1.5 x 1.5 cm chip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This is the limit of what can be cooled by air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7409358" y="1365311"/>
            <a:ext cx="3099951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Trends in Power and Energy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856" y="1268760"/>
            <a:ext cx="5465938" cy="38064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reserved.</a:t>
            </a:r>
            <a:endParaRPr lang="en-AU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Reducing Power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Techniques for reducing power: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Do nothing well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Dynamic </a:t>
            </a:r>
            <a:r>
              <a:rPr lang="en-US" smtClean="0"/>
              <a:t>Voltage-Frequency Scaling</a:t>
            </a:r>
          </a:p>
          <a:p>
            <a:pPr lvl="1">
              <a:lnSpc>
                <a:spcPct val="90000"/>
              </a:lnSpc>
            </a:pPr>
            <a:endParaRPr lang="en-US" smtClean="0"/>
          </a:p>
          <a:p>
            <a:pPr lvl="1">
              <a:lnSpc>
                <a:spcPct val="90000"/>
              </a:lnSpc>
            </a:pPr>
            <a:endParaRPr lang="en-US"/>
          </a:p>
          <a:p>
            <a:pPr lvl="1">
              <a:lnSpc>
                <a:spcPct val="90000"/>
              </a:lnSpc>
            </a:pPr>
            <a:endParaRPr lang="en-US" smtClean="0"/>
          </a:p>
          <a:p>
            <a:pPr lvl="1">
              <a:lnSpc>
                <a:spcPct val="90000"/>
              </a:lnSpc>
            </a:pPr>
            <a:endParaRPr lang="en-US" smtClean="0"/>
          </a:p>
          <a:p>
            <a:pPr lvl="1">
              <a:lnSpc>
                <a:spcPct val="90000"/>
              </a:lnSpc>
            </a:pPr>
            <a:endParaRPr lang="en-US"/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Low power state for DRAM, disks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Overclocking, </a:t>
            </a:r>
            <a:r>
              <a:rPr lang="en-US" dirty="0" smtClean="0"/>
              <a:t>turning off cores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7409358" y="1365311"/>
            <a:ext cx="3099951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Trends in Power and Energy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2564904"/>
            <a:ext cx="5940152" cy="27940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Computer Technology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Performance improvements: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Improvements in semiconductor technology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Feature size, clock speed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Improvements in computer architectures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Enabled by HLL compilers, UNIX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Lead to RISC architectures</a:t>
            </a:r>
          </a:p>
          <a:p>
            <a:pPr lvl="1">
              <a:lnSpc>
                <a:spcPct val="90000"/>
              </a:lnSpc>
            </a:pPr>
            <a:endParaRPr lang="en-US" smtClean="0"/>
          </a:p>
          <a:p>
            <a:pPr lvl="1">
              <a:lnSpc>
                <a:spcPct val="90000"/>
              </a:lnSpc>
            </a:pPr>
            <a:r>
              <a:rPr lang="en-US" smtClean="0"/>
              <a:t>Together have enabled: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Lightweight computers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Productivity-based managed/interpreted programming languages</a:t>
            </a:r>
            <a:endParaRPr lang="en-US" dirty="0" smtClean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reserved.</a:t>
            </a:r>
            <a:endParaRPr lang="en-AU"/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8265582" y="507395"/>
            <a:ext cx="1390124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Introduction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reserved.</a:t>
            </a:r>
            <a:endParaRPr lang="en-AU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Power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Static </a:t>
            </a:r>
            <a:r>
              <a:rPr lang="en-US" sz="2800" smtClean="0"/>
              <a:t>power consumption</a:t>
            </a:r>
          </a:p>
          <a:p>
            <a:pPr lvl="1">
              <a:lnSpc>
                <a:spcPct val="90000"/>
              </a:lnSpc>
            </a:pPr>
            <a:r>
              <a:rPr lang="en-US" sz="2400" smtClean="0"/>
              <a:t>25-50% of total power</a:t>
            </a:r>
            <a:endParaRPr lang="en-US" sz="2400" dirty="0" smtClean="0"/>
          </a:p>
          <a:p>
            <a:pPr lvl="1">
              <a:lnSpc>
                <a:spcPct val="90000"/>
              </a:lnSpc>
            </a:pPr>
            <a:r>
              <a:rPr lang="en-US" sz="2400" dirty="0" err="1" smtClean="0"/>
              <a:t>Current</a:t>
            </a:r>
            <a:r>
              <a:rPr lang="en-US" sz="2400" baseline="-25000" dirty="0" err="1" smtClean="0"/>
              <a:t>static</a:t>
            </a:r>
            <a:r>
              <a:rPr lang="en-US" sz="2400" dirty="0" smtClean="0"/>
              <a:t> x Voltage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Scales with number of transistors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To reduce:  power gating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7409358" y="1365311"/>
            <a:ext cx="3099951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Trends in Power and Energy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3212976"/>
            <a:ext cx="6738540" cy="29162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reserved.</a:t>
            </a:r>
            <a:endParaRPr lang="en-AU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Trends in Cost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Cost driven down by learning curve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Yield</a:t>
            </a:r>
          </a:p>
          <a:p>
            <a:pPr lvl="1"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DRAM:  price closely tracks cost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/>
              <a:t>Microprocessors:  price depends on volume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10% less for each doubling of volume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8121091" y="653576"/>
            <a:ext cx="1676485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Trends in Cost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reserved.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Integrated Circuit Cost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Integrated circuit</a:t>
            </a:r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endParaRPr lang="en-US" sz="2000" dirty="0" smtClean="0"/>
          </a:p>
          <a:p>
            <a:pPr>
              <a:lnSpc>
                <a:spcPct val="90000"/>
              </a:lnSpc>
            </a:pPr>
            <a:r>
              <a:rPr lang="en-US" sz="2000" dirty="0" smtClean="0"/>
              <a:t>Bose-Einstein formula:</a:t>
            </a:r>
          </a:p>
          <a:p>
            <a:pPr>
              <a:lnSpc>
                <a:spcPct val="90000"/>
              </a:lnSpc>
              <a:buNone/>
            </a:pPr>
            <a:endParaRPr lang="en-US" sz="2000" dirty="0" smtClean="0"/>
          </a:p>
          <a:p>
            <a:pPr>
              <a:lnSpc>
                <a:spcPct val="90000"/>
              </a:lnSpc>
            </a:pPr>
            <a:endParaRPr lang="en-US" sz="2000" dirty="0" smtClean="0"/>
          </a:p>
          <a:p>
            <a:pPr>
              <a:lnSpc>
                <a:spcPct val="90000"/>
              </a:lnSpc>
            </a:pPr>
            <a:r>
              <a:rPr lang="en-US" sz="2000" dirty="0" smtClean="0"/>
              <a:t>Defects per unit area = 0.016-0.057 defects per square cm (2010)</a:t>
            </a:r>
          </a:p>
          <a:p>
            <a:pPr>
              <a:lnSpc>
                <a:spcPct val="90000"/>
              </a:lnSpc>
            </a:pPr>
            <a:r>
              <a:rPr lang="en-US" sz="2000" dirty="0" smtClean="0"/>
              <a:t>N = process-complexity factor = 11.5-15.5 (40 nm, 2010)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8121091" y="653576"/>
            <a:ext cx="1676485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Trends in Cost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sp>
        <p:nvSpPr>
          <p:cNvPr id="50995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0995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09959" name="Rectangle 7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50996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09960" name="Picture 8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1520" y="1544270"/>
            <a:ext cx="8496944" cy="510108"/>
          </a:xfrm>
          <a:prstGeom prst="rect">
            <a:avLst/>
          </a:prstGeom>
          <a:noFill/>
        </p:spPr>
      </p:pic>
      <p:sp>
        <p:nvSpPr>
          <p:cNvPr id="50996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09962" name="Picture 10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1520" y="2624390"/>
            <a:ext cx="3388377" cy="504056"/>
          </a:xfrm>
          <a:prstGeom prst="rect">
            <a:avLst/>
          </a:prstGeom>
          <a:noFill/>
        </p:spPr>
      </p:pic>
      <p:sp>
        <p:nvSpPr>
          <p:cNvPr id="50996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09964" name="Picture 12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3529" y="3704510"/>
            <a:ext cx="6160758" cy="568449"/>
          </a:xfrm>
          <a:prstGeom prst="rect">
            <a:avLst/>
          </a:prstGeom>
          <a:noFill/>
        </p:spPr>
      </p:pic>
      <p:sp>
        <p:nvSpPr>
          <p:cNvPr id="509967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09966" name="Picture 14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43608" y="5013176"/>
            <a:ext cx="6768752" cy="29429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reserved.</a:t>
            </a:r>
            <a:endParaRPr lang="en-AU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Dependability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Module reliability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Mean time to failure (MTTF)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Mean time to repair (MTTR)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Mean time between failures (MTBF) = MTTF + MTTR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Availability = MTTF / MTBF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8168092" y="607767"/>
            <a:ext cx="1582484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Dependability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sp>
        <p:nvSpPr>
          <p:cNvPr id="50995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0995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09959" name="Rectangle 7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50996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0996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0996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reserved.</a:t>
            </a:r>
            <a:endParaRPr lang="en-AU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Measuring Performance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 smtClean="0"/>
              <a:t>Typical performance metrics: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Response time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Throughput</a:t>
            </a:r>
          </a:p>
          <a:p>
            <a:pPr>
              <a:lnSpc>
                <a:spcPct val="90000"/>
              </a:lnSpc>
            </a:pPr>
            <a:endParaRPr lang="en-US" sz="2000" dirty="0" smtClean="0"/>
          </a:p>
          <a:p>
            <a:pPr>
              <a:lnSpc>
                <a:spcPct val="90000"/>
              </a:lnSpc>
            </a:pPr>
            <a:r>
              <a:rPr lang="en-US" sz="2000" dirty="0" smtClean="0"/>
              <a:t>Speedup of X relative to Y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Execution </a:t>
            </a:r>
            <a:r>
              <a:rPr lang="en-US" sz="1800" dirty="0" err="1" smtClean="0"/>
              <a:t>time</a:t>
            </a:r>
            <a:r>
              <a:rPr lang="en-US" sz="1800" baseline="-25000" dirty="0" err="1" smtClean="0"/>
              <a:t>Y</a:t>
            </a:r>
            <a:r>
              <a:rPr lang="en-US" sz="1800" dirty="0" smtClean="0"/>
              <a:t> / Execution </a:t>
            </a:r>
            <a:r>
              <a:rPr lang="en-US" sz="1800" dirty="0" err="1" smtClean="0"/>
              <a:t>time</a:t>
            </a:r>
            <a:r>
              <a:rPr lang="en-US" sz="1800" baseline="-25000" dirty="0" err="1" smtClean="0"/>
              <a:t>X</a:t>
            </a:r>
            <a:endParaRPr lang="en-US" sz="1800" baseline="-25000" dirty="0" smtClean="0"/>
          </a:p>
          <a:p>
            <a:pPr lvl="1">
              <a:lnSpc>
                <a:spcPct val="90000"/>
              </a:lnSpc>
            </a:pPr>
            <a:endParaRPr lang="en-US" sz="1800" dirty="0" smtClean="0"/>
          </a:p>
          <a:p>
            <a:pPr>
              <a:lnSpc>
                <a:spcPct val="90000"/>
              </a:lnSpc>
            </a:pPr>
            <a:r>
              <a:rPr lang="en-US" sz="2000" dirty="0" smtClean="0"/>
              <a:t>Execution time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Wall clock time:  includes all system overheads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CPU time:  only computation time</a:t>
            </a:r>
          </a:p>
          <a:p>
            <a:pPr lvl="1">
              <a:lnSpc>
                <a:spcPct val="90000"/>
              </a:lnSpc>
            </a:pPr>
            <a:endParaRPr lang="en-US" sz="1800" dirty="0" smtClean="0"/>
          </a:p>
          <a:p>
            <a:pPr>
              <a:lnSpc>
                <a:spcPct val="90000"/>
              </a:lnSpc>
            </a:pPr>
            <a:r>
              <a:rPr lang="en-US" sz="2000" dirty="0" smtClean="0"/>
              <a:t>Benchmarks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Kernels (e.g. matrix multiply)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Toy programs (e.g. sorting)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Synthetic benchmarks (e.g. Dhrystone)</a:t>
            </a:r>
          </a:p>
          <a:p>
            <a:pPr lvl="1">
              <a:lnSpc>
                <a:spcPct val="90000"/>
              </a:lnSpc>
            </a:pPr>
            <a:r>
              <a:rPr lang="en-US" sz="1800" dirty="0" smtClean="0"/>
              <a:t>Benchmark suites (e.g. SPEC06fp, TPC-C)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7635895" y="1138773"/>
            <a:ext cx="2646878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Measuring Performance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sp>
        <p:nvSpPr>
          <p:cNvPr id="50995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0995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09959" name="Rectangle 7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50996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0996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0996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reserved.</a:t>
            </a:r>
            <a:endParaRPr lang="en-AU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/>
          <a:lstStyle/>
          <a:p>
            <a:r>
              <a:rPr lang="en-AU" dirty="0" smtClean="0"/>
              <a:t>Principles of Computer Design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Take Advantage of Parallelism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e.g. multiple processors, disks, memory banks, pipelining, multiple functional units</a:t>
            </a:r>
          </a:p>
          <a:p>
            <a:pPr lvl="1"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Principle of Locality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Reuse of data and instructions</a:t>
            </a:r>
          </a:p>
          <a:p>
            <a:pPr lvl="1"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Focus on the Common Case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Amdahl’s Law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8366864" y="407804"/>
            <a:ext cx="1184940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Principles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sp>
        <p:nvSpPr>
          <p:cNvPr id="50995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0995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09959" name="Rectangle 7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50996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0996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0996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4784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47841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63688" y="4869160"/>
            <a:ext cx="5692388" cy="491108"/>
          </a:xfrm>
          <a:prstGeom prst="rect">
            <a:avLst/>
          </a:prstGeom>
          <a:noFill/>
        </p:spPr>
      </p:pic>
      <p:sp>
        <p:nvSpPr>
          <p:cNvPr id="5478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47843" name="Picture 3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11761" y="5560645"/>
            <a:ext cx="4032447" cy="55780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reserved.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/>
          <a:lstStyle/>
          <a:p>
            <a:r>
              <a:rPr lang="en-AU" dirty="0" smtClean="0"/>
              <a:t>Principles of Computer Design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The Processor Performance Equation</a:t>
            </a:r>
          </a:p>
          <a:p>
            <a:pPr>
              <a:lnSpc>
                <a:spcPct val="90000"/>
              </a:lnSpc>
              <a:buNone/>
            </a:pPr>
            <a:endParaRPr lang="en-US" sz="2400" dirty="0" smtClean="0"/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8366864" y="407804"/>
            <a:ext cx="1184940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Principles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sp>
        <p:nvSpPr>
          <p:cNvPr id="50995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0995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09959" name="Rectangle 7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50996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0996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0996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4784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478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519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51937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55576" y="1700808"/>
            <a:ext cx="7560840" cy="360040"/>
          </a:xfrm>
          <a:prstGeom prst="rect">
            <a:avLst/>
          </a:prstGeom>
          <a:noFill/>
        </p:spPr>
      </p:pic>
      <p:sp>
        <p:nvSpPr>
          <p:cNvPr id="55194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51939" name="Picture 3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03648" y="2420888"/>
            <a:ext cx="5415355" cy="674365"/>
          </a:xfrm>
          <a:prstGeom prst="rect">
            <a:avLst/>
          </a:prstGeom>
          <a:noFill/>
        </p:spPr>
      </p:pic>
      <p:sp>
        <p:nvSpPr>
          <p:cNvPr id="55194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51941" name="Picture 5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07704" y="3501008"/>
            <a:ext cx="4720555" cy="674365"/>
          </a:xfrm>
          <a:prstGeom prst="rect">
            <a:avLst/>
          </a:prstGeom>
          <a:noFill/>
        </p:spPr>
      </p:pic>
      <p:sp>
        <p:nvSpPr>
          <p:cNvPr id="55194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51943" name="Picture 7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3568" y="4509120"/>
            <a:ext cx="7848872" cy="318197"/>
          </a:xfrm>
          <a:prstGeom prst="rect">
            <a:avLst/>
          </a:prstGeom>
          <a:noFill/>
        </p:spPr>
      </p:pic>
      <p:sp>
        <p:nvSpPr>
          <p:cNvPr id="55194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51945" name="Picture 9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75656" y="5229200"/>
            <a:ext cx="6086061" cy="55892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reserved.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/>
          <a:lstStyle/>
          <a:p>
            <a:r>
              <a:rPr lang="en-AU" dirty="0" smtClean="0"/>
              <a:t>Principles of Computer Design</a:t>
            </a:r>
            <a:endParaRPr lang="en-AU" dirty="0"/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8366864" y="407804"/>
            <a:ext cx="1184940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Principles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sp>
        <p:nvSpPr>
          <p:cNvPr id="50995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0995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09959" name="Rectangle 7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50996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0996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0996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4784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478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519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5194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5194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5194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5194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5398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53985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771800" y="2708920"/>
            <a:ext cx="3669966" cy="870198"/>
          </a:xfrm>
          <a:prstGeom prst="rect">
            <a:avLst/>
          </a:prstGeom>
          <a:noFill/>
        </p:spPr>
      </p:pic>
      <p:sp>
        <p:nvSpPr>
          <p:cNvPr id="26" name="Content Placeholder 2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Different instruction types having different CPIs</a:t>
            </a:r>
            <a:endParaRPr lang="en-US" dirty="0"/>
          </a:p>
        </p:txBody>
      </p:sp>
      <p:sp>
        <p:nvSpPr>
          <p:cNvPr id="55398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53987" name="Picture 3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51720" y="4077072"/>
            <a:ext cx="5091475" cy="84581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reserved.</a:t>
            </a:r>
            <a:endParaRPr lang="en-AU" dirty="0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09677"/>
            <a:ext cx="8281987" cy="707886"/>
          </a:xfrm>
        </p:spPr>
        <p:txBody>
          <a:bodyPr/>
          <a:lstStyle/>
          <a:p>
            <a:r>
              <a:rPr lang="en-AU" dirty="0" smtClean="0"/>
              <a:t>Principles of Computer Design</a:t>
            </a:r>
            <a:endParaRPr lang="en-AU" dirty="0"/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8366864" y="407804"/>
            <a:ext cx="1184940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Principles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sp>
        <p:nvSpPr>
          <p:cNvPr id="50995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09958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09959" name="Rectangle 7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50996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0996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0996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4784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478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519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5194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5194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5194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5194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5398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53985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627784" y="2708920"/>
            <a:ext cx="3669966" cy="870198"/>
          </a:xfrm>
          <a:prstGeom prst="rect">
            <a:avLst/>
          </a:prstGeom>
          <a:noFill/>
        </p:spPr>
      </p:pic>
      <p:sp>
        <p:nvSpPr>
          <p:cNvPr id="26" name="Content Placeholder 2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Different instruction types having different CPIs</a:t>
            </a:r>
            <a:endParaRPr lang="en-US" dirty="0"/>
          </a:p>
        </p:txBody>
      </p:sp>
      <p:sp>
        <p:nvSpPr>
          <p:cNvPr id="55398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53987" name="Picture 3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79712" y="4077072"/>
            <a:ext cx="5091475" cy="84581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Fallacies and Pitfalls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All exponential laws must come to an end</a:t>
            </a:r>
          </a:p>
          <a:p>
            <a:pPr lvl="1"/>
            <a:r>
              <a:rPr lang="en-US" smtClean="0"/>
              <a:t>Dennard scaling (constant power density)</a:t>
            </a:r>
          </a:p>
          <a:p>
            <a:pPr lvl="2"/>
            <a:r>
              <a:rPr lang="en-US" smtClean="0"/>
              <a:t>Stopped by threshold voltage</a:t>
            </a:r>
          </a:p>
          <a:p>
            <a:pPr lvl="1"/>
            <a:r>
              <a:rPr lang="en-US" smtClean="0"/>
              <a:t>Disk capacity</a:t>
            </a:r>
          </a:p>
          <a:p>
            <a:pPr lvl="2"/>
            <a:r>
              <a:rPr lang="en-US" smtClean="0"/>
              <a:t>30-100% per year to 5% per year</a:t>
            </a:r>
          </a:p>
          <a:p>
            <a:pPr lvl="1"/>
            <a:r>
              <a:rPr lang="en-US" smtClean="0"/>
              <a:t>Moore’s Law</a:t>
            </a:r>
          </a:p>
          <a:p>
            <a:pPr lvl="2"/>
            <a:r>
              <a:rPr lang="en-US" smtClean="0"/>
              <a:t>Most visible with DRAM capacity</a:t>
            </a:r>
          </a:p>
          <a:p>
            <a:pPr lvl="2"/>
            <a:r>
              <a:rPr lang="en-US" smtClean="0"/>
              <a:t>ITRS disbanded</a:t>
            </a:r>
          </a:p>
          <a:p>
            <a:pPr lvl="2"/>
            <a:r>
              <a:rPr lang="en-US" smtClean="0"/>
              <a:t>Only four foundries left producing state-of-the-art logic chips</a:t>
            </a:r>
          </a:p>
          <a:p>
            <a:pPr lvl="2"/>
            <a:r>
              <a:rPr lang="en-US" smtClean="0"/>
              <a:t>11 nm, 3 nm might be the limit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smtClean="0"/>
              <a:t>Copyright © 2019, Elsevier Inc. All rights reserved.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0962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Single Processor Performance</a:t>
            </a:r>
            <a:endParaRPr lang="en-GB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reserved.</a:t>
            </a:r>
            <a:endParaRPr lang="en-AU" dirty="0"/>
          </a:p>
        </p:txBody>
      </p:sp>
      <p:sp>
        <p:nvSpPr>
          <p:cNvPr id="483332" name="Text Box 4"/>
          <p:cNvSpPr txBox="1">
            <a:spLocks noChangeArrowheads="1"/>
          </p:cNvSpPr>
          <p:nvPr/>
        </p:nvSpPr>
        <p:spPr bwMode="auto">
          <a:xfrm rot="5400000">
            <a:off x="8265582" y="507395"/>
            <a:ext cx="1390124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Introduction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" y="1384140"/>
            <a:ext cx="8774668" cy="49021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Fallacies and Pitfalls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Microprocessors are a silver bullet</a:t>
            </a:r>
          </a:p>
          <a:p>
            <a:pPr lvl="1"/>
            <a:r>
              <a:rPr lang="en-US" smtClean="0"/>
              <a:t>Performance is now a programmer’s burden</a:t>
            </a:r>
          </a:p>
          <a:p>
            <a:r>
              <a:rPr lang="en-US" smtClean="0"/>
              <a:t>Falling prey to Amdahl’s Law</a:t>
            </a:r>
          </a:p>
          <a:p>
            <a:r>
              <a:rPr lang="en-US" smtClean="0"/>
              <a:t>A single point of failure</a:t>
            </a:r>
          </a:p>
          <a:p>
            <a:r>
              <a:rPr lang="en-US"/>
              <a:t>Hardware enhancements that increase performance also improve </a:t>
            </a:r>
            <a:r>
              <a:rPr lang="en-US" smtClean="0"/>
              <a:t>energy efficiency</a:t>
            </a:r>
            <a:r>
              <a:rPr lang="en-US"/>
              <a:t>, or are at worst energy </a:t>
            </a:r>
            <a:r>
              <a:rPr lang="en-US" smtClean="0"/>
              <a:t>neutral</a:t>
            </a:r>
          </a:p>
          <a:p>
            <a:r>
              <a:rPr lang="en-US"/>
              <a:t>Benchmarks remain valid </a:t>
            </a:r>
            <a:r>
              <a:rPr lang="en-US" smtClean="0"/>
              <a:t>indefinitely</a:t>
            </a:r>
          </a:p>
          <a:p>
            <a:pPr lvl="1"/>
            <a:r>
              <a:rPr lang="en-US" smtClean="0"/>
              <a:t>Compiler optimizations target benchmarks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smtClean="0"/>
              <a:t>Copyright © 2019, Elsevier Inc. All rights reserved.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8210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Fallacies and Pitfalls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rated mean time to failure of disks is 1,200,000 hours or almost 140 </a:t>
            </a:r>
            <a:r>
              <a:rPr lang="en-US" smtClean="0"/>
              <a:t>years, so </a:t>
            </a:r>
            <a:r>
              <a:rPr lang="en-US"/>
              <a:t>disks practically never </a:t>
            </a:r>
            <a:r>
              <a:rPr lang="en-US" smtClean="0"/>
              <a:t>fail</a:t>
            </a:r>
          </a:p>
          <a:p>
            <a:pPr lvl="1"/>
            <a:r>
              <a:rPr lang="en-US" smtClean="0"/>
              <a:t>MTTF value from manufacturers assume regular replacement</a:t>
            </a:r>
          </a:p>
          <a:p>
            <a:r>
              <a:rPr lang="en-US" smtClean="0"/>
              <a:t>Peak performance tracks observed performance</a:t>
            </a:r>
          </a:p>
          <a:p>
            <a:r>
              <a:rPr lang="en-US" smtClean="0"/>
              <a:t>Fault detection can lower availability</a:t>
            </a:r>
          </a:p>
          <a:p>
            <a:pPr lvl="1"/>
            <a:r>
              <a:rPr lang="en-US" smtClean="0"/>
              <a:t>Not all operations are needed for correct execution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smtClean="0"/>
              <a:t>Copyright © 2019, Elsevier Inc. All rights reserved.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0171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reserved.</a:t>
            </a:r>
            <a:endParaRPr lang="en-AU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Trends in Architecture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Cannot continue to leverage Instruction-Level parallelism (ILP)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Single processor performance improvement ended in 2003</a:t>
            </a:r>
          </a:p>
          <a:p>
            <a:pPr lvl="1"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New models for performance: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Data-level parallelism (DLP)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Thread-level parallelism (TLP)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Request-level parallelism (RLP)</a:t>
            </a:r>
          </a:p>
          <a:p>
            <a:pPr lvl="1"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These require explicit restructuring of the application</a:t>
            </a:r>
            <a:endParaRPr lang="en-US" dirty="0" smtClean="0"/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8265583" y="507395"/>
            <a:ext cx="1390124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Introduction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reserved.</a:t>
            </a:r>
            <a:endParaRPr lang="en-AU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of Computers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Personal Mobile Device (PMD)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e.g. start phones, tablet computers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Emphasis on energy efficiency and real-time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Desktop Computing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Emphasis on price-performance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Servers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Emphasis on availability, scalability, throughput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Clusters / Warehouse Scale Computers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Used for “Software as a Service (</a:t>
            </a:r>
            <a:r>
              <a:rPr lang="en-US" sz="2000" dirty="0" err="1" smtClean="0"/>
              <a:t>SaaS</a:t>
            </a:r>
            <a:r>
              <a:rPr lang="en-US" sz="2000" dirty="0" smtClean="0"/>
              <a:t>)”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Emphasis on availability and price-performance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Sub-class:  Supercomputers, emphasis:  floating-point performance and fast internal networks</a:t>
            </a:r>
          </a:p>
          <a:p>
            <a:pPr>
              <a:lnSpc>
                <a:spcPct val="90000"/>
              </a:lnSpc>
            </a:pPr>
            <a:r>
              <a:rPr lang="en-US" sz="2400" smtClean="0"/>
              <a:t>Internet of Things/Embedded </a:t>
            </a:r>
            <a:r>
              <a:rPr lang="en-US" sz="2400" dirty="0" smtClean="0"/>
              <a:t>Computers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Emphasis:  price</a:t>
            </a:r>
            <a:endParaRPr lang="en-US" sz="2000" dirty="0"/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7733387" y="1042871"/>
            <a:ext cx="2454518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Classes of Computers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reserved.</a:t>
            </a:r>
            <a:endParaRPr lang="en-AU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Parallelism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Classes of parallelism in applications: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Data-Level Parallelism (DLP)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Task-Level Parallelism (TLP)</a:t>
            </a:r>
          </a:p>
          <a:p>
            <a:pPr lvl="1"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Classes of architectural parallelism: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Instruction-Level Parallelism (ILP)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Vector architectures/Graphic Processor Units (GPUs)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Thread-Level Parallelism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Request-Level Parallelism</a:t>
            </a:r>
            <a:endParaRPr lang="en-US" sz="2400" dirty="0"/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7733385" y="1043784"/>
            <a:ext cx="2454518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Classes of Computers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reserved.</a:t>
            </a:r>
            <a:endParaRPr lang="en-AU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Flynn’s Taxonomy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Single instruction stream, single data stream (SISD)</a:t>
            </a:r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Single instruction stream, multiple data streams (SIMD)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Vector architectures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Multimedia extensions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Graphics processor units</a:t>
            </a:r>
          </a:p>
          <a:p>
            <a:pPr lvl="1">
              <a:lnSpc>
                <a:spcPct val="90000"/>
              </a:lnSpc>
            </a:pPr>
            <a:endParaRPr lang="en-US" sz="20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Multiple instruction streams, single data stream (MISD)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No commercial implementation</a:t>
            </a:r>
          </a:p>
          <a:p>
            <a:pPr lvl="1">
              <a:lnSpc>
                <a:spcPct val="90000"/>
              </a:lnSpc>
            </a:pPr>
            <a:endParaRPr lang="en-US" sz="20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Multiple instruction streams, multiple data streams (MIMD)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Tightly-coupled MIMD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Loosely-coupled MIMD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 rot="5400000">
            <a:off x="7733385" y="1043784"/>
            <a:ext cx="2454518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Classes of Computers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Copyright © 2019, Elsevier Inc. All rights reserved.</a:t>
            </a:r>
            <a:endParaRPr lang="en-AU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Computer Architecture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7992243" cy="51117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“Old” view of computer architecture: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Instruction Set Architecture (ISA) design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i.e. decisions regarding:</a:t>
            </a:r>
          </a:p>
          <a:p>
            <a:pPr lvl="2">
              <a:lnSpc>
                <a:spcPct val="90000"/>
              </a:lnSpc>
            </a:pPr>
            <a:r>
              <a:rPr lang="en-US" sz="2000" dirty="0" smtClean="0"/>
              <a:t>registers, memory addressing, addressing modes, instruction operands, available operations, control flow instructions, instruction encoding</a:t>
            </a:r>
          </a:p>
          <a:p>
            <a:pPr lvl="2">
              <a:lnSpc>
                <a:spcPct val="90000"/>
              </a:lnSpc>
            </a:pPr>
            <a:endParaRPr lang="en-US" sz="20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“Real” computer architecture: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Specific requirements of the target machine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Design to maximize performance within constraints: cost, power, and availability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Includes ISA, microarchitecture, hardware</a:t>
            </a:r>
          </a:p>
        </p:txBody>
      </p:sp>
      <p:sp>
        <p:nvSpPr>
          <p:cNvPr id="242693" name="Text Box 5"/>
          <p:cNvSpPr txBox="1">
            <a:spLocks noChangeArrowheads="1"/>
          </p:cNvSpPr>
          <p:nvPr/>
        </p:nvSpPr>
        <p:spPr bwMode="auto">
          <a:xfrm rot="5400000">
            <a:off x="7265279" y="1511893"/>
            <a:ext cx="3390736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Defining Computer Architecture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Instruction Set Architecture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/>
              <a:t>Class of ISA</a:t>
            </a:r>
          </a:p>
          <a:p>
            <a:pPr lvl="1"/>
            <a:r>
              <a:rPr lang="en-US" sz="2000" smtClean="0"/>
              <a:t>General-purpose registers</a:t>
            </a:r>
          </a:p>
          <a:p>
            <a:pPr lvl="1"/>
            <a:r>
              <a:rPr lang="en-US" sz="2000" smtClean="0"/>
              <a:t>Register-memory vs load-store</a:t>
            </a:r>
          </a:p>
          <a:p>
            <a:r>
              <a:rPr lang="en-US" sz="2400" smtClean="0"/>
              <a:t>RISC-V registers</a:t>
            </a:r>
          </a:p>
          <a:p>
            <a:pPr lvl="1"/>
            <a:r>
              <a:rPr lang="en-US" sz="2000" smtClean="0"/>
              <a:t>32 g.p., 32 f.p.</a:t>
            </a:r>
          </a:p>
          <a:p>
            <a:pPr lvl="1"/>
            <a:endParaRPr 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smtClean="0"/>
              <a:t>Copyright © 2019, Elsevier Inc. All rights reserved.</a:t>
            </a:r>
            <a:endParaRPr lang="en-AU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 rot="5400000">
            <a:off x="7265279" y="1511893"/>
            <a:ext cx="3390736" cy="369332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sz="1800" dirty="0" smtClean="0">
                <a:solidFill>
                  <a:srgbClr val="0066FF"/>
                </a:solidFill>
                <a:latin typeface="Arial" charset="0"/>
              </a:rPr>
              <a:t>Defining Computer Architecture</a:t>
            </a:r>
            <a:endParaRPr lang="en-US" sz="1800" dirty="0">
              <a:solidFill>
                <a:srgbClr val="0066FF"/>
              </a:solidFill>
              <a:latin typeface="Arial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6018602"/>
              </p:ext>
            </p:extLst>
          </p:nvPr>
        </p:nvGraphicFramePr>
        <p:xfrm>
          <a:off x="323528" y="3140968"/>
          <a:ext cx="3950970" cy="292608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052830"/>
                <a:gridCol w="792480"/>
                <a:gridCol w="1313180"/>
                <a:gridCol w="792480"/>
              </a:tblGrid>
              <a:tr h="150465"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Register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Name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Use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Saver</a:t>
                      </a:r>
                      <a:endParaRPr lang="en-US" sz="1600"/>
                    </a:p>
                  </a:txBody>
                  <a:tcPr/>
                </a:tc>
              </a:tr>
              <a:tr h="175225"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x0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zero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constant 0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n/a</a:t>
                      </a:r>
                      <a:endParaRPr lang="en-US" sz="1600"/>
                    </a:p>
                  </a:txBody>
                  <a:tcPr/>
                </a:tc>
              </a:tr>
              <a:tr h="127977"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x1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ra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return addr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caller</a:t>
                      </a:r>
                      <a:endParaRPr lang="en-US" sz="1600"/>
                    </a:p>
                  </a:txBody>
                  <a:tcPr/>
                </a:tc>
              </a:tr>
              <a:tr h="224745"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x2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sp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stack ptr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callee</a:t>
                      </a:r>
                      <a:endParaRPr lang="en-US" sz="1600"/>
                    </a:p>
                  </a:txBody>
                  <a:tcPr/>
                </a:tc>
              </a:tr>
              <a:tr h="249505"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x3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gp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gbl</a:t>
                      </a:r>
                      <a:r>
                        <a:rPr lang="en-US" sz="1600" baseline="0" smtClean="0"/>
                        <a:t> ptr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</a:tr>
              <a:tr h="274265"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x4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tp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thread</a:t>
                      </a:r>
                      <a:r>
                        <a:rPr lang="en-US" sz="1600" baseline="0" smtClean="0"/>
                        <a:t> ptr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</a:tr>
              <a:tr h="227017"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x5-x7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t0-t2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temporaries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caller</a:t>
                      </a:r>
                      <a:endParaRPr lang="en-US" sz="1600"/>
                    </a:p>
                  </a:txBody>
                  <a:tcPr/>
                </a:tc>
              </a:tr>
              <a:tr h="363096"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x8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s0/fp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saved/</a:t>
                      </a:r>
                    </a:p>
                    <a:p>
                      <a:pPr algn="ctr"/>
                      <a:r>
                        <a:rPr lang="en-US" sz="1600" smtClean="0"/>
                        <a:t>frame</a:t>
                      </a:r>
                      <a:r>
                        <a:rPr lang="en-US" sz="1600" baseline="0" smtClean="0"/>
                        <a:t> ptr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callee</a:t>
                      </a:r>
                      <a:endParaRPr lang="en-US" sz="160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687695"/>
              </p:ext>
            </p:extLst>
          </p:nvPr>
        </p:nvGraphicFramePr>
        <p:xfrm>
          <a:off x="4302104" y="2470408"/>
          <a:ext cx="4446270" cy="359664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160780"/>
                <a:gridCol w="963930"/>
                <a:gridCol w="1452880"/>
                <a:gridCol w="868680"/>
              </a:tblGrid>
              <a:tr h="319715"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Register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Name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Use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Saver</a:t>
                      </a:r>
                      <a:endParaRPr lang="en-US" sz="1600"/>
                    </a:p>
                  </a:txBody>
                  <a:tcPr/>
                </a:tc>
              </a:tr>
              <a:tr h="319715"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x9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s1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saved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callee</a:t>
                      </a:r>
                      <a:endParaRPr lang="en-US" sz="1600"/>
                    </a:p>
                  </a:txBody>
                  <a:tcPr/>
                </a:tc>
              </a:tr>
              <a:tr h="319715"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x10-x17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a0-a7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arguments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caller</a:t>
                      </a:r>
                      <a:endParaRPr lang="en-US" sz="1600"/>
                    </a:p>
                  </a:txBody>
                  <a:tcPr/>
                </a:tc>
              </a:tr>
              <a:tr h="319715"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x18-x27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s2-s11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saved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callee</a:t>
                      </a:r>
                      <a:endParaRPr lang="en-US" sz="1600"/>
                    </a:p>
                  </a:txBody>
                  <a:tcPr/>
                </a:tc>
              </a:tr>
              <a:tr h="319715"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x28-x31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t3-t6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temporaries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caller</a:t>
                      </a:r>
                      <a:endParaRPr lang="en-US" sz="1600"/>
                    </a:p>
                  </a:txBody>
                  <a:tcPr/>
                </a:tc>
              </a:tr>
              <a:tr h="319715"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f0-f7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ft0-ft7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FP temps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caller</a:t>
                      </a:r>
                      <a:endParaRPr lang="en-US" sz="1600"/>
                    </a:p>
                  </a:txBody>
                  <a:tcPr/>
                </a:tc>
              </a:tr>
              <a:tr h="319715"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f8-f9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fs0-fs1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FP saved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callee</a:t>
                      </a:r>
                      <a:endParaRPr lang="en-US" sz="1600"/>
                    </a:p>
                  </a:txBody>
                  <a:tcPr/>
                </a:tc>
              </a:tr>
              <a:tr h="552236"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f10-f17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fa0-fa7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FP arguments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callee</a:t>
                      </a:r>
                      <a:endParaRPr lang="en-US" sz="1600"/>
                    </a:p>
                  </a:txBody>
                  <a:tcPr/>
                </a:tc>
              </a:tr>
              <a:tr h="314280"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f18-f27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fs2-fs21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FP saved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callee</a:t>
                      </a:r>
                      <a:endParaRPr lang="en-US" sz="1600"/>
                    </a:p>
                  </a:txBody>
                  <a:tcPr/>
                </a:tc>
              </a:tr>
              <a:tr h="123016"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f28-f31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ft8-ft11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FP temps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caller</a:t>
                      </a:r>
                      <a:endParaRPr lang="en-US" sz="160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035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od4e">
  <a:themeElements>
    <a:clrScheme name="1_cod4e 7">
      <a:dk1>
        <a:srgbClr val="000000"/>
      </a:dk1>
      <a:lt1>
        <a:srgbClr val="FFFFFF"/>
      </a:lt1>
      <a:dk2>
        <a:srgbClr val="0039A6"/>
      </a:dk2>
      <a:lt2>
        <a:srgbClr val="808080"/>
      </a:lt2>
      <a:accent1>
        <a:srgbClr val="9FCAD3"/>
      </a:accent1>
      <a:accent2>
        <a:srgbClr val="C0C0C0"/>
      </a:accent2>
      <a:accent3>
        <a:srgbClr val="FFFFFF"/>
      </a:accent3>
      <a:accent4>
        <a:srgbClr val="000000"/>
      </a:accent4>
      <a:accent5>
        <a:srgbClr val="CDE1E6"/>
      </a:accent5>
      <a:accent6>
        <a:srgbClr val="AEAEAE"/>
      </a:accent6>
      <a:hlink>
        <a:srgbClr val="91AFBF"/>
      </a:hlink>
      <a:folHlink>
        <a:srgbClr val="ECEAAC"/>
      </a:folHlink>
    </a:clrScheme>
    <a:fontScheme name="1_cod4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60000"/>
          <a:buFont typeface="Wingdings" pitchFamily="2" charset="2"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Pct val="60000"/>
          <a:buFont typeface="Wingdings" pitchFamily="2" charset="2"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Black" pitchFamily="34" charset="0"/>
          </a:defRPr>
        </a:defPPr>
      </a:lstStyle>
    </a:lnDef>
  </a:objectDefaults>
  <a:extraClrSchemeLst>
    <a:extraClrScheme>
      <a:clrScheme name="1_cod4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d4e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d4e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d4e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d4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d4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d4e 7">
        <a:dk1>
          <a:srgbClr val="000000"/>
        </a:dk1>
        <a:lt1>
          <a:srgbClr val="FFFFFF"/>
        </a:lt1>
        <a:dk2>
          <a:srgbClr val="0039A6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cod4e</Template>
  <TotalTime>14975</TotalTime>
  <Words>2212</Words>
  <Application>Microsoft Office PowerPoint</Application>
  <PresentationFormat>On-screen Show (4:3)</PresentationFormat>
  <Paragraphs>480</Paragraphs>
  <Slides>31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1_cod4e</vt:lpstr>
      <vt:lpstr>PowerPoint Presentation</vt:lpstr>
      <vt:lpstr>Computer Technology</vt:lpstr>
      <vt:lpstr>Single Processor Performance</vt:lpstr>
      <vt:lpstr>Current Trends in Architecture</vt:lpstr>
      <vt:lpstr>Classes of Computers</vt:lpstr>
      <vt:lpstr>Parallelism</vt:lpstr>
      <vt:lpstr>Flynn’s Taxonomy</vt:lpstr>
      <vt:lpstr>Defining Computer Architecture</vt:lpstr>
      <vt:lpstr>Instruction Set Architecture</vt:lpstr>
      <vt:lpstr>Instruction Set Architecture</vt:lpstr>
      <vt:lpstr>Instruction Set Architecture</vt:lpstr>
      <vt:lpstr>Trends in Technology</vt:lpstr>
      <vt:lpstr>Bandwidth and Latency</vt:lpstr>
      <vt:lpstr>Bandwidth and Latency</vt:lpstr>
      <vt:lpstr>Transistors and Wires</vt:lpstr>
      <vt:lpstr>Power and Energy</vt:lpstr>
      <vt:lpstr>Dynamic Energy and Power</vt:lpstr>
      <vt:lpstr>Power</vt:lpstr>
      <vt:lpstr>Reducing Power</vt:lpstr>
      <vt:lpstr>Static Power</vt:lpstr>
      <vt:lpstr>Trends in Cost</vt:lpstr>
      <vt:lpstr>Integrated Circuit Cost</vt:lpstr>
      <vt:lpstr>Dependability</vt:lpstr>
      <vt:lpstr>Measuring Performance</vt:lpstr>
      <vt:lpstr>Principles of Computer Design</vt:lpstr>
      <vt:lpstr>Principles of Computer Design</vt:lpstr>
      <vt:lpstr>Principles of Computer Design</vt:lpstr>
      <vt:lpstr>Principles of Computer Design</vt:lpstr>
      <vt:lpstr>Fallacies and Pitfalls</vt:lpstr>
      <vt:lpstr>Fallacies and Pitfalls</vt:lpstr>
      <vt:lpstr>Fallacies and Pitfalls</vt:lpstr>
    </vt:vector>
  </TitlesOfParts>
  <Company>Ashenden Designs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Peter Ashenden</dc:creator>
  <cp:lastModifiedBy>Nate McFadden</cp:lastModifiedBy>
  <cp:revision>135</cp:revision>
  <dcterms:created xsi:type="dcterms:W3CDTF">2008-07-27T22:34:41Z</dcterms:created>
  <dcterms:modified xsi:type="dcterms:W3CDTF">2018-01-11T17:24:21Z</dcterms:modified>
</cp:coreProperties>
</file>