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64"/>
  </p:notesMasterIdLst>
  <p:handoutMasterIdLst>
    <p:handoutMasterId r:id="rId65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3" r:id="rId12"/>
    <p:sldId id="285" r:id="rId13"/>
    <p:sldId id="284" r:id="rId14"/>
    <p:sldId id="320" r:id="rId15"/>
    <p:sldId id="286" r:id="rId16"/>
    <p:sldId id="287" r:id="rId17"/>
    <p:sldId id="319" r:id="rId18"/>
    <p:sldId id="321" r:id="rId19"/>
    <p:sldId id="322" r:id="rId20"/>
    <p:sldId id="323" r:id="rId21"/>
    <p:sldId id="288" r:id="rId22"/>
    <p:sldId id="289" r:id="rId23"/>
    <p:sldId id="324" r:id="rId24"/>
    <p:sldId id="290" r:id="rId25"/>
    <p:sldId id="291" r:id="rId26"/>
    <p:sldId id="325" r:id="rId27"/>
    <p:sldId id="292" r:id="rId28"/>
    <p:sldId id="293" r:id="rId29"/>
    <p:sldId id="294" r:id="rId30"/>
    <p:sldId id="295" r:id="rId31"/>
    <p:sldId id="326" r:id="rId32"/>
    <p:sldId id="327" r:id="rId33"/>
    <p:sldId id="296" r:id="rId34"/>
    <p:sldId id="297" r:id="rId35"/>
    <p:sldId id="329" r:id="rId36"/>
    <p:sldId id="298" r:id="rId37"/>
    <p:sldId id="328" r:id="rId38"/>
    <p:sldId id="331" r:id="rId39"/>
    <p:sldId id="299" r:id="rId40"/>
    <p:sldId id="330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32" r:id="rId53"/>
    <p:sldId id="313" r:id="rId54"/>
    <p:sldId id="314" r:id="rId55"/>
    <p:sldId id="315" r:id="rId56"/>
    <p:sldId id="316" r:id="rId57"/>
    <p:sldId id="333" r:id="rId58"/>
    <p:sldId id="317" r:id="rId59"/>
    <p:sldId id="334" r:id="rId60"/>
    <p:sldId id="335" r:id="rId61"/>
    <p:sldId id="336" r:id="rId62"/>
    <p:sldId id="337" r:id="rId6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0099"/>
    <a:srgbClr val="003399"/>
    <a:srgbClr val="808080"/>
    <a:srgbClr val="5F5F5F"/>
    <a:srgbClr val="000066"/>
    <a:srgbClr val="00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86" autoAdjust="0"/>
  </p:normalViewPr>
  <p:slideViewPr>
    <p:cSldViewPr>
      <p:cViewPr>
        <p:scale>
          <a:sx n="70" d="100"/>
          <a:sy n="70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F784EF9-0DDC-47C1-8CB2-1DAAFD2BBE7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598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0C04FE3B-6E47-4D95-BA30-343991A6AED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1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649E3B-C63B-416C-BD1D-DA0A9A95009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33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60192D-6A98-41C2-A34C-E6CE21766BF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2950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96632F-5D81-4279-A8D6-AB5E5BFAEC7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7138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19F57E-8D42-485C-BA9B-9DFC4F2C436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764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83B98C-DF13-4679-ADE9-4065BF23A09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457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348FEB-A0F8-46E3-95D7-A30EBA3D9C0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681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4348FEB-A0F8-46E3-95D7-A30EBA3D9C0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090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ABDCE9-1D3A-4440-B8AC-DEC001D08C9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8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ABDCE9-1D3A-4440-B8AC-DEC001D08C9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39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708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97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3213B81-FDE3-466B-8CFD-4F9A0BF15F0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640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9466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989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080339-B94E-4908-A7BF-A6F2439F25E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007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49ECF5-07B8-4A3D-969A-7FABAA85A45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70562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811CB-EE89-4410-B482-75858CEE31A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7351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8322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9C79AD7-6BD1-45DB-9E73-3638A5A551C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7884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D9DC33-961F-4B53-A3F0-611FCC19806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3245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7418DF-C6C3-4747-8891-2D4C86D37A6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65688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6E19D-3332-496A-B7A9-FB0534A603C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08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D5F87F-E772-4DCA-8F4E-A138676BC12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22219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F3F8C4-5CCA-4E3C-91BE-75E41BB717A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621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6E19D-3332-496A-B7A9-FB0534A603C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01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16E19D-3332-496A-B7A9-FB0534A603C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021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AF4B8AA-21AF-4E23-8BBE-756D97D61A5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378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4A9F17-7B95-4DC2-96AA-942459FA025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29090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4A9F17-7B95-4DC2-96AA-942459FA025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1169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222EC-D04D-45B0-90AE-077ABBF2028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15511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222EC-D04D-45B0-90AE-077ABBF2028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5692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41222EC-D04D-45B0-90AE-077ABBF2028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3251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A64B26-B8D1-4E5F-A1D8-E03DA17A54F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093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FCA99F-F66B-4F65-80DB-DF0CEF221D4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7724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EAA1182-798B-410C-AEDC-C6EC2DF9144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92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D84A38A-67C0-4D61-9502-E7C5DD04F87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644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7EEC86A-B30D-4C54-8F3A-6B347A00030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4309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5E2311-EAE5-4274-AA26-8D394C3DD8B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02393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2F88F4-075D-4979-9FFE-E0BEBA3BC2C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5867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0210D8-CC19-4376-8350-8DF8135EB1F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30012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2A8E56-9873-42FC-97BC-31760A1B671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329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BE5ABD1-5B24-41FC-A57C-7B7954FD5C1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8549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16DF8C-B1C1-4D7D-ACF0-2659F0DF3EC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6607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13D905A-55A1-48FC-A10B-0C787BEB8BC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85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790146-0518-498E-9E88-1E33553776C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3171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22EC65-3A8F-4A9A-A4DD-64C35A96C9C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6416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4165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51F4F7-99E1-4E0B-843C-A80A14E45EA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93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4C7007-8C09-4A02-82D4-7F6614FE9AB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95905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E6548E9-553F-42A0-AA4A-BF365151ECA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4668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7E9D6C-8643-4F86-A675-420552D3BE0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829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23296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2872E2-2CD9-42C6-9435-35130CB45F7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8748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73D075B-375E-4038-BA5C-07444771D0D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58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6A5C8B-AA58-41E6-9C80-9509AA60798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24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63AA60B-A147-4482-AEAE-C4F280C1D90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974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EBD037-75C1-407B-8C8F-1DDBBFA1CC5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98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109B51F-B236-401E-BC32-EFEAFE5B0F5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81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3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66FF"/>
                </a:solidFill>
                <a:latin typeface="Arial" charset="0"/>
              </a:rPr>
              <a:t>Instruction-Level Parallelism and Its Exploitation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Pipeline Stalls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3095699" cy="511175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Loop:</a:t>
            </a:r>
            <a:r>
              <a:rPr lang="en-US" sz="1800" smtClean="0"/>
              <a:t>	fld	f0,0(x1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fadd.d f4,f0,f2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fsd f4,0(x1</a:t>
            </a:r>
            <a:r>
              <a:rPr lang="en-US" sz="1800" dirty="0" smtClean="0"/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addi x1,x1,-</a:t>
            </a:r>
            <a:r>
              <a:rPr lang="en-US" sz="1800" dirty="0" smtClean="0"/>
              <a:t>8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</a:t>
            </a:r>
            <a:r>
              <a:rPr lang="en-US" sz="1800" smtClean="0"/>
              <a:t>	bne x1,x2,Loop</a:t>
            </a:r>
            <a:endParaRPr lang="en-US" sz="18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21088"/>
            <a:ext cx="7488832" cy="190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076056" y="1125538"/>
            <a:ext cx="3095699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Wingdings" pitchFamily="2" charset="2"/>
              <a:buChar char="n"/>
              <a:defRPr sz="2800">
                <a:solidFill>
                  <a:srgbClr val="0033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55000"/>
              <a:buFont typeface="Wingdings" pitchFamily="2" charset="2"/>
              <a:buChar char="n"/>
              <a:defRPr sz="2400">
                <a:solidFill>
                  <a:srgbClr val="0033CC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50000"/>
              <a:buFont typeface="Wingdings" pitchFamily="2" charset="2"/>
              <a:buChar char="n"/>
              <a:defRPr sz="2000">
                <a:solidFill>
                  <a:srgbClr val="0000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55000"/>
              <a:buFont typeface="Wingdings" pitchFamily="2" charset="2"/>
              <a:buChar char="n"/>
              <a:defRPr sz="1800">
                <a:solidFill>
                  <a:srgbClr val="0066FF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1800">
                <a:solidFill>
                  <a:srgbClr val="3399FF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50000"/>
              <a:buFont typeface="Wingdings" pitchFamily="2" charset="2"/>
              <a:buChar char="n"/>
              <a:defRPr sz="2000">
                <a:solidFill>
                  <a:srgbClr val="3399FF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sz="1800" kern="0" smtClean="0"/>
              <a:t>Loop:	fld	f0,0(x1)</a:t>
            </a:r>
            <a:endParaRPr lang="en-US" sz="1800" kern="0"/>
          </a:p>
          <a:p>
            <a:pPr>
              <a:lnSpc>
                <a:spcPct val="90000"/>
              </a:lnSpc>
              <a:buNone/>
            </a:pPr>
            <a:r>
              <a:rPr lang="en-US" sz="1800" kern="0"/>
              <a:t>		addi x1,x1,-8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fadd.d f4,f0,f2</a:t>
            </a:r>
            <a:endParaRPr lang="en-US" kern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</a:t>
            </a:r>
            <a:r>
              <a:rPr lang="en-US" sz="1800" kern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</a:t>
            </a:r>
            <a:r>
              <a:rPr lang="en-US" sz="1800" kern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1800" kern="0" smtClean="0"/>
              <a:t>		fsd f4,0(x1) 		bne x1,x2,Loop</a:t>
            </a:r>
            <a:endParaRPr lang="en-US" sz="1800" kern="0" dirty="0" smtClean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3131840" y="1628800"/>
            <a:ext cx="2664296" cy="144016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Loop Unrolling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Loop unrolling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Unroll by a factor of 4 (assume # elements is divisible by 4)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Eliminate unnecessary instructions</a:t>
            </a:r>
          </a:p>
          <a:p>
            <a:pPr marL="741363" indent="3175">
              <a:buNone/>
            </a:pPr>
            <a:r>
              <a:rPr lang="en-US" sz="1600" smtClean="0"/>
              <a:t>Loop:	fld </a:t>
            </a:r>
            <a:r>
              <a:rPr lang="en-US" sz="1600"/>
              <a:t>f0,0(x1)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f4,f0,f2</a:t>
            </a:r>
          </a:p>
          <a:p>
            <a:pPr marL="741363" indent="3175">
              <a:buNone/>
            </a:pPr>
            <a:r>
              <a:rPr lang="en-US" sz="1600" smtClean="0"/>
              <a:t>		fsd </a:t>
            </a:r>
            <a:r>
              <a:rPr lang="en-US" sz="1600"/>
              <a:t>f4,0(x1) //drop addi &amp; bne</a:t>
            </a:r>
          </a:p>
          <a:p>
            <a:pPr marL="741363" indent="3175">
              <a:buNone/>
            </a:pPr>
            <a:r>
              <a:rPr lang="en-US" sz="1600" smtClean="0"/>
              <a:t>		fld f6,-8(x1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f8,f6,f2</a:t>
            </a:r>
          </a:p>
          <a:p>
            <a:pPr marL="741363" indent="3175">
              <a:buNone/>
            </a:pPr>
            <a:r>
              <a:rPr lang="en-US" sz="1600" smtClean="0"/>
              <a:t>		fsd f8,-8(x1</a:t>
            </a:r>
            <a:r>
              <a:rPr lang="en-US" sz="1600"/>
              <a:t>) //drop addi &amp; bne</a:t>
            </a:r>
          </a:p>
          <a:p>
            <a:pPr marL="741363" indent="3175">
              <a:buNone/>
            </a:pPr>
            <a:r>
              <a:rPr lang="en-US" sz="1600" smtClean="0"/>
              <a:t>		fld f0,-16(x1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f12,f0,f2</a:t>
            </a:r>
          </a:p>
          <a:p>
            <a:pPr marL="741363" indent="3175">
              <a:buNone/>
            </a:pPr>
            <a:r>
              <a:rPr lang="en-US" sz="1600" smtClean="0"/>
              <a:t>		fsd f12,-16(x1</a:t>
            </a:r>
            <a:r>
              <a:rPr lang="en-US" sz="1600"/>
              <a:t>) //drop addi &amp; bne</a:t>
            </a:r>
          </a:p>
          <a:p>
            <a:pPr marL="741363" indent="3175">
              <a:buNone/>
            </a:pPr>
            <a:r>
              <a:rPr lang="en-US" sz="1600" smtClean="0"/>
              <a:t>		fld f14,-24(x1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fadd.d </a:t>
            </a:r>
            <a:r>
              <a:rPr lang="en-US" sz="1600"/>
              <a:t>f16,f14,f2</a:t>
            </a:r>
          </a:p>
          <a:p>
            <a:pPr marL="741363" indent="3175">
              <a:buNone/>
            </a:pPr>
            <a:r>
              <a:rPr lang="en-US" sz="1600" smtClean="0"/>
              <a:t>		fsd f16,-24(x1</a:t>
            </a:r>
            <a:r>
              <a:rPr lang="en-US" sz="1600"/>
              <a:t>)</a:t>
            </a:r>
          </a:p>
          <a:p>
            <a:pPr marL="741363" indent="3175">
              <a:buNone/>
            </a:pPr>
            <a:r>
              <a:rPr lang="en-US" sz="1600" smtClean="0"/>
              <a:t>		addi x1,x1,-32</a:t>
            </a:r>
            <a:endParaRPr lang="en-US" sz="1600"/>
          </a:p>
          <a:p>
            <a:pPr marL="741363" indent="3175">
              <a:buNone/>
            </a:pPr>
            <a:r>
              <a:rPr lang="en-US" sz="1600" smtClean="0"/>
              <a:t>		bne </a:t>
            </a:r>
            <a:r>
              <a:rPr lang="en-US" sz="1600"/>
              <a:t>x1,x2,Loop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5157192"/>
            <a:ext cx="26642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note:  number of live registers vs. original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AU" sz="3200" dirty="0" smtClean="0"/>
              <a:t>Loop Unrolling/Pipeline Scheduling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Pipeline schedule the unrolled loop: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r>
              <a:rPr lang="en-US" sz="1600" smtClean="0"/>
              <a:t>Loop:	fld </a:t>
            </a:r>
            <a:r>
              <a:rPr lang="en-US" sz="1600"/>
              <a:t>f0,0(x1)</a:t>
            </a:r>
          </a:p>
          <a:p>
            <a:pPr>
              <a:buNone/>
            </a:pPr>
            <a:r>
              <a:rPr lang="en-US" sz="1600" smtClean="0"/>
              <a:t>		fld </a:t>
            </a:r>
            <a:r>
              <a:rPr lang="en-US" sz="1600"/>
              <a:t>f6,-8(x1)</a:t>
            </a:r>
          </a:p>
          <a:p>
            <a:pPr>
              <a:buNone/>
            </a:pPr>
            <a:r>
              <a:rPr lang="en-US" sz="1600" smtClean="0"/>
              <a:t>		fld f8,-</a:t>
            </a:r>
            <a:r>
              <a:rPr lang="en-US" sz="1600"/>
              <a:t>16(x1)</a:t>
            </a:r>
          </a:p>
          <a:p>
            <a:pPr>
              <a:buNone/>
            </a:pPr>
            <a:r>
              <a:rPr lang="en-US" sz="1600" smtClean="0"/>
              <a:t>		fld </a:t>
            </a:r>
            <a:r>
              <a:rPr lang="en-US" sz="1600"/>
              <a:t>f14,-24(x1)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f4,f0,f2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f8,f6,f2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f12,f0,f2</a:t>
            </a:r>
          </a:p>
          <a:p>
            <a:pPr>
              <a:buNone/>
            </a:pPr>
            <a:r>
              <a:rPr lang="en-US" sz="1600" smtClean="0"/>
              <a:t>		fadd.d </a:t>
            </a:r>
            <a:r>
              <a:rPr lang="en-US" sz="1600"/>
              <a:t>f16,f14,f2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f4,0(x1)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f8,-8(x1)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f12</a:t>
            </a:r>
            <a:r>
              <a:rPr lang="en-US" sz="1600" smtClean="0"/>
              <a:t>,-16(x1</a:t>
            </a:r>
            <a:r>
              <a:rPr lang="en-US" sz="1600"/>
              <a:t>)</a:t>
            </a:r>
          </a:p>
          <a:p>
            <a:pPr>
              <a:buNone/>
            </a:pPr>
            <a:r>
              <a:rPr lang="en-US" sz="1600" smtClean="0"/>
              <a:t>		fsd </a:t>
            </a:r>
            <a:r>
              <a:rPr lang="en-US" sz="1600"/>
              <a:t>f16</a:t>
            </a:r>
            <a:r>
              <a:rPr lang="en-US" sz="1600" smtClean="0"/>
              <a:t>,-24(x1</a:t>
            </a:r>
            <a:r>
              <a:rPr lang="en-US" sz="1600"/>
              <a:t>)</a:t>
            </a:r>
          </a:p>
          <a:p>
            <a:pPr>
              <a:buNone/>
            </a:pPr>
            <a:r>
              <a:rPr lang="en-US" sz="1600" smtClean="0"/>
              <a:t>		addi </a:t>
            </a:r>
            <a:r>
              <a:rPr lang="en-US" sz="1600"/>
              <a:t>x1,x1,-32</a:t>
            </a:r>
          </a:p>
          <a:p>
            <a:pPr>
              <a:buNone/>
            </a:pPr>
            <a:r>
              <a:rPr lang="en-US" sz="1600" smtClean="0"/>
              <a:t>		bne </a:t>
            </a:r>
            <a:r>
              <a:rPr lang="en-US" sz="1600"/>
              <a:t>x1,x2,Loop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8064" y="5157192"/>
            <a:ext cx="3816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smtClean="0">
                <a:solidFill>
                  <a:srgbClr val="003399"/>
                </a:solidFill>
                <a:latin typeface="+mn-lt"/>
              </a:rPr>
              <a:t>14 cycles</a:t>
            </a:r>
          </a:p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smtClean="0">
                <a:solidFill>
                  <a:srgbClr val="003399"/>
                </a:solidFill>
                <a:latin typeface="+mn-lt"/>
              </a:rPr>
              <a:t>3.5 cycles per element</a:t>
            </a:r>
            <a:endParaRPr lang="en-US" sz="240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Strip Mining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Unknown number of loop iterations?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Number of iterations = </a:t>
            </a:r>
            <a:r>
              <a:rPr lang="en-US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Goal:  make </a:t>
            </a:r>
            <a:r>
              <a:rPr lang="en-US" i="1" dirty="0" smtClean="0"/>
              <a:t>k</a:t>
            </a:r>
            <a:r>
              <a:rPr lang="en-US" dirty="0" smtClean="0"/>
              <a:t> copies of the loop body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Generate pair of loops: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executes </a:t>
            </a:r>
            <a:r>
              <a:rPr lang="en-US" i="1" dirty="0" smtClean="0"/>
              <a:t>n</a:t>
            </a:r>
            <a:r>
              <a:rPr lang="en-US" dirty="0" smtClean="0"/>
              <a:t> mod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executes </a:t>
            </a:r>
            <a:r>
              <a:rPr lang="en-US" i="1" dirty="0" smtClean="0"/>
              <a:t>n</a:t>
            </a:r>
            <a:r>
              <a:rPr lang="en-US" dirty="0" smtClean="0"/>
              <a:t> /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“Strip mining”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2-bit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each branch: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Predict taken or not taken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the prediction is wrong two consecutive times, </a:t>
            </a:r>
            <a:r>
              <a:rPr lang="en-US" sz="1800" smtClean="0"/>
              <a:t>change prediction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Correlating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2-bit predictors for each branch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for each possible combination of outcomes of preceding </a:t>
            </a:r>
            <a:r>
              <a:rPr lang="en-US" sz="2000" i="1" smtClean="0"/>
              <a:t>n</a:t>
            </a:r>
            <a:r>
              <a:rPr lang="en-US" sz="2000" smtClean="0"/>
              <a:t> branches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(</a:t>
            </a:r>
            <a:r>
              <a:rPr lang="en-US" sz="1600" i="1" smtClean="0"/>
              <a:t>m</a:t>
            </a:r>
            <a:r>
              <a:rPr lang="en-US" sz="1600" smtClean="0"/>
              <a:t>,</a:t>
            </a:r>
            <a:r>
              <a:rPr lang="en-US" sz="1600" i="1" smtClean="0"/>
              <a:t>n</a:t>
            </a:r>
            <a:r>
              <a:rPr lang="en-US" sz="1600" smtClean="0"/>
              <a:t>) predictor:  behavior from last </a:t>
            </a:r>
            <a:r>
              <a:rPr lang="en-US" sz="1600" i="1" smtClean="0"/>
              <a:t>m</a:t>
            </a:r>
            <a:r>
              <a:rPr lang="en-US" sz="1600" smtClean="0"/>
              <a:t> branches to choose from 2</a:t>
            </a:r>
            <a:r>
              <a:rPr lang="en-US" sz="1600" i="1" baseline="30000" smtClean="0"/>
              <a:t>m</a:t>
            </a:r>
            <a:r>
              <a:rPr lang="en-US" sz="1600" smtClean="0"/>
              <a:t> </a:t>
            </a:r>
            <a:r>
              <a:rPr lang="en-US" sz="1600" i="1" smtClean="0"/>
              <a:t>n</a:t>
            </a:r>
            <a:r>
              <a:rPr lang="en-US" sz="1600" smtClean="0"/>
              <a:t>-bit predictors</a:t>
            </a:r>
            <a:endParaRPr lang="en-US" sz="1600" dirty="0" smtClean="0"/>
          </a:p>
          <a:p>
            <a:pPr>
              <a:lnSpc>
                <a:spcPct val="90000"/>
              </a:lnSpc>
            </a:pPr>
            <a:r>
              <a:rPr lang="en-US" sz="2400" smtClean="0"/>
              <a:t>Tournament </a:t>
            </a:r>
            <a:r>
              <a:rPr lang="en-US" sz="2400" dirty="0" smtClean="0"/>
              <a:t>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Combine correlating predictor with local predictor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68" y="1132628"/>
            <a:ext cx="3804614" cy="3289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290330"/>
            <a:ext cx="4175152" cy="3131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7584" y="473090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gshare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36096" y="4730905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</a:t>
            </a:r>
            <a:r>
              <a:rPr lang="en-US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ournament</a:t>
            </a:r>
            <a:endParaRPr lang="en-US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 Performance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01082"/>
            <a:ext cx="4397411" cy="53645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 Performance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34774"/>
            <a:ext cx="7973892" cy="466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6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Tagged Hybrid Predictors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smtClean="0"/>
              <a:t>Need to have predictor for each branch and history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Problem:  this implies huge tables</a:t>
            </a:r>
          </a:p>
          <a:p>
            <a:pPr lvl="1">
              <a:lnSpc>
                <a:spcPct val="90000"/>
              </a:lnSpc>
            </a:pPr>
            <a:r>
              <a:rPr lang="en-US" sz="2800" smtClean="0"/>
              <a:t>Solution:</a:t>
            </a:r>
          </a:p>
          <a:p>
            <a:pPr lvl="2">
              <a:lnSpc>
                <a:spcPct val="90000"/>
              </a:lnSpc>
            </a:pPr>
            <a:r>
              <a:rPr lang="en-US" sz="2400" smtClean="0"/>
              <a:t>Use hash tables, whose hash value is based on branch address and branch history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400" smtClean="0"/>
              <a:t>Longer histories may lead to increased chance of hash collision, so use multiple tables with increasingly shorter histories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4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Tagged Hybrid Predictors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1" y="786738"/>
            <a:ext cx="7899211" cy="549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5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Pipelining become universal technique in 1985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Overlaps execution of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Exploits “Instruction Level Parallelism”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Beyond this, there are two main approaches: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Hardware-based dynamic approaches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used as extensively in PMP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Compiler-based static approaches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as successful outside of scientific applications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smtClean="0"/>
              <a:t>Tagged Hybrid Predictors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50" y="817563"/>
            <a:ext cx="79819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8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Rearrange order of instructions to reduce stalls while maintaining data flow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Compiler doesn’t need to have knowledge of microarchitecture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Handles cases where dependencies are unknown at compile time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Disadvantage: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Substantial increase in hardware complexity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Complicates exceptions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Dynamic scheduling implies: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Out-of-order completion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mtClean="0"/>
              <a:t>Example 1:</a:t>
            </a:r>
            <a:endParaRPr lang="en-US"/>
          </a:p>
          <a:p>
            <a:pPr marL="400050" lvl="1" indent="0">
              <a:buNone/>
            </a:pPr>
            <a:r>
              <a:rPr lang="en-US"/>
              <a:t>fdiv.d f0,f2,f4</a:t>
            </a:r>
          </a:p>
          <a:p>
            <a:pPr marL="400050" lvl="1" indent="0">
              <a:buNone/>
            </a:pPr>
            <a:r>
              <a:rPr lang="en-US"/>
              <a:t>fadd.d f10,f0,f8</a:t>
            </a:r>
          </a:p>
          <a:p>
            <a:pPr marL="400050" lvl="1" indent="0">
              <a:buNone/>
            </a:pPr>
            <a:r>
              <a:rPr lang="en-US"/>
              <a:t>fsub.d </a:t>
            </a:r>
            <a:r>
              <a:rPr lang="en-US" smtClean="0"/>
              <a:t>f12,f8,f14</a:t>
            </a:r>
          </a:p>
          <a:p>
            <a:pPr marL="400050" lvl="1" indent="0">
              <a:buNone/>
            </a:pPr>
            <a:endParaRPr lang="en-US"/>
          </a:p>
          <a:p>
            <a:pPr lvl="1"/>
            <a:r>
              <a:rPr lang="en-US"/>
              <a:t>fsub.d is not dependent, issue before </a:t>
            </a:r>
            <a:r>
              <a:rPr lang="en-US" smtClean="0"/>
              <a:t>fadd.d</a:t>
            </a:r>
            <a:endParaRPr lang="en-US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Example 2:</a:t>
            </a:r>
          </a:p>
          <a:p>
            <a:pPr marL="457200" lvl="1" indent="0">
              <a:buNone/>
            </a:pPr>
            <a:r>
              <a:rPr lang="en-US"/>
              <a:t>fdiv.d f0,f2,f4</a:t>
            </a:r>
          </a:p>
          <a:p>
            <a:pPr marL="457200" lvl="1" indent="0">
              <a:buNone/>
            </a:pPr>
            <a:r>
              <a:rPr lang="en-US"/>
              <a:t>fmul.d f6,f0,f8</a:t>
            </a:r>
          </a:p>
          <a:p>
            <a:pPr marL="457200" lvl="1" indent="0">
              <a:buNone/>
            </a:pPr>
            <a:r>
              <a:rPr lang="en-US"/>
              <a:t>fadd.d </a:t>
            </a:r>
            <a:r>
              <a:rPr lang="en-US" smtClean="0"/>
              <a:t>f0,f10,f14</a:t>
            </a:r>
          </a:p>
          <a:p>
            <a:pPr marL="457200" lvl="1" indent="0">
              <a:buNone/>
            </a:pPr>
            <a:endParaRPr lang="en-US" smtClean="0"/>
          </a:p>
          <a:p>
            <a:pPr marL="741363" lvl="1" indent="-284163"/>
            <a:r>
              <a:rPr lang="en-US"/>
              <a:t>fadd.d</a:t>
            </a:r>
            <a:r>
              <a:rPr lang="en-US" smtClean="0"/>
              <a:t> is not dependent, but the antidependence makes it impossible to issue earlier without register renaming</a:t>
            </a:r>
            <a:endParaRPr lang="en-US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 3: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smtClean="0"/>
              <a:t>	fdiv.d f0,f2,f4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	fadd.d </a:t>
            </a:r>
            <a:r>
              <a:rPr lang="en-US" sz="2400" smtClean="0">
                <a:solidFill>
                  <a:srgbClr val="FF0000"/>
                </a:solidFill>
              </a:rPr>
              <a:t>f6</a:t>
            </a:r>
            <a:r>
              <a:rPr lang="en-US" sz="2400" smtClean="0"/>
              <a:t>,f0,f8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	fsd f6,0(x1</a:t>
            </a:r>
            <a:r>
              <a:rPr lang="en-US" sz="2400" dirty="0" smtClean="0"/>
              <a:t>)</a:t>
            </a:r>
          </a:p>
          <a:p>
            <a:pPr>
              <a:buNone/>
            </a:pPr>
            <a:r>
              <a:rPr lang="en-US" sz="2400" smtClean="0"/>
              <a:t>	fsub.d f8,f10,f14</a:t>
            </a:r>
            <a:endParaRPr lang="en-US" sz="2400" dirty="0" smtClean="0"/>
          </a:p>
          <a:p>
            <a:pPr>
              <a:buNone/>
            </a:pPr>
            <a:r>
              <a:rPr lang="en-US" sz="2400" smtClean="0"/>
              <a:t>	fmul.d </a:t>
            </a:r>
            <a:r>
              <a:rPr lang="en-US" sz="2400" smtClean="0">
                <a:solidFill>
                  <a:srgbClr val="FF0000"/>
                </a:solidFill>
              </a:rPr>
              <a:t>f6</a:t>
            </a:r>
            <a:r>
              <a:rPr lang="en-US" sz="2400" smtClean="0"/>
              <a:t>,f10,f8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 lvl="1"/>
            <a:r>
              <a:rPr lang="en-US" sz="2000" smtClean="0"/>
              <a:t>name </a:t>
            </a:r>
            <a:r>
              <a:rPr lang="en-US" sz="2000" dirty="0" smtClean="0"/>
              <a:t>dependence </a:t>
            </a:r>
            <a:r>
              <a:rPr lang="en-US" sz="2000" smtClean="0"/>
              <a:t>with f6</a:t>
            </a:r>
            <a:endParaRPr lang="en-US" sz="2000" dirty="0" smtClean="0"/>
          </a:p>
        </p:txBody>
      </p:sp>
      <p:sp>
        <p:nvSpPr>
          <p:cNvPr id="6" name="Freeform 5"/>
          <p:cNvSpPr/>
          <p:nvPr/>
        </p:nvSpPr>
        <p:spPr bwMode="auto">
          <a:xfrm>
            <a:off x="3445024" y="2667000"/>
            <a:ext cx="890588" cy="857250"/>
          </a:xfrm>
          <a:custGeom>
            <a:avLst/>
            <a:gdLst>
              <a:gd name="connsiteX0" fmla="*/ 0 w 890588"/>
              <a:gd name="connsiteY0" fmla="*/ 0 h 857250"/>
              <a:gd name="connsiteX1" fmla="*/ 828675 w 890588"/>
              <a:gd name="connsiteY1" fmla="*/ 333375 h 857250"/>
              <a:gd name="connsiteX2" fmla="*/ 371475 w 890588"/>
              <a:gd name="connsiteY2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857250">
                <a:moveTo>
                  <a:pt x="0" y="0"/>
                </a:moveTo>
                <a:cubicBezTo>
                  <a:pt x="383381" y="95250"/>
                  <a:pt x="766763" y="190500"/>
                  <a:pt x="828675" y="333375"/>
                </a:cubicBezTo>
                <a:cubicBezTo>
                  <a:pt x="890588" y="476250"/>
                  <a:pt x="631031" y="666750"/>
                  <a:pt x="371475" y="8572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8459" y="27809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987824" y="3162300"/>
            <a:ext cx="1965325" cy="847725"/>
          </a:xfrm>
          <a:custGeom>
            <a:avLst/>
            <a:gdLst>
              <a:gd name="connsiteX0" fmla="*/ 0 w 1965325"/>
              <a:gd name="connsiteY0" fmla="*/ 0 h 847725"/>
              <a:gd name="connsiteX1" fmla="*/ 1847850 w 1965325"/>
              <a:gd name="connsiteY1" fmla="*/ 342900 h 847725"/>
              <a:gd name="connsiteX2" fmla="*/ 704850 w 19653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325" h="847725">
                <a:moveTo>
                  <a:pt x="0" y="0"/>
                </a:moveTo>
                <a:cubicBezTo>
                  <a:pt x="865187" y="100806"/>
                  <a:pt x="1730375" y="201613"/>
                  <a:pt x="1847850" y="342900"/>
                </a:cubicBezTo>
                <a:cubicBezTo>
                  <a:pt x="1965325" y="484187"/>
                  <a:pt x="1335087" y="665956"/>
                  <a:pt x="704850" y="8477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4523" y="335699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Example 3: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/>
              <a:t>	fdiv.d f0,f2,f4</a:t>
            </a:r>
          </a:p>
          <a:p>
            <a:pPr>
              <a:buNone/>
            </a:pPr>
            <a:r>
              <a:rPr lang="en-US" sz="2400"/>
              <a:t>	fadd.d </a:t>
            </a:r>
            <a:r>
              <a:rPr lang="en-US" sz="2400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,f0,f8</a:t>
            </a:r>
            <a:endParaRPr lang="en-US" sz="2400"/>
          </a:p>
          <a:p>
            <a:pPr>
              <a:buNone/>
            </a:pPr>
            <a:r>
              <a:rPr lang="en-US" sz="2400"/>
              <a:t>	fsd </a:t>
            </a:r>
            <a:r>
              <a:rPr lang="en-US" sz="2400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,0(x1</a:t>
            </a:r>
            <a:r>
              <a:rPr lang="en-US" sz="2400"/>
              <a:t>)</a:t>
            </a:r>
          </a:p>
          <a:p>
            <a:pPr>
              <a:buNone/>
            </a:pPr>
            <a:r>
              <a:rPr lang="en-US" sz="2400"/>
              <a:t>	fsub.d </a:t>
            </a:r>
            <a:r>
              <a:rPr lang="en-US" sz="2400" smtClean="0">
                <a:solidFill>
                  <a:srgbClr val="00B050"/>
                </a:solidFill>
              </a:rPr>
              <a:t>T</a:t>
            </a:r>
            <a:r>
              <a:rPr lang="en-US" sz="2400" smtClean="0"/>
              <a:t>,f10,f14</a:t>
            </a:r>
            <a:endParaRPr lang="en-US" sz="2400"/>
          </a:p>
          <a:p>
            <a:pPr>
              <a:buNone/>
            </a:pPr>
            <a:r>
              <a:rPr lang="en-US" sz="2400"/>
              <a:t>	fmul.d f6,</a:t>
            </a:r>
            <a:r>
              <a:rPr lang="en-US" sz="2400" smtClean="0"/>
              <a:t>f10,</a:t>
            </a:r>
            <a:r>
              <a:rPr lang="en-US" sz="2400" smtClean="0">
                <a:solidFill>
                  <a:srgbClr val="00B050"/>
                </a:solidFill>
              </a:rPr>
              <a:t>T</a:t>
            </a:r>
            <a:endParaRPr lang="en-US" sz="2400">
              <a:solidFill>
                <a:srgbClr val="00B050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Now only RAW hazards remain, which can be strictly ordered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Tomasulo’s Approach</a:t>
            </a:r>
          </a:p>
          <a:p>
            <a:pPr lvl="1">
              <a:lnSpc>
                <a:spcPct val="90000"/>
              </a:lnSpc>
            </a:pPr>
            <a:r>
              <a:rPr lang="en-US"/>
              <a:t>Tracks when operands are available</a:t>
            </a:r>
          </a:p>
          <a:p>
            <a:pPr lvl="1">
              <a:lnSpc>
                <a:spcPct val="90000"/>
              </a:lnSpc>
            </a:pPr>
            <a:r>
              <a:rPr lang="en-US"/>
              <a:t>Introduces register renaming in hardware</a:t>
            </a:r>
          </a:p>
          <a:p>
            <a:pPr lvl="2">
              <a:lnSpc>
                <a:spcPct val="90000"/>
              </a:lnSpc>
            </a:pPr>
            <a:r>
              <a:rPr lang="en-US"/>
              <a:t>Minimizes WAW and WAR </a:t>
            </a:r>
            <a:r>
              <a:rPr lang="en-US" smtClean="0"/>
              <a:t>hazards</a:t>
            </a:r>
          </a:p>
          <a:p>
            <a:pPr lvl="2"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Register renaming is provided by reservation stations (RS)</a:t>
            </a:r>
          </a:p>
          <a:p>
            <a:pPr lvl="1">
              <a:lnSpc>
                <a:spcPct val="90000"/>
              </a:lnSpc>
            </a:pPr>
            <a:r>
              <a:rPr lang="en-US"/>
              <a:t>Contains:</a:t>
            </a:r>
          </a:p>
          <a:p>
            <a:pPr lvl="2">
              <a:lnSpc>
                <a:spcPct val="90000"/>
              </a:lnSpc>
            </a:pPr>
            <a:r>
              <a:rPr lang="en-US"/>
              <a:t>The instruction</a:t>
            </a:r>
          </a:p>
          <a:p>
            <a:pPr lvl="2">
              <a:lnSpc>
                <a:spcPct val="90000"/>
              </a:lnSpc>
            </a:pPr>
            <a:r>
              <a:rPr lang="en-US"/>
              <a:t>Buffered operand values (when available)</a:t>
            </a:r>
          </a:p>
          <a:p>
            <a:pPr lvl="2">
              <a:lnSpc>
                <a:spcPct val="90000"/>
              </a:lnSpc>
            </a:pPr>
            <a:r>
              <a:rPr lang="en-US"/>
              <a:t>Reservation station number of instruction providing the operand </a:t>
            </a:r>
            <a:r>
              <a:rPr lang="en-US" smtClean="0"/>
              <a:t>values</a:t>
            </a: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84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/>
              <a:t>RS </a:t>
            </a:r>
            <a:r>
              <a:rPr lang="en-US" sz="2400" dirty="0" smtClean="0"/>
              <a:t>fetches and buffers an operand as soon as it becomes available (not necessarily involving register file)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Pending instructions designate the RS to which they will send their output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Result values broadcast on a result bus, called the common data bus (CDB)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Only the last output updates the register file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As instructions are issued, the register </a:t>
            </a:r>
            <a:r>
              <a:rPr lang="en-US" sz="2400" dirty="0" err="1" smtClean="0"/>
              <a:t>specifiers</a:t>
            </a:r>
            <a:r>
              <a:rPr lang="en-US" sz="2400" dirty="0" smtClean="0"/>
              <a:t> are renamed with the reservation station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May be more reservation stations </a:t>
            </a:r>
            <a:r>
              <a:rPr lang="en-US" sz="2400" smtClean="0"/>
              <a:t>than registers</a:t>
            </a:r>
          </a:p>
          <a:p>
            <a:pPr>
              <a:lnSpc>
                <a:spcPct val="90000"/>
              </a:lnSpc>
            </a:pPr>
            <a:r>
              <a:rPr lang="en-US" sz="2400"/>
              <a:t>Load and store buffers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Contain data and addresses, act like reservation stations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00809"/>
            <a:ext cx="6552728" cy="5406000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Three Steps: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Issue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Get next instruction from FIFO queue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available RS, issue the instruction to the RS with operand values if available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operand values not available, stall the instruction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Execute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When operand becomes available, store it in any reservation stations waiting for 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When all operands are ready, issue the instruction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Loads and store maintained in program order through effective address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No instruction allowed to initiate execution until all branches that proceed it in program order have completed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Write result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Write result on CDB into reservation stations and store buffers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(Stores must wait until address and value are received)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exploiting instruction-level parallelism, goal is to maximize CPI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Pipeline CPI =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Ideal pipeline CPI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Structural stalls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hazard stalls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Control stalls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Parallelism with basic block is limited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Typical size of basic block = 3-6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optimize across branches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817563"/>
            <a:ext cx="7012954" cy="5362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mtClean="0"/>
              <a:t>Example loop:</a:t>
            </a:r>
            <a:endParaRPr lang="en-US" sz="1600" smtClean="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000" smtClean="0"/>
              <a:t>Loop:	fld </a:t>
            </a:r>
            <a:r>
              <a:rPr lang="en-US" sz="2000"/>
              <a:t>f0,0(x1)</a:t>
            </a:r>
          </a:p>
          <a:p>
            <a:pPr marL="0" indent="0">
              <a:buNone/>
            </a:pPr>
            <a:r>
              <a:rPr lang="en-US" sz="2000" smtClean="0"/>
              <a:t>	fmul.d </a:t>
            </a:r>
            <a:r>
              <a:rPr lang="en-US" sz="2000"/>
              <a:t>f4,f0,f2</a:t>
            </a:r>
          </a:p>
          <a:p>
            <a:pPr marL="0" indent="0">
              <a:buNone/>
            </a:pPr>
            <a:r>
              <a:rPr lang="en-US" sz="2000" smtClean="0"/>
              <a:t>	fsd </a:t>
            </a:r>
            <a:r>
              <a:rPr lang="en-US" sz="2000"/>
              <a:t>f4,0(x1)</a:t>
            </a:r>
          </a:p>
          <a:p>
            <a:pPr marL="0" indent="0">
              <a:buNone/>
            </a:pPr>
            <a:r>
              <a:rPr lang="en-US" sz="2000" smtClean="0"/>
              <a:t>	addi </a:t>
            </a:r>
            <a:r>
              <a:rPr lang="en-US" sz="2000"/>
              <a:t>x1,x1,8</a:t>
            </a:r>
          </a:p>
          <a:p>
            <a:pPr marL="0" indent="0">
              <a:buNone/>
            </a:pPr>
            <a:r>
              <a:rPr lang="en-US" sz="2000" smtClean="0"/>
              <a:t>	bne x1,x2,Loop </a:t>
            </a:r>
            <a:r>
              <a:rPr lang="en-US" sz="2000"/>
              <a:t>// branches if </a:t>
            </a:r>
            <a:r>
              <a:rPr lang="en-US" sz="2000" smtClean="0"/>
              <a:t>x16 != x2</a:t>
            </a:r>
            <a:endParaRPr lang="en-US" sz="2000" dirty="0" smtClean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84124" y="944493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Dynamic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17563"/>
            <a:ext cx="6581185" cy="546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Hardware-Based Speculation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Execute instructions along predicted execution paths but only commit the results if prediction was correct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Instruction commit:  allowing an instruction to update the register file when instruction is no longer speculative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 an additional piece of hardware to prevent any irrevocable action until an instruction commits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 updating state or taking an execution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Reorder buffer – holds the result of instruction between completion and commit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Four fields: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 type:  branch/store/register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Destination field:  register number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 field:  output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Ready field:  completed execution?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Modify reservation stations: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Operand source is now reorder buffer instead of functional unit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Issue: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Allocate RS and ROB, read available operands</a:t>
            </a:r>
          </a:p>
          <a:p>
            <a:pPr>
              <a:lnSpc>
                <a:spcPct val="90000"/>
              </a:lnSpc>
            </a:pPr>
            <a:r>
              <a:rPr lang="en-US" smtClean="0"/>
              <a:t>Execute: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Begin execution when operand values are available</a:t>
            </a:r>
          </a:p>
          <a:p>
            <a:pPr>
              <a:lnSpc>
                <a:spcPct val="90000"/>
              </a:lnSpc>
            </a:pPr>
            <a:r>
              <a:rPr lang="en-US" smtClean="0"/>
              <a:t>Write result: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Write result and </a:t>
            </a:r>
            <a:r>
              <a:rPr lang="en-US"/>
              <a:t>ROB </a:t>
            </a:r>
            <a:r>
              <a:rPr lang="en-US" smtClean="0"/>
              <a:t>tag on CDB</a:t>
            </a:r>
          </a:p>
          <a:p>
            <a:pPr>
              <a:lnSpc>
                <a:spcPct val="90000"/>
              </a:lnSpc>
            </a:pPr>
            <a:r>
              <a:rPr lang="en-US" smtClean="0"/>
              <a:t>Commit: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ROB reaches head of ROB, update register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When a mispredicted branch reaches head of ROB, discard all entries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9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Register values and memory values are not written until an </a:t>
            </a:r>
            <a:r>
              <a:rPr lang="en-US" smtClean="0"/>
              <a:t>instruction commits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On </a:t>
            </a:r>
            <a:r>
              <a:rPr lang="en-US" dirty="0" err="1" smtClean="0"/>
              <a:t>misprediction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Speculated entries in ROB are cleared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Exceptions: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recognized until it is ready to commit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764704"/>
            <a:ext cx="5184576" cy="5381959"/>
          </a:xfrm>
          <a:prstGeom prst="rect">
            <a:avLst/>
          </a:prstGeom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30" y="763084"/>
            <a:ext cx="6786354" cy="5434517"/>
          </a:xfrm>
          <a:prstGeom prst="rect">
            <a:avLst/>
          </a:prstGeom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 rot="5400000">
            <a:off x="7366590" y="1408079"/>
            <a:ext cx="318548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Hardware-Based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Multiple Issue and Static Scheduling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achieve CPI &lt; 1, need to complete multiple instructions per clock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Solutions: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Statically scheduled superscalar 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VLIW (very long instruction word) processors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Dynamically </a:t>
            </a:r>
            <a:r>
              <a:rPr lang="en-US" dirty="0" smtClean="0"/>
              <a:t>scheduled superscalar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Unroll loop statically or dynamically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SIMD (vector processors and GPUs)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Challenges: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dependency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Instruction </a:t>
            </a:r>
            <a:r>
              <a:rPr lang="en-US" sz="2000" i="1" dirty="0" smtClean="0"/>
              <a:t>j</a:t>
            </a:r>
            <a:r>
              <a:rPr lang="en-US" sz="2000" dirty="0" smtClean="0"/>
              <a:t> is data dependent on instruction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if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Instruction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 produces a result that may be used by instruction </a:t>
            </a:r>
            <a:r>
              <a:rPr lang="en-US" sz="1800" i="1" dirty="0" smtClean="0"/>
              <a:t>j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Instruction </a:t>
            </a:r>
            <a:r>
              <a:rPr lang="en-US" sz="1800" i="1" dirty="0" smtClean="0"/>
              <a:t>j</a:t>
            </a:r>
            <a:r>
              <a:rPr lang="en-US" sz="1800" dirty="0" smtClean="0"/>
              <a:t> is data dependent on instruction </a:t>
            </a:r>
            <a:r>
              <a:rPr lang="en-US" sz="1800" i="1" dirty="0" smtClean="0"/>
              <a:t>k</a:t>
            </a:r>
            <a:r>
              <a:rPr lang="en-US" sz="1800" dirty="0" smtClean="0"/>
              <a:t> and instruction </a:t>
            </a:r>
            <a:r>
              <a:rPr lang="en-US" sz="1800" i="1" dirty="0" smtClean="0"/>
              <a:t>k</a:t>
            </a:r>
            <a:r>
              <a:rPr lang="en-US" sz="1800" dirty="0" smtClean="0"/>
              <a:t> is data dependent on instruction </a:t>
            </a:r>
            <a:r>
              <a:rPr lang="en-US" sz="1800" i="1" dirty="0" err="1" smtClean="0"/>
              <a:t>i</a:t>
            </a:r>
            <a:endParaRPr lang="en-US" sz="1800" i="1" dirty="0" smtClean="0"/>
          </a:p>
          <a:p>
            <a:pPr lvl="3">
              <a:lnSpc>
                <a:spcPct val="90000"/>
              </a:lnSpc>
            </a:pPr>
            <a:endParaRPr lang="en-US" sz="1800" i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Dependent instructions cannot be executed simultaneously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Multiple Issue</a:t>
            </a:r>
            <a:endParaRPr lang="en-AU" sz="36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3" y="1628800"/>
            <a:ext cx="8460432" cy="35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VLIW Processors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Package multiple operations into one instruction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 VLIW processor: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One integer instruction (or branch)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independent floating-point operations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independent memory references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Must be enough parallelism in code to fill the available slots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VLIW Processors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062042"/>
            <a:ext cx="8270875" cy="21752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Statically finding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Code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hazard detection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Binary code compatibility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962025"/>
            <a:ext cx="8416251" cy="2929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640"/>
            <a:ext cx="8281987" cy="461665"/>
          </a:xfrm>
        </p:spPr>
        <p:txBody>
          <a:bodyPr/>
          <a:lstStyle/>
          <a:p>
            <a:r>
              <a:rPr lang="en-AU" sz="2400" dirty="0" smtClean="0"/>
              <a:t>Dynamic Scheduling, Multiple Issue, and Speculation</a:t>
            </a:r>
            <a:endParaRPr lang="en-AU" sz="24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Modern microarchitectures: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scheduling + multiple issue + speculation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Two approaches: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 reservation stations and update pipeline control table in half clock cycles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Only supports 2 instructions/clock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logic to handle any possible dependencies between </a:t>
            </a:r>
            <a:r>
              <a:rPr lang="en-US" smtClean="0"/>
              <a:t>the instructions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Issue </a:t>
            </a:r>
            <a:r>
              <a:rPr lang="en-US" smtClean="0"/>
              <a:t>logic is the bottleneck in dynamically scheduled superscalars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Design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829870"/>
            <a:ext cx="6475707" cy="5379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Examine </a:t>
            </a:r>
            <a:r>
              <a:rPr lang="en-US" dirty="0" smtClean="0"/>
              <a:t>all the dependencies </a:t>
            </a:r>
            <a:r>
              <a:rPr lang="en-US" dirty="0" err="1" smtClean="0"/>
              <a:t>amoung</a:t>
            </a:r>
            <a:r>
              <a:rPr lang="en-US" dirty="0" smtClean="0"/>
              <a:t> the instructions in the bundle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dependencies exist in bundle, encode them in reservation stations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Also need </a:t>
            </a:r>
            <a:r>
              <a:rPr lang="en-US" smtClean="0"/>
              <a:t>multiple completion/commit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 smtClean="0"/>
              <a:t>To simplify RS allocation: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Limit </a:t>
            </a:r>
            <a:r>
              <a:rPr lang="en-US"/>
              <a:t>the number of instructions of a given class that can be issued in a “bundle</a:t>
            </a:r>
            <a:r>
              <a:rPr lang="en-US" smtClean="0"/>
              <a:t>”, i.e</a:t>
            </a:r>
            <a:r>
              <a:rPr lang="en-US"/>
              <a:t>. on FP, one integer, one load, one store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Issue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smtClean="0"/>
              <a:t>Loop:	ld </a:t>
            </a:r>
            <a:r>
              <a:rPr lang="en-US" sz="2400"/>
              <a:t>x2,0(x1</a:t>
            </a:r>
            <a:r>
              <a:rPr lang="en-US" sz="2400" smtClean="0"/>
              <a:t>)		//</a:t>
            </a:r>
            <a:r>
              <a:rPr lang="en-US" sz="2400"/>
              <a:t>x2=array element</a:t>
            </a:r>
          </a:p>
          <a:p>
            <a:pPr marL="0" indent="0">
              <a:buNone/>
            </a:pPr>
            <a:r>
              <a:rPr lang="en-US" sz="2400" smtClean="0"/>
              <a:t>	addi x2,x2,1		//</a:t>
            </a:r>
            <a:r>
              <a:rPr lang="en-US" sz="2400"/>
              <a:t>increment x2</a:t>
            </a:r>
          </a:p>
          <a:p>
            <a:pPr marL="0" indent="0">
              <a:buNone/>
            </a:pPr>
            <a:r>
              <a:rPr lang="en-US" sz="2400" smtClean="0"/>
              <a:t>	sd </a:t>
            </a:r>
            <a:r>
              <a:rPr lang="en-US" sz="2400"/>
              <a:t>x2,0(x1</a:t>
            </a:r>
            <a:r>
              <a:rPr lang="en-US" sz="2400" smtClean="0"/>
              <a:t>)		//</a:t>
            </a:r>
            <a:r>
              <a:rPr lang="en-US" sz="2400"/>
              <a:t>store result</a:t>
            </a:r>
          </a:p>
          <a:p>
            <a:pPr marL="0" indent="0">
              <a:buNone/>
            </a:pPr>
            <a:r>
              <a:rPr lang="en-US" sz="2400" smtClean="0"/>
              <a:t>	addi x1,x1,8		//</a:t>
            </a:r>
            <a:r>
              <a:rPr lang="en-US" sz="2400"/>
              <a:t>increment pointer</a:t>
            </a:r>
          </a:p>
          <a:p>
            <a:pPr marL="0" indent="0">
              <a:buNone/>
            </a:pPr>
            <a:r>
              <a:rPr lang="en-US" sz="2400" smtClean="0"/>
              <a:t>	bne x2,x3,Loop	//</a:t>
            </a:r>
            <a:r>
              <a:rPr lang="en-US" sz="2400"/>
              <a:t>branch if not last</a:t>
            </a: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(No Speculation)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24744"/>
            <a:ext cx="8280920" cy="4612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US" sz="3200" smtClean="0"/>
              <a:t>Example (Mutiple Issue with Speculation)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2736"/>
            <a:ext cx="8077560" cy="46458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 </a:t>
            </a:r>
            <a:r>
              <a:rPr lang="en-US" smtClean="0"/>
              <a:t>instruction bandwidth</a:t>
            </a:r>
            <a:endParaRPr lang="en-US" dirty="0" smtClean="0"/>
          </a:p>
          <a:p>
            <a:pPr lvl="1"/>
            <a:r>
              <a:rPr lang="en-US" sz="2000" dirty="0" smtClean="0"/>
              <a:t>Branch-Target buffers</a:t>
            </a:r>
          </a:p>
          <a:p>
            <a:pPr lvl="2"/>
            <a:r>
              <a:rPr lang="en-US" sz="1600" dirty="0" smtClean="0"/>
              <a:t>Next PC prediction buffer, indexed by current PC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Branch-Target Buffer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21" y="2564904"/>
            <a:ext cx="4327939" cy="31842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0740" y="2301442"/>
            <a:ext cx="3732314" cy="4008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Dependencies are a property of programs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Pipeline organization determines if dependence is detected and if it causes a stall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Data dependence conveys: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Possibility of a hazard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Upper bound on exploitable instruction level parallelism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Dependencies that flow through memory locations are difficult to detect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Larger branch-target buffer</a:t>
            </a:r>
          </a:p>
          <a:p>
            <a:pPr lvl="1"/>
            <a:r>
              <a:rPr lang="en-US" dirty="0" smtClean="0"/>
              <a:t>Add target instruction into buffer to deal with longer decoding time required by larger buffer</a:t>
            </a:r>
          </a:p>
          <a:p>
            <a:pPr lvl="1"/>
            <a:r>
              <a:rPr lang="en-US" dirty="0" smtClean="0"/>
              <a:t>“Branch folding”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Folding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Most unconditional branches come from function returns</a:t>
            </a:r>
          </a:p>
          <a:p>
            <a:r>
              <a:rPr lang="en-US" dirty="0" smtClean="0"/>
              <a:t>The same procedure can be called from multiple sites</a:t>
            </a:r>
          </a:p>
          <a:p>
            <a:pPr lvl="1"/>
            <a:r>
              <a:rPr lang="en-US" dirty="0" smtClean="0"/>
              <a:t>Causes the buffer to potentially forget about the return address from previous calls</a:t>
            </a:r>
          </a:p>
          <a:p>
            <a:r>
              <a:rPr lang="en-US" dirty="0" smtClean="0"/>
              <a:t>Create return address buffer organized as a stack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47078"/>
            <a:ext cx="6120680" cy="540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Design monolithic unit that performs: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2"/>
            <a:r>
              <a:rPr lang="en-US" dirty="0" smtClean="0"/>
              <a:t>Fetch ahead</a:t>
            </a:r>
          </a:p>
          <a:p>
            <a:pPr lvl="1"/>
            <a:r>
              <a:rPr lang="en-US" dirty="0" smtClean="0"/>
              <a:t>Instruction memory access and buffering</a:t>
            </a:r>
          </a:p>
          <a:p>
            <a:pPr lvl="2"/>
            <a:r>
              <a:rPr lang="en-US" dirty="0" smtClean="0"/>
              <a:t>Deal with crossing cache lines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Instruction Fetch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000" dirty="0" smtClean="0"/>
              <a:t>Register renaming vs. reorder buffers</a:t>
            </a:r>
          </a:p>
          <a:p>
            <a:pPr lvl="1"/>
            <a:r>
              <a:rPr lang="en-US" sz="1800" dirty="0" smtClean="0"/>
              <a:t>Instead of virtual registers from reservation stations and reorder buffer, create a single register pool</a:t>
            </a:r>
          </a:p>
          <a:p>
            <a:pPr lvl="2"/>
            <a:r>
              <a:rPr lang="en-US" sz="1600" dirty="0" smtClean="0"/>
              <a:t>Contains visible registers and virtual registers</a:t>
            </a:r>
          </a:p>
          <a:p>
            <a:pPr lvl="1"/>
            <a:r>
              <a:rPr lang="en-US" sz="1800" dirty="0" smtClean="0"/>
              <a:t>Use hardware-based map to rename registers during issue</a:t>
            </a:r>
          </a:p>
          <a:p>
            <a:pPr lvl="1"/>
            <a:r>
              <a:rPr lang="en-US" sz="1800" dirty="0" smtClean="0"/>
              <a:t>WAW and WAR hazards are avoided</a:t>
            </a:r>
          </a:p>
          <a:p>
            <a:pPr lvl="1"/>
            <a:r>
              <a:rPr lang="en-US" sz="1800" dirty="0" smtClean="0"/>
              <a:t>Speculation recovery occurs by copying during commit</a:t>
            </a:r>
          </a:p>
          <a:p>
            <a:pPr lvl="1"/>
            <a:r>
              <a:rPr lang="en-US" sz="1800" dirty="0" smtClean="0"/>
              <a:t>Still need a ROB-like queue to update table in order</a:t>
            </a:r>
          </a:p>
          <a:p>
            <a:pPr lvl="1"/>
            <a:r>
              <a:rPr lang="en-US" sz="1800" dirty="0" smtClean="0"/>
              <a:t>Simplifies commit:</a:t>
            </a:r>
          </a:p>
          <a:p>
            <a:pPr lvl="2"/>
            <a:r>
              <a:rPr lang="en-US" sz="1400" dirty="0" smtClean="0"/>
              <a:t>Record that mapping between architectural register and physical register is no longer speculative</a:t>
            </a:r>
          </a:p>
          <a:p>
            <a:pPr lvl="2"/>
            <a:r>
              <a:rPr lang="en-US" sz="1400" dirty="0" smtClean="0"/>
              <a:t>Free up physical register used to hold older value</a:t>
            </a:r>
          </a:p>
          <a:p>
            <a:pPr lvl="2"/>
            <a:r>
              <a:rPr lang="en-US" sz="1400" dirty="0" smtClean="0"/>
              <a:t>In other words:  SWAP physical registers on commit</a:t>
            </a:r>
          </a:p>
          <a:p>
            <a:pPr lvl="1"/>
            <a:r>
              <a:rPr lang="en-US" sz="1800" dirty="0" smtClean="0"/>
              <a:t>Physical register de-allocation is </a:t>
            </a:r>
            <a:r>
              <a:rPr lang="en-US" sz="1800" smtClean="0"/>
              <a:t>more difficult</a:t>
            </a:r>
          </a:p>
          <a:p>
            <a:pPr lvl="2"/>
            <a:r>
              <a:rPr lang="en-US" sz="1400" smtClean="0"/>
              <a:t>Simple approach:  deallocate virtual register when next instruction writes to its mapped architecturally-visibly register</a:t>
            </a:r>
            <a:endParaRPr lang="en-US" sz="1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400" dirty="0" smtClean="0"/>
              <a:t>Combining instruction issue with register renaming:</a:t>
            </a:r>
          </a:p>
          <a:p>
            <a:pPr lvl="1"/>
            <a:r>
              <a:rPr lang="en-US" sz="2000" dirty="0" smtClean="0"/>
              <a:t>Issue logic pre-reserves enough physical registers for </a:t>
            </a:r>
            <a:r>
              <a:rPr lang="en-US" sz="2000" smtClean="0"/>
              <a:t>the bundle</a:t>
            </a:r>
            <a:endParaRPr lang="en-US" sz="2000" dirty="0" smtClean="0"/>
          </a:p>
          <a:p>
            <a:pPr lvl="1"/>
            <a:r>
              <a:rPr lang="en-US" sz="2000" dirty="0" smtClean="0"/>
              <a:t>Issue logic finds dependencies within bundle, maps registers as necessary</a:t>
            </a:r>
          </a:p>
          <a:p>
            <a:pPr lvl="1"/>
            <a:r>
              <a:rPr lang="en-US" sz="2000" dirty="0" smtClean="0"/>
              <a:t>Issue logic finds dependencies between current bundle and already in-flight bundles, maps registers as necessary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Issue and Renaming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5" y="4005064"/>
            <a:ext cx="8479449" cy="2064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How much to speculate</a:t>
            </a:r>
          </a:p>
          <a:p>
            <a:pPr lvl="1"/>
            <a:r>
              <a:rPr lang="en-US" dirty="0" err="1" smtClean="0"/>
              <a:t>Mis</a:t>
            </a:r>
            <a:r>
              <a:rPr lang="en-US" dirty="0" smtClean="0"/>
              <a:t>-speculation degrades performance and power relative to no speculation</a:t>
            </a:r>
          </a:p>
          <a:p>
            <a:pPr lvl="2"/>
            <a:r>
              <a:rPr lang="en-US" dirty="0" smtClean="0"/>
              <a:t>May cause additional misses (cache, TLB)</a:t>
            </a:r>
          </a:p>
          <a:p>
            <a:pPr lvl="1"/>
            <a:r>
              <a:rPr lang="en-US" dirty="0" smtClean="0"/>
              <a:t>Prevent speculative code from causing higher costing misses (e.g. L2)</a:t>
            </a:r>
          </a:p>
          <a:p>
            <a:r>
              <a:rPr lang="en-US" smtClean="0"/>
              <a:t>Speculating </a:t>
            </a:r>
            <a:r>
              <a:rPr lang="en-US" dirty="0" smtClean="0"/>
              <a:t>through multiple branches</a:t>
            </a:r>
          </a:p>
          <a:p>
            <a:pPr lvl="1"/>
            <a:r>
              <a:rPr lang="en-US" dirty="0" smtClean="0"/>
              <a:t>Complicates </a:t>
            </a:r>
            <a:r>
              <a:rPr lang="en-US" smtClean="0"/>
              <a:t>speculation recovery</a:t>
            </a:r>
          </a:p>
          <a:p>
            <a:r>
              <a:rPr lang="en-US"/>
              <a:t>Speculation and energy efficiency</a:t>
            </a:r>
          </a:p>
          <a:p>
            <a:pPr lvl="1"/>
            <a:r>
              <a:rPr lang="en-US"/>
              <a:t>Note:  speculation is only energy efficient when it significantly improves performance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1124744"/>
            <a:ext cx="7779734" cy="4891941"/>
          </a:xfrm>
          <a:prstGeom prst="rect">
            <a:avLst/>
          </a:prstGeom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759679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3399FF"/>
                </a:solidFill>
                <a:latin typeface="+mj-lt"/>
              </a:rPr>
              <a:t>integer</a:t>
            </a:r>
            <a:endParaRPr lang="en-US">
              <a:solidFill>
                <a:srgbClr val="3399FF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475656" y="932260"/>
            <a:ext cx="3312368" cy="4368948"/>
          </a:xfrm>
          <a:prstGeom prst="rect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6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mtClean="0"/>
              <a:t>Value </a:t>
            </a:r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Loads that load from a constant pool</a:t>
            </a:r>
          </a:p>
          <a:p>
            <a:pPr lvl="2"/>
            <a:r>
              <a:rPr lang="en-US" dirty="0" smtClean="0"/>
              <a:t>Instruction that produces a value from a small set of values</a:t>
            </a:r>
          </a:p>
          <a:p>
            <a:pPr lvl="1"/>
            <a:r>
              <a:rPr lang="en-US" smtClean="0"/>
              <a:t>Not incorporated </a:t>
            </a:r>
            <a:r>
              <a:rPr lang="en-US" dirty="0" smtClean="0"/>
              <a:t>into modern processors</a:t>
            </a:r>
          </a:p>
          <a:p>
            <a:pPr lvl="1"/>
            <a:r>
              <a:rPr lang="en-US" dirty="0" smtClean="0"/>
              <a:t>Similar idea--</a:t>
            </a:r>
            <a:r>
              <a:rPr lang="en-US" i="1" dirty="0" smtClean="0"/>
              <a:t>address aliasing prediction</a:t>
            </a:r>
            <a:r>
              <a:rPr lang="en-US" dirty="0" smtClean="0"/>
              <a:t>--is used on </a:t>
            </a:r>
            <a:r>
              <a:rPr lang="en-US" smtClean="0"/>
              <a:t>some processors to determine if two stores or a load and a store reference the same address to allow for reordering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439366"/>
          </a:xfrm>
        </p:spPr>
        <p:txBody>
          <a:bodyPr/>
          <a:lstStyle/>
          <a:p>
            <a:r>
              <a:rPr lang="en-US" smtClean="0"/>
              <a:t>It is easy to predict the performance/energy efficiency of two different versions of the same ISA if we hold the technology constant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420888"/>
            <a:ext cx="5868144" cy="3780778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54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instructions use the same name but no flow of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 true data dependence, but is a problem when reordering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Antidependence</a:t>
            </a:r>
            <a:r>
              <a:rPr lang="en-US" sz="2400" dirty="0" smtClean="0"/>
              <a:t>:  instruction j writes a register or memory location that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reads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Initial ordering (</a:t>
            </a:r>
            <a:r>
              <a:rPr lang="en-US" sz="2000" dirty="0" err="1" smtClean="0"/>
              <a:t>i</a:t>
            </a:r>
            <a:r>
              <a:rPr lang="en-US" sz="2000" dirty="0" smtClean="0"/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Output dependence: 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To resolve, </a:t>
            </a:r>
            <a:r>
              <a:rPr lang="en-US" sz="2800" smtClean="0"/>
              <a:t>use register renaming </a:t>
            </a:r>
            <a:r>
              <a:rPr lang="en-US" sz="2800" dirty="0" smtClean="0"/>
              <a:t>techniques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Processors with lower CPIs / faster clock rates will also be faster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pPr lvl="1"/>
            <a:r>
              <a:rPr lang="en-US" smtClean="0"/>
              <a:t>Pentium 4 had higher clock, lower CPI</a:t>
            </a:r>
          </a:p>
          <a:p>
            <a:pPr lvl="1"/>
            <a:r>
              <a:rPr lang="en-US" smtClean="0"/>
              <a:t>Itanium had same CPI, lower clock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36" y="2420888"/>
            <a:ext cx="7800912" cy="19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Sometimes bigger and dumber is better</a:t>
            </a:r>
          </a:p>
          <a:p>
            <a:pPr lvl="1"/>
            <a:r>
              <a:rPr lang="en-US" smtClean="0"/>
              <a:t>Pentium 4 and Itanium were advanced designs, but could not achieve their peak instruction throughput because of relatively small caches as compared to i7</a:t>
            </a:r>
          </a:p>
          <a:p>
            <a:pPr lvl="1"/>
            <a:endParaRPr lang="en-US" smtClean="0"/>
          </a:p>
          <a:p>
            <a:r>
              <a:rPr lang="en-US" smtClean="0"/>
              <a:t>And sometimes smarter is better than bigger and dumber</a:t>
            </a:r>
          </a:p>
          <a:p>
            <a:pPr lvl="1"/>
            <a:r>
              <a:rPr lang="en-US" smtClean="0"/>
              <a:t>TAGE branch predictor outperforms gshare with less stored predictions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3599755" cy="5111750"/>
          </a:xfrm>
        </p:spPr>
        <p:txBody>
          <a:bodyPr/>
          <a:lstStyle/>
          <a:p>
            <a:r>
              <a:rPr lang="en-US" smtClean="0"/>
              <a:t>Believing that there are large amounts of ILP available, if only we had the right techniques</a:t>
            </a:r>
          </a:p>
          <a:p>
            <a:pPr lvl="1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11185" y="959237"/>
            <a:ext cx="228780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Fallacies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799266"/>
            <a:ext cx="4115432" cy="529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Factors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Hazards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Read after write (RAW)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after write (WAW)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after read (WAR)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Control 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Ordering of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with respect to a branch instruction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Instruction control dependent on a branch cannot be moved before the branch so that its execution is no </a:t>
            </a:r>
            <a:r>
              <a:rPr lang="en-US" sz="2000" smtClean="0"/>
              <a:t>longer controlled </a:t>
            </a:r>
            <a:r>
              <a:rPr lang="en-US" sz="2000" dirty="0" smtClean="0"/>
              <a:t>by the branch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 instruction not control dependent on a branch cannot be moved after the branch so that its execution is controlled by the branch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549" y="1125538"/>
            <a:ext cx="496790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or instruction </a:t>
            </a:r>
            <a:r>
              <a:rPr lang="en-US" sz="2800" dirty="0" smtClean="0"/>
              <a:t>dependent </a:t>
            </a:r>
            <a:r>
              <a:rPr lang="en-US" sz="2800" smtClean="0"/>
              <a:t>on add and sub</a:t>
            </a: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smtClean="0"/>
              <a:t>Assume x4 </a:t>
            </a:r>
            <a:r>
              <a:rPr lang="en-US" sz="2800" dirty="0" smtClean="0"/>
              <a:t>isn’t used after skip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Possible to </a:t>
            </a:r>
            <a:r>
              <a:rPr lang="en-US" sz="2400" smtClean="0"/>
              <a:t>move sub before </a:t>
            </a:r>
            <a:r>
              <a:rPr lang="en-US" sz="2400" dirty="0" smtClean="0"/>
              <a:t>the branch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309634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sz="2400" b="0" i="0" u="sng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x1,x2,x3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	beq x4,x0,L</a:t>
            </a: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sub x1,x1,x6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L: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or x7,x1,x8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en-US" sz="2400" u="sng" kern="0" dirty="0" smtClean="0">
                <a:solidFill>
                  <a:srgbClr val="003399"/>
                </a:solidFill>
                <a:latin typeface="+mn-lt"/>
              </a:rPr>
              <a:t>Example 2: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add x1,x2,x3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beq x12,x0,skip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smtClean="0">
                <a:solidFill>
                  <a:srgbClr val="003399"/>
                </a:solidFill>
                <a:latin typeface="+mn-lt"/>
              </a:rPr>
              <a:t>	sub x4,x5,x6</a:t>
            </a:r>
            <a:endParaRPr lang="en-US" sz="2000" kern="0" noProof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add x5,x4,x9</a:t>
            </a:r>
            <a:endParaRPr kumimoji="0" lang="en-US" sz="2000" b="0" i="0" u="none" strike="noStrike" kern="0" cap="none" spc="0" normalizeH="0" baseline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skip: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kern="0" smtClean="0">
                <a:solidFill>
                  <a:srgbClr val="003399"/>
                </a:solidFill>
                <a:latin typeface="+mn-lt"/>
              </a:rPr>
              <a:t>or</a:t>
            </a:r>
            <a:r>
              <a:rPr kumimoji="0" lang="en-US" sz="2000" b="0" i="0" u="none" strike="noStrike" kern="0" cap="none" spc="0" normalizeH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x7,x8,x9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AU" sz="3200" dirty="0" smtClean="0"/>
              <a:t>Compiler Techniques for Exposing ILP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Pipeline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Separate dependent instruction from the source instruction by the pipeline latency of the source instruction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=999; </a:t>
            </a:r>
            <a:r>
              <a:rPr lang="en-US" dirty="0" err="1" smtClean="0"/>
              <a:t>i</a:t>
            </a:r>
            <a:r>
              <a:rPr lang="en-US" dirty="0" smtClean="0"/>
              <a:t>&gt;=0; </a:t>
            </a:r>
            <a:r>
              <a:rPr lang="en-US" dirty="0" err="1" smtClean="0"/>
              <a:t>i</a:t>
            </a:r>
            <a:r>
              <a:rPr lang="en-US" dirty="0" smtClean="0"/>
              <a:t>=i-1)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 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s;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20" y="4005064"/>
            <a:ext cx="8397262" cy="2088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24374</TotalTime>
  <Words>4027</Words>
  <Application>Microsoft Office PowerPoint</Application>
  <PresentationFormat>On-screen Show (4:3)</PresentationFormat>
  <Paragraphs>797</Paragraphs>
  <Slides>62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1_cod4e</vt:lpstr>
      <vt:lpstr>PowerPoint Presentation</vt:lpstr>
      <vt:lpstr>Introduction</vt:lpstr>
      <vt:lpstr>Instruction-Level Parallelism</vt:lpstr>
      <vt:lpstr>Data Dependence</vt:lpstr>
      <vt:lpstr>Data Dependence</vt:lpstr>
      <vt:lpstr>Name Dependence</vt:lpstr>
      <vt:lpstr>Other Factors</vt:lpstr>
      <vt:lpstr>Examples</vt:lpstr>
      <vt:lpstr>Compiler Techniques for Exposing ILP</vt:lpstr>
      <vt:lpstr>Pipeline Stalls</vt:lpstr>
      <vt:lpstr>Loop Unrolling</vt:lpstr>
      <vt:lpstr>Loop Unrolling/Pipeline Scheduling</vt:lpstr>
      <vt:lpstr>Strip Mining</vt:lpstr>
      <vt:lpstr>Branch Prediction</vt:lpstr>
      <vt:lpstr>Branch Prediction</vt:lpstr>
      <vt:lpstr>Branch Prediction Performance</vt:lpstr>
      <vt:lpstr>Branch Prediction Performance</vt:lpstr>
      <vt:lpstr>Tagged Hybrid Predictors</vt:lpstr>
      <vt:lpstr>Tagged Hybrid Predictors</vt:lpstr>
      <vt:lpstr>Tagged Hybrid Predictors</vt:lpstr>
      <vt:lpstr>Dynamic Scheduling</vt:lpstr>
      <vt:lpstr>Dynamic Scheduling</vt:lpstr>
      <vt:lpstr>Dynamic Scheduling</vt:lpstr>
      <vt:lpstr>Register Renaming</vt:lpstr>
      <vt:lpstr>Register Renaming</vt:lpstr>
      <vt:lpstr>Register Renaming</vt:lpstr>
      <vt:lpstr>Register Renaming</vt:lpstr>
      <vt:lpstr>Tomasulo’s Algorithm</vt:lpstr>
      <vt:lpstr>Tomasulo’s Algorithm</vt:lpstr>
      <vt:lpstr>Example</vt:lpstr>
      <vt:lpstr>Tomasulo’s Algorithm</vt:lpstr>
      <vt:lpstr>Tomasulo’s Algorithm</vt:lpstr>
      <vt:lpstr>Hardware-Based Speculation</vt:lpstr>
      <vt:lpstr>Reorder Buffer</vt:lpstr>
      <vt:lpstr>Reorder Buffer</vt:lpstr>
      <vt:lpstr>Reorder Buffer</vt:lpstr>
      <vt:lpstr>Reorder Buffer</vt:lpstr>
      <vt:lpstr>Reorder Buffer</vt:lpstr>
      <vt:lpstr>Multiple Issue and Static Scheduling</vt:lpstr>
      <vt:lpstr>Multiple Issue</vt:lpstr>
      <vt:lpstr>VLIW Processors</vt:lpstr>
      <vt:lpstr>VLIW Processors</vt:lpstr>
      <vt:lpstr>Dynamic Scheduling, Multiple Issue, and Speculation</vt:lpstr>
      <vt:lpstr>Overview of Design</vt:lpstr>
      <vt:lpstr>Multiple Issue</vt:lpstr>
      <vt:lpstr>Example</vt:lpstr>
      <vt:lpstr>Example (No Speculation)</vt:lpstr>
      <vt:lpstr>Example (Mutiple Issue with Speculation)</vt:lpstr>
      <vt:lpstr>Branch-Target Buffer</vt:lpstr>
      <vt:lpstr>Branch Folding</vt:lpstr>
      <vt:lpstr>Return Address Predictor</vt:lpstr>
      <vt:lpstr>Return Address Predictor</vt:lpstr>
      <vt:lpstr>Integrated Instruction Fetch Unit</vt:lpstr>
      <vt:lpstr>Register Renaming</vt:lpstr>
      <vt:lpstr>Integrated Issue and Renaming</vt:lpstr>
      <vt:lpstr>How Much?</vt:lpstr>
      <vt:lpstr>How Much?</vt:lpstr>
      <vt:lpstr>Energy Efficiency</vt:lpstr>
      <vt:lpstr>Fallacies and Pitfalls</vt:lpstr>
      <vt:lpstr>Fallacies and Pitfalls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322</cp:revision>
  <dcterms:created xsi:type="dcterms:W3CDTF">2008-07-27T22:34:41Z</dcterms:created>
  <dcterms:modified xsi:type="dcterms:W3CDTF">2018-01-11T17:24:10Z</dcterms:modified>
</cp:coreProperties>
</file>