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314" r:id="rId30"/>
    <p:sldId id="299" r:id="rId31"/>
    <p:sldId id="300" r:id="rId32"/>
    <p:sldId id="301" r:id="rId33"/>
    <p:sldId id="302" r:id="rId34"/>
    <p:sldId id="303" r:id="rId35"/>
    <p:sldId id="304" r:id="rId36"/>
    <p:sldId id="315" r:id="rId37"/>
    <p:sldId id="31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7" r:id="rId4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808080"/>
    <a:srgbClr val="5F5F5F"/>
    <a:srgbClr val="3399FF"/>
    <a:srgbClr val="000066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86" autoAdjust="0"/>
  </p:normalViewPr>
  <p:slideViewPr>
    <p:cSldViewPr>
      <p:cViewPr>
        <p:scale>
          <a:sx n="77" d="100"/>
          <a:sy n="77" d="100"/>
        </p:scale>
        <p:origin x="-120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348D271-38A6-4D7A-975F-011E3EA0082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3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6693AC5-E629-4F75-81C4-E80305774BA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28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450FB8-A4D7-48B2-9CB3-5521EE1AECB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0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6873E2-E758-47A5-BD1D-F57A3EF213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48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F89E0-5641-4EBF-AE5D-3D7EFC77CCF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CE9D8-6107-45DA-9845-9B79CDBA575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20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463ECD-0836-4E0C-A283-51953A86557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249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2D34EA-112E-4426-8654-71DD86CF6B4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48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8DC073-189C-49AA-8BDC-77EE2612192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79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ADE8A2-33C2-4F7C-B4E7-5615C21E92E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743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F39B76-4B13-40D6-A84E-5D4FC0E400B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22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079564-71B7-4D75-8E4A-FC64CAEC311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20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E0C5B4-F19E-4C1A-BCFD-C8409342096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51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F4836F-E334-4991-B3B9-BEC9C9173C9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06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1F7A81-0406-4C7C-AE0C-38F89B7C021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3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7CCC3A-ADD5-45AA-A381-9C871AF203A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23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A8492D-561F-42FE-96E6-8CAD5075DD6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543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FF8AC8-435A-4077-9E22-9AB1FC9AE6A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35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297CC4-ACC3-4E46-AE29-30B72920501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A5F03A-DCFD-4046-9389-1D5DBD4B74A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11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EB7188-B27A-4E4D-999D-182358EF1AD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82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A46471-3114-4E0B-A895-482E518FD99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516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8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35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3930F0-D434-4C2E-9088-C01E50F8429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632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EFD281-E0A6-4F8A-97D3-E281FD9FFE7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998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4E1AA4-5F9B-45BF-AEF2-98428947609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741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DE305C-46C2-43D2-A304-E04B3E8E75A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64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999DE0-B237-4D7F-A34D-F1AE01D48DA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8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1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7A36BF-B5A1-45AA-9284-C6E45B51EB0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80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566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30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4EF222-DDC4-4B4E-B052-00660724604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16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3C8C8-192C-415E-A17A-27234808909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E5D3C9-D828-4155-85A6-C412E4E31AD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72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6FE83A-E041-4C32-8791-EAB2D10A51E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521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2C7202-1BEA-46B7-AA99-D9D8E44EB59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0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7A658F-25FF-4AFB-AF60-04454F2C337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7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D776B9-53A3-4595-A8CC-9140EA90FAD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487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5014C0-73DB-4C73-94A2-45856EFE90F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594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5A3463-1EC7-4066-8B6B-6C0D7030F7B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697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A5B9AD-0EE0-4FEF-B113-EE3A9631A42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08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68EF3D-2D61-4DBE-8B46-02F4EBE0A94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73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D882-0267-43B1-8854-491873F8D89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93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B47E5D-6EDF-4387-8E31-2214EEB6780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61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DF3E34-C03C-4081-96ED-F171E736DDE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1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DE714A-A9B0-4F7F-BA2F-168B22DAA24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34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4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Data-Level Parallelism in Vector, SIMD, and GPU Architectures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Start up time</a:t>
            </a:r>
          </a:p>
          <a:p>
            <a:pPr lvl="1"/>
            <a:r>
              <a:rPr lang="en-US" sz="1800" dirty="0" smtClean="0"/>
              <a:t>Latency of vector functional unit</a:t>
            </a:r>
          </a:p>
          <a:p>
            <a:pPr lvl="1"/>
            <a:r>
              <a:rPr lang="en-US" sz="1800" dirty="0" smtClean="0"/>
              <a:t>Assume the same as Cray-1</a:t>
            </a:r>
          </a:p>
          <a:p>
            <a:pPr lvl="2"/>
            <a:r>
              <a:rPr lang="en-US" sz="1400" dirty="0" smtClean="0"/>
              <a:t>Floating-point add =&gt; 6 clock cycles</a:t>
            </a:r>
          </a:p>
          <a:p>
            <a:pPr lvl="2"/>
            <a:r>
              <a:rPr lang="en-US" sz="1400" dirty="0" smtClean="0"/>
              <a:t>Floating-point multiply =&gt; 7 clock cycles</a:t>
            </a:r>
          </a:p>
          <a:p>
            <a:pPr lvl="2"/>
            <a:r>
              <a:rPr lang="en-US" sz="1400" dirty="0" smtClean="0"/>
              <a:t>Floating-point divide =&gt; 20 clock cycles</a:t>
            </a:r>
          </a:p>
          <a:p>
            <a:pPr lvl="2"/>
            <a:r>
              <a:rPr lang="en-US" sz="1400" dirty="0" smtClean="0"/>
              <a:t>Vector load =&gt; 12 clock cycles</a:t>
            </a:r>
          </a:p>
          <a:p>
            <a:r>
              <a:rPr lang="en-US" sz="2000" dirty="0" smtClean="0"/>
              <a:t>Improvements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&gt; 1 element per clock cycle</a:t>
            </a:r>
          </a:p>
          <a:p>
            <a:pPr lvl="1"/>
            <a:r>
              <a:rPr lang="en-US" sz="1800" dirty="0" smtClean="0"/>
              <a:t>Non-64 wide vectors</a:t>
            </a:r>
          </a:p>
          <a:p>
            <a:pPr lvl="1"/>
            <a:r>
              <a:rPr lang="en-US" sz="1800" dirty="0" smtClean="0"/>
              <a:t>IF statements in vector code</a:t>
            </a:r>
          </a:p>
          <a:p>
            <a:pPr lvl="1"/>
            <a:r>
              <a:rPr lang="en-US" sz="1800" dirty="0" smtClean="0"/>
              <a:t>Memory system optimizations to support vector processors</a:t>
            </a:r>
          </a:p>
          <a:p>
            <a:pPr lvl="1"/>
            <a:r>
              <a:rPr lang="en-US" sz="1800" dirty="0" smtClean="0"/>
              <a:t>Multiple dimensional matrices</a:t>
            </a:r>
          </a:p>
          <a:p>
            <a:pPr lvl="1"/>
            <a:r>
              <a:rPr lang="en-US" sz="1800" dirty="0" smtClean="0"/>
              <a:t>Sparse matrices</a:t>
            </a:r>
          </a:p>
          <a:p>
            <a:pPr lvl="1"/>
            <a:r>
              <a:rPr lang="en-US" sz="1800" dirty="0" smtClean="0"/>
              <a:t>Programming a vector computer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Lanes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r>
              <a:rPr lang="en-US" sz="2400" dirty="0" smtClean="0"/>
              <a:t>Element </a:t>
            </a:r>
            <a:r>
              <a:rPr lang="en-US" sz="2400" i="1" dirty="0" smtClean="0"/>
              <a:t>n </a:t>
            </a:r>
            <a:r>
              <a:rPr lang="en-US" sz="2400" dirty="0" smtClean="0"/>
              <a:t>of vector register </a:t>
            </a:r>
            <a:r>
              <a:rPr lang="en-US" sz="2400" i="1" dirty="0" smtClean="0"/>
              <a:t>A </a:t>
            </a:r>
            <a:r>
              <a:rPr lang="en-US" sz="2400" dirty="0" smtClean="0"/>
              <a:t>is “hardwired” to element </a:t>
            </a:r>
            <a:r>
              <a:rPr lang="en-US" sz="2400" i="1" dirty="0" smtClean="0"/>
              <a:t>n</a:t>
            </a:r>
            <a:r>
              <a:rPr lang="en-US" sz="2400" dirty="0" smtClean="0"/>
              <a:t> of vector register </a:t>
            </a:r>
            <a:r>
              <a:rPr lang="en-US" sz="2400" i="1" dirty="0" smtClean="0"/>
              <a:t>B</a:t>
            </a:r>
          </a:p>
          <a:p>
            <a:pPr lvl="1"/>
            <a:r>
              <a:rPr lang="en-US" sz="2000" dirty="0" smtClean="0"/>
              <a:t>Allows for multiple hardware lanes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315815"/>
            <a:ext cx="4392488" cy="3921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52" y="2526585"/>
            <a:ext cx="4221202" cy="3499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Length Register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400"/>
              <a:t>for (i=0; i &lt;n; </a:t>
            </a:r>
            <a:r>
              <a:rPr lang="nn-NO" sz="2400" smtClean="0"/>
              <a:t>i=i+1) Y[i</a:t>
            </a:r>
            <a:r>
              <a:rPr lang="nn-NO" sz="2400"/>
              <a:t>] = a * X[i] + Y[i</a:t>
            </a:r>
            <a:r>
              <a:rPr lang="nn-NO" sz="2400" smtClean="0"/>
              <a:t>];</a:t>
            </a:r>
            <a:endParaRPr lang="en-US" sz="2400" smtClean="0"/>
          </a:p>
          <a:p>
            <a:pPr marL="400050" lvl="1" indent="0">
              <a:buNone/>
            </a:pPr>
            <a:r>
              <a:rPr lang="en-US" sz="1800"/>
              <a:t>	vsetdcfg 2 DP FP	# Enable 2 64b Fl.Pt. registers</a:t>
            </a:r>
          </a:p>
          <a:p>
            <a:pPr marL="400050" lvl="1" indent="0">
              <a:buNone/>
            </a:pPr>
            <a:r>
              <a:rPr lang="en-US" sz="1800"/>
              <a:t>	fld f0,a		# Load scalar a</a:t>
            </a:r>
          </a:p>
          <a:p>
            <a:pPr marL="400050" lvl="1" indent="0">
              <a:buNone/>
            </a:pPr>
            <a:r>
              <a:rPr lang="en-US" sz="1800"/>
              <a:t>loop:	setvl t0,a0	</a:t>
            </a:r>
            <a:r>
              <a:rPr lang="en-US" sz="1800" smtClean="0"/>
              <a:t># </a:t>
            </a:r>
            <a:r>
              <a:rPr lang="en-US" sz="1800"/>
              <a:t>vl = t0 = min(mvl,n)</a:t>
            </a:r>
          </a:p>
          <a:p>
            <a:pPr marL="400050" lvl="1" indent="0">
              <a:buNone/>
            </a:pPr>
            <a:r>
              <a:rPr lang="en-US" sz="1800"/>
              <a:t>	vld v0,x5		# Load vector X</a:t>
            </a:r>
          </a:p>
          <a:p>
            <a:pPr marL="400050" lvl="1" indent="0">
              <a:buNone/>
            </a:pPr>
            <a:r>
              <a:rPr lang="en-US" sz="1800"/>
              <a:t>	slli t1,t0,3	</a:t>
            </a:r>
            <a:r>
              <a:rPr lang="en-US" sz="1800" smtClean="0"/>
              <a:t># </a:t>
            </a:r>
            <a:r>
              <a:rPr lang="en-US" sz="1800"/>
              <a:t>t1 = vl * 8 (in bytes)</a:t>
            </a:r>
          </a:p>
          <a:p>
            <a:pPr marL="400050" lvl="1" indent="0">
              <a:buNone/>
            </a:pPr>
            <a:r>
              <a:rPr lang="en-US" sz="1800"/>
              <a:t>	add x5,x5,t1	</a:t>
            </a:r>
            <a:r>
              <a:rPr lang="en-US" sz="1800" smtClean="0"/>
              <a:t># </a:t>
            </a:r>
            <a:r>
              <a:rPr lang="en-US" sz="1800"/>
              <a:t>Increment pointer to X by vl*8</a:t>
            </a:r>
          </a:p>
          <a:p>
            <a:pPr marL="400050" lvl="1" indent="0">
              <a:buNone/>
            </a:pPr>
            <a:r>
              <a:rPr lang="en-US" sz="1800"/>
              <a:t>	vmul v0,v0,f0	</a:t>
            </a:r>
            <a:r>
              <a:rPr lang="en-US" sz="1800" smtClean="0"/>
              <a:t># </a:t>
            </a:r>
            <a:r>
              <a:rPr lang="en-US" sz="1800"/>
              <a:t>Vector-scalar mult</a:t>
            </a:r>
          </a:p>
          <a:p>
            <a:pPr marL="400050" lvl="1" indent="0">
              <a:buNone/>
            </a:pPr>
            <a:r>
              <a:rPr lang="en-US" sz="1800"/>
              <a:t>	vld v1,x6		# Load vector Y</a:t>
            </a:r>
          </a:p>
          <a:p>
            <a:pPr marL="400050" lvl="1" indent="0">
              <a:buNone/>
            </a:pPr>
            <a:r>
              <a:rPr lang="en-US" sz="1800"/>
              <a:t>	vadd v1,v0,v1	</a:t>
            </a:r>
            <a:r>
              <a:rPr lang="en-US" sz="1800" smtClean="0"/>
              <a:t># </a:t>
            </a:r>
            <a:r>
              <a:rPr lang="en-US" sz="1800"/>
              <a:t>Vector-vector add</a:t>
            </a:r>
          </a:p>
          <a:p>
            <a:pPr marL="400050" lvl="1" indent="0">
              <a:buNone/>
            </a:pPr>
            <a:r>
              <a:rPr lang="en-US" sz="1800"/>
              <a:t>	sub a0,a0,t0	</a:t>
            </a:r>
            <a:r>
              <a:rPr lang="en-US" sz="1800" smtClean="0"/>
              <a:t># </a:t>
            </a:r>
            <a:r>
              <a:rPr lang="en-US" sz="1800"/>
              <a:t>n </a:t>
            </a:r>
            <a:r>
              <a:rPr lang="en-US" sz="1800" smtClean="0"/>
              <a:t>-= </a:t>
            </a:r>
            <a:r>
              <a:rPr lang="en-US" sz="1800"/>
              <a:t>vl (t0)</a:t>
            </a:r>
          </a:p>
          <a:p>
            <a:pPr marL="400050" lvl="1" indent="0">
              <a:buNone/>
            </a:pPr>
            <a:r>
              <a:rPr lang="en-US" sz="1800"/>
              <a:t>	vst v1,x6		# Store the sum into Y</a:t>
            </a:r>
          </a:p>
          <a:p>
            <a:pPr marL="400050" lvl="1" indent="0">
              <a:buNone/>
            </a:pPr>
            <a:r>
              <a:rPr lang="en-US" sz="1800"/>
              <a:t>	add x6,x6,t1	</a:t>
            </a:r>
            <a:r>
              <a:rPr lang="en-US" sz="1800" smtClean="0"/>
              <a:t># </a:t>
            </a:r>
            <a:r>
              <a:rPr lang="en-US" sz="1800"/>
              <a:t>Increment pointer to Y by vl*8</a:t>
            </a:r>
          </a:p>
          <a:p>
            <a:pPr marL="400050" lvl="1" indent="0">
              <a:buNone/>
            </a:pPr>
            <a:r>
              <a:rPr lang="en-US" sz="1800"/>
              <a:t>	bnez a0,loop	</a:t>
            </a:r>
            <a:r>
              <a:rPr lang="en-US" sz="1800" smtClean="0"/>
              <a:t># </a:t>
            </a:r>
            <a:r>
              <a:rPr lang="en-US" sz="1800"/>
              <a:t>Repeat if n != 0</a:t>
            </a:r>
          </a:p>
          <a:p>
            <a:pPr marL="400050" lvl="1" indent="0">
              <a:buNone/>
            </a:pPr>
            <a:r>
              <a:rPr lang="en-US" sz="1800"/>
              <a:t>	vdisable		# Disable vector regs</a:t>
            </a:r>
            <a:r>
              <a:rPr lang="en-US" sz="1400" b="1" smtClean="0"/>
              <a:t>}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Mask Registers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64; i=i+1)</a:t>
            </a:r>
          </a:p>
          <a:p>
            <a:pPr>
              <a:buNone/>
            </a:pPr>
            <a:r>
              <a:rPr lang="en-US" sz="2400" dirty="0" smtClean="0"/>
              <a:t>		if (X[</a:t>
            </a:r>
            <a:r>
              <a:rPr lang="en-US" sz="2400" dirty="0" err="1" smtClean="0"/>
              <a:t>i</a:t>
            </a:r>
            <a:r>
              <a:rPr lang="en-US" sz="2400" dirty="0" smtClean="0"/>
              <a:t>] != 0)</a:t>
            </a:r>
          </a:p>
          <a:p>
            <a:pPr>
              <a:buNone/>
            </a:pPr>
            <a:r>
              <a:rPr lang="en-US" sz="2400" dirty="0" smtClean="0"/>
              <a:t>			X[</a:t>
            </a:r>
            <a:r>
              <a:rPr lang="en-US" sz="2400" dirty="0" err="1" smtClean="0"/>
              <a:t>i</a:t>
            </a:r>
            <a:r>
              <a:rPr lang="en-US" sz="2400" dirty="0" smtClean="0"/>
              <a:t>] = X[</a:t>
            </a:r>
            <a:r>
              <a:rPr lang="en-US" sz="2400" dirty="0" err="1" smtClean="0"/>
              <a:t>i</a:t>
            </a:r>
            <a:r>
              <a:rPr lang="en-US" sz="2400" dirty="0" smtClean="0"/>
              <a:t>] –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smtClean="0"/>
              <a:t>Use predicate register </a:t>
            </a:r>
            <a:r>
              <a:rPr lang="en-US" sz="2400" dirty="0" smtClean="0"/>
              <a:t>to “disable” elements:</a:t>
            </a:r>
          </a:p>
          <a:p>
            <a:pPr lvl="1">
              <a:buNone/>
            </a:pPr>
            <a:r>
              <a:rPr lang="en-US" sz="1400" smtClean="0"/>
              <a:t>vsetdcfg	2*FP64	# </a:t>
            </a:r>
            <a:r>
              <a:rPr lang="en-US" sz="1400"/>
              <a:t>Enable 2 64b FP vector regs</a:t>
            </a:r>
          </a:p>
          <a:p>
            <a:pPr lvl="1">
              <a:buNone/>
            </a:pPr>
            <a:r>
              <a:rPr lang="en-US" sz="1400" smtClean="0"/>
              <a:t>vsetpcfgi	1	# </a:t>
            </a:r>
            <a:r>
              <a:rPr lang="en-US" sz="1400"/>
              <a:t>Enable 1 predicate register</a:t>
            </a:r>
          </a:p>
          <a:p>
            <a:pPr lvl="1">
              <a:buNone/>
            </a:pPr>
            <a:r>
              <a:rPr lang="en-US" sz="1400" smtClean="0"/>
              <a:t>vld			v0,x5	# </a:t>
            </a:r>
            <a:r>
              <a:rPr lang="en-US" sz="1400"/>
              <a:t>Load vector X into v0</a:t>
            </a:r>
          </a:p>
          <a:p>
            <a:pPr lvl="1">
              <a:buNone/>
            </a:pPr>
            <a:r>
              <a:rPr lang="en-US" sz="1400" smtClean="0"/>
              <a:t>vld			v1,x6	# </a:t>
            </a:r>
            <a:r>
              <a:rPr lang="en-US" sz="1400"/>
              <a:t>Load vector Y into v1</a:t>
            </a:r>
          </a:p>
          <a:p>
            <a:pPr lvl="1">
              <a:buNone/>
            </a:pPr>
            <a:r>
              <a:rPr lang="en-US" sz="1400" smtClean="0"/>
              <a:t>fmv.d.x	f0,x0	# </a:t>
            </a:r>
            <a:r>
              <a:rPr lang="en-US" sz="1400"/>
              <a:t>Put (FP) zero into f0</a:t>
            </a:r>
          </a:p>
          <a:p>
            <a:pPr lvl="1">
              <a:buNone/>
            </a:pPr>
            <a:r>
              <a:rPr lang="en-US" sz="1400" smtClean="0"/>
              <a:t>vpne		p0,v0,f0	# </a:t>
            </a:r>
            <a:r>
              <a:rPr lang="en-US" sz="1400"/>
              <a:t>Set p0(i) to 1 if v0(i)!=f0</a:t>
            </a:r>
          </a:p>
          <a:p>
            <a:pPr lvl="1">
              <a:buNone/>
            </a:pPr>
            <a:r>
              <a:rPr lang="en-US" sz="1400" smtClean="0"/>
              <a:t>vsub		v0,v0,v1	# </a:t>
            </a:r>
            <a:r>
              <a:rPr lang="en-US" sz="1400"/>
              <a:t>Subtract under vector mask</a:t>
            </a:r>
          </a:p>
          <a:p>
            <a:pPr lvl="1">
              <a:buNone/>
            </a:pPr>
            <a:r>
              <a:rPr lang="en-US" sz="1400" smtClean="0"/>
              <a:t>vst			v0,x5	# </a:t>
            </a:r>
            <a:r>
              <a:rPr lang="en-US" sz="1400"/>
              <a:t>Store the result in X</a:t>
            </a:r>
          </a:p>
          <a:p>
            <a:pPr lvl="1">
              <a:buNone/>
            </a:pPr>
            <a:r>
              <a:rPr lang="en-US" sz="1400" smtClean="0"/>
              <a:t>vdisable		# </a:t>
            </a:r>
            <a:r>
              <a:rPr lang="en-US" sz="1400"/>
              <a:t>Disable vector registers</a:t>
            </a:r>
          </a:p>
          <a:p>
            <a:pPr lvl="1">
              <a:buNone/>
            </a:pPr>
            <a:r>
              <a:rPr lang="en-US" sz="1400" smtClean="0"/>
              <a:t>vpdisable		# </a:t>
            </a:r>
            <a:r>
              <a:rPr lang="en-US" sz="1400"/>
              <a:t>Disable predicate </a:t>
            </a:r>
            <a:r>
              <a:rPr lang="en-US" sz="1400" smtClean="0"/>
              <a:t>registers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Memory system must be designed to support high bandwidth for vector loads </a:t>
            </a:r>
            <a:r>
              <a:rPr lang="en-US" sz="2400" smtClean="0"/>
              <a:t>and stores</a:t>
            </a:r>
          </a:p>
          <a:p>
            <a:r>
              <a:rPr lang="en-US" sz="2400" smtClean="0"/>
              <a:t>Spread </a:t>
            </a:r>
            <a:r>
              <a:rPr lang="en-US" sz="2400" dirty="0" smtClean="0"/>
              <a:t>accesses across multiple banks</a:t>
            </a:r>
          </a:p>
          <a:p>
            <a:pPr lvl="1"/>
            <a:r>
              <a:rPr lang="en-US" sz="2000" dirty="0" smtClean="0"/>
              <a:t>Control bank addresses independently</a:t>
            </a:r>
          </a:p>
          <a:p>
            <a:pPr lvl="1"/>
            <a:r>
              <a:rPr lang="en-US" sz="2000" dirty="0" smtClean="0"/>
              <a:t>Load or store non </a:t>
            </a:r>
            <a:r>
              <a:rPr lang="en-US" sz="2000" smtClean="0"/>
              <a:t>sequential words (need independent bank addressing)</a:t>
            </a:r>
          </a:p>
          <a:p>
            <a:pPr lvl="1"/>
            <a:r>
              <a:rPr lang="en-US" sz="2000" smtClean="0"/>
              <a:t>Support </a:t>
            </a:r>
            <a:r>
              <a:rPr lang="en-US" sz="2000" dirty="0" smtClean="0"/>
              <a:t>multiple vector processors sharing the same memory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32 processors, each generating 4 loads and 2 stores/cycle</a:t>
            </a:r>
          </a:p>
          <a:p>
            <a:pPr lvl="1"/>
            <a:r>
              <a:rPr lang="en-US" sz="2000" dirty="0" smtClean="0"/>
              <a:t>Processor cycle time is 2.167 ns, SRAM cycle time is 15 ns</a:t>
            </a:r>
          </a:p>
          <a:p>
            <a:pPr lvl="1"/>
            <a:r>
              <a:rPr lang="en-US" sz="2000" dirty="0" smtClean="0"/>
              <a:t>How many memory banks </a:t>
            </a:r>
            <a:r>
              <a:rPr lang="en-US" sz="2000" smtClean="0"/>
              <a:t>needed?</a:t>
            </a:r>
          </a:p>
          <a:p>
            <a:pPr lvl="2"/>
            <a:r>
              <a:rPr lang="en-US" sz="1600" smtClean="0"/>
              <a:t>32x(4+2)x15/2.167 = ~1330 banks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Consider:</a:t>
            </a:r>
          </a:p>
          <a:p>
            <a:pPr>
              <a:buNone/>
            </a:pPr>
            <a:r>
              <a:rPr lang="nn-NO" sz="2000" dirty="0" smtClean="0"/>
              <a:t>	for (i = 0; i &lt; 100; i=i+1)</a:t>
            </a:r>
          </a:p>
          <a:p>
            <a:pPr>
              <a:buNone/>
            </a:pPr>
            <a:r>
              <a:rPr lang="en-US" sz="2000" dirty="0" smtClean="0"/>
              <a:t>		for (j = 0; j &lt; 100; j=j+1) {</a:t>
            </a:r>
          </a:p>
          <a:p>
            <a:pPr>
              <a:buNone/>
            </a:pPr>
            <a:r>
              <a:rPr lang="en-US" sz="2000" dirty="0" smtClean="0"/>
              <a:t>			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0.0;</a:t>
            </a:r>
          </a:p>
          <a:p>
            <a:pPr>
              <a:buNone/>
            </a:pPr>
            <a:r>
              <a:rPr lang="nn-NO" sz="2000" dirty="0" smtClean="0"/>
              <a:t>			for (k = 0; k &lt; 100; k=k+1)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pl-PL" sz="2000" dirty="0" smtClean="0"/>
              <a:t>A[i][j] = A[i][j] + B[i][k] * D[k][j];</a:t>
            </a:r>
          </a:p>
          <a:p>
            <a:pPr>
              <a:buNone/>
            </a:pPr>
            <a:r>
              <a:rPr lang="en-US" sz="2000" b="1" dirty="0" smtClean="0"/>
              <a:t>		}</a:t>
            </a:r>
          </a:p>
          <a:p>
            <a:endParaRPr lang="en-US" sz="2000" b="1" dirty="0" smtClean="0"/>
          </a:p>
          <a:p>
            <a:r>
              <a:rPr lang="en-US" sz="2000" dirty="0" smtClean="0"/>
              <a:t>Must vectorize multiplication of rows of B with columns of D</a:t>
            </a:r>
          </a:p>
          <a:p>
            <a:r>
              <a:rPr lang="en-US" sz="2000" dirty="0" smtClean="0"/>
              <a:t>Use </a:t>
            </a:r>
            <a:r>
              <a:rPr lang="en-US" sz="2000" i="1" dirty="0" smtClean="0"/>
              <a:t>non-unit stride</a:t>
            </a:r>
          </a:p>
          <a:p>
            <a:r>
              <a:rPr lang="en-US" sz="2000" dirty="0" smtClean="0"/>
              <a:t>Bank conflict (stall) occurs when the same bank is hit faster than bank busy time:</a:t>
            </a:r>
          </a:p>
          <a:p>
            <a:pPr lvl="1"/>
            <a:r>
              <a:rPr lang="en-US" sz="1800" dirty="0" smtClean="0"/>
              <a:t>#banks / LCM(</a:t>
            </a:r>
            <a:r>
              <a:rPr lang="en-US" sz="1800" dirty="0" err="1" smtClean="0"/>
              <a:t>stride,#banks</a:t>
            </a:r>
            <a:r>
              <a:rPr lang="en-US" sz="1800" dirty="0" smtClean="0"/>
              <a:t>) &lt; bank busy time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Scatter-Gather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n; i=i+1)</a:t>
            </a:r>
          </a:p>
          <a:p>
            <a:pPr>
              <a:buNone/>
            </a:pPr>
            <a:r>
              <a:rPr lang="en-US" sz="2400" dirty="0" smtClean="0"/>
              <a:t>		A[K[</a:t>
            </a:r>
            <a:r>
              <a:rPr lang="en-US" sz="2400" dirty="0" err="1" smtClean="0"/>
              <a:t>i</a:t>
            </a:r>
            <a:r>
              <a:rPr lang="en-US" sz="2400" dirty="0" smtClean="0"/>
              <a:t>]] = A[K[</a:t>
            </a:r>
            <a:r>
              <a:rPr lang="en-US" sz="2400" dirty="0" err="1" smtClean="0"/>
              <a:t>i</a:t>
            </a:r>
            <a:r>
              <a:rPr lang="en-US" sz="2400" dirty="0" smtClean="0"/>
              <a:t>]] + </a:t>
            </a:r>
            <a:r>
              <a:rPr lang="en-US" sz="2400" smtClean="0"/>
              <a:t>C[M[</a:t>
            </a:r>
            <a:r>
              <a:rPr lang="en-US" sz="2400" err="1" smtClean="0"/>
              <a:t>i</a:t>
            </a:r>
            <a:r>
              <a:rPr lang="en-US" sz="2400" smtClean="0"/>
              <a:t>]];</a:t>
            </a:r>
            <a:endParaRPr lang="en-US" sz="2400" dirty="0" smtClean="0"/>
          </a:p>
          <a:p>
            <a:r>
              <a:rPr lang="en-US" sz="2400" dirty="0" smtClean="0"/>
              <a:t>Use index vector:</a:t>
            </a:r>
          </a:p>
          <a:p>
            <a:pPr>
              <a:buNone/>
            </a:pPr>
            <a:r>
              <a:rPr lang="en-US" sz="2400"/>
              <a:t>vsetdcfg	</a:t>
            </a:r>
            <a:r>
              <a:rPr lang="en-US" sz="2400" smtClean="0"/>
              <a:t>4*FP64	# </a:t>
            </a:r>
            <a:r>
              <a:rPr lang="en-US" sz="2400"/>
              <a:t>4 64b FP vector registers</a:t>
            </a:r>
          </a:p>
          <a:p>
            <a:pPr>
              <a:buNone/>
            </a:pPr>
            <a:r>
              <a:rPr lang="en-US" sz="2400"/>
              <a:t>vld		v0, </a:t>
            </a:r>
            <a:r>
              <a:rPr lang="en-US" sz="2400" smtClean="0"/>
              <a:t>x7		# </a:t>
            </a:r>
            <a:r>
              <a:rPr lang="en-US" sz="2400"/>
              <a:t>Load K[]</a:t>
            </a:r>
          </a:p>
          <a:p>
            <a:pPr>
              <a:buNone/>
            </a:pPr>
            <a:r>
              <a:rPr lang="en-US" sz="2400"/>
              <a:t>vldx		v1, x5, </a:t>
            </a:r>
            <a:r>
              <a:rPr lang="en-US" sz="2400" smtClean="0"/>
              <a:t>v0	# </a:t>
            </a:r>
            <a:r>
              <a:rPr lang="en-US" sz="2400"/>
              <a:t>Load A[K[]]</a:t>
            </a:r>
          </a:p>
          <a:p>
            <a:pPr>
              <a:buNone/>
            </a:pPr>
            <a:r>
              <a:rPr lang="en-US" sz="2400"/>
              <a:t>vld		v2, </a:t>
            </a:r>
            <a:r>
              <a:rPr lang="en-US" sz="2400" smtClean="0"/>
              <a:t>x28	# </a:t>
            </a:r>
            <a:r>
              <a:rPr lang="en-US" sz="2400"/>
              <a:t>Load M[]</a:t>
            </a:r>
          </a:p>
          <a:p>
            <a:pPr>
              <a:buNone/>
            </a:pPr>
            <a:r>
              <a:rPr lang="en-US" sz="2400" smtClean="0"/>
              <a:t>vldi		v3</a:t>
            </a:r>
            <a:r>
              <a:rPr lang="en-US" sz="2400"/>
              <a:t>, x6, </a:t>
            </a:r>
            <a:r>
              <a:rPr lang="en-US" sz="2400" smtClean="0"/>
              <a:t>v2</a:t>
            </a:r>
            <a:r>
              <a:rPr lang="en-US" sz="2400"/>
              <a:t>	</a:t>
            </a:r>
            <a:r>
              <a:rPr lang="en-US" sz="2400" smtClean="0"/>
              <a:t># </a:t>
            </a:r>
            <a:r>
              <a:rPr lang="en-US" sz="2400"/>
              <a:t>Load C[M[]]</a:t>
            </a:r>
          </a:p>
          <a:p>
            <a:pPr>
              <a:buNone/>
            </a:pPr>
            <a:r>
              <a:rPr lang="en-US" sz="2400" smtClean="0"/>
              <a:t>vadd		v1</a:t>
            </a:r>
            <a:r>
              <a:rPr lang="en-US" sz="2400"/>
              <a:t>, v1, v3	# Add them</a:t>
            </a:r>
          </a:p>
          <a:p>
            <a:pPr>
              <a:buNone/>
            </a:pPr>
            <a:r>
              <a:rPr lang="en-US" sz="2400" smtClean="0"/>
              <a:t>vstx		v1</a:t>
            </a:r>
            <a:r>
              <a:rPr lang="en-US" sz="2400"/>
              <a:t>, x5, </a:t>
            </a:r>
            <a:r>
              <a:rPr lang="en-US" sz="2400" smtClean="0"/>
              <a:t>v0</a:t>
            </a:r>
            <a:r>
              <a:rPr lang="en-US" sz="2400"/>
              <a:t>	# Store A[K[]]</a:t>
            </a:r>
          </a:p>
          <a:p>
            <a:pPr>
              <a:buNone/>
            </a:pPr>
            <a:r>
              <a:rPr lang="en-US" sz="2400"/>
              <a:t>vdisable	</a:t>
            </a:r>
            <a:r>
              <a:rPr lang="en-US" sz="2400" smtClean="0"/>
              <a:t>		# </a:t>
            </a:r>
            <a:r>
              <a:rPr lang="en-US" sz="2400"/>
              <a:t>Disable vector registers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Vec</a:t>
            </a:r>
            <a:r>
              <a:rPr lang="en-US" dirty="0" smtClean="0"/>
              <a:t>.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Compilers can provide feedback to programmers</a:t>
            </a:r>
          </a:p>
          <a:p>
            <a:r>
              <a:rPr lang="en-US" sz="2400" dirty="0" smtClean="0"/>
              <a:t>Programmers can provide hints to compiler</a:t>
            </a:r>
          </a:p>
          <a:p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0848"/>
            <a:ext cx="6192688" cy="4072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Extensions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Media applications operate on data types narrower than the native word size</a:t>
            </a:r>
          </a:p>
          <a:p>
            <a:pPr lvl="1"/>
            <a:r>
              <a:rPr lang="en-US" dirty="0" smtClean="0"/>
              <a:t>Example:  disconnect carry chains to “partition” adder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Limitations, compared to vector instructions:</a:t>
            </a:r>
          </a:p>
          <a:p>
            <a:pPr lvl="1"/>
            <a:r>
              <a:rPr lang="en-US" dirty="0" smtClean="0"/>
              <a:t>Number of data operands encoded into op code</a:t>
            </a:r>
          </a:p>
          <a:p>
            <a:pPr lvl="1"/>
            <a:r>
              <a:rPr lang="en-US" dirty="0" smtClean="0"/>
              <a:t>No sophisticated addressing modes (</a:t>
            </a:r>
            <a:r>
              <a:rPr lang="en-US" dirty="0" err="1" smtClean="0"/>
              <a:t>strided</a:t>
            </a:r>
            <a:r>
              <a:rPr lang="en-US" dirty="0" smtClean="0"/>
              <a:t>, scatter-gather)</a:t>
            </a:r>
          </a:p>
          <a:p>
            <a:pPr lvl="1"/>
            <a:r>
              <a:rPr lang="en-US" dirty="0" smtClean="0"/>
              <a:t>No mask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Implementations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Implementations:</a:t>
            </a:r>
          </a:p>
          <a:p>
            <a:pPr lvl="1"/>
            <a:r>
              <a:rPr lang="en-US" dirty="0" smtClean="0"/>
              <a:t>Intel MMX (1996)</a:t>
            </a:r>
          </a:p>
          <a:p>
            <a:pPr lvl="2"/>
            <a:r>
              <a:rPr lang="en-US" dirty="0" smtClean="0"/>
              <a:t>Eight 8-bit integer ops or four 16-bit integer ops</a:t>
            </a:r>
          </a:p>
          <a:p>
            <a:pPr lvl="1"/>
            <a:r>
              <a:rPr lang="en-US" dirty="0" smtClean="0"/>
              <a:t>Streaming SIMD Extensions (SSE) (1999)</a:t>
            </a:r>
          </a:p>
          <a:p>
            <a:pPr lvl="2"/>
            <a:r>
              <a:rPr lang="en-US" dirty="0" smtClean="0"/>
              <a:t>Eight 16-bit integer ops</a:t>
            </a:r>
          </a:p>
          <a:p>
            <a:pPr lvl="2"/>
            <a:r>
              <a:rPr lang="en-US" dirty="0" smtClean="0"/>
              <a:t>Four 32-bit integer/</a:t>
            </a:r>
            <a:r>
              <a:rPr lang="en-US" dirty="0" err="1" smtClean="0"/>
              <a:t>fp</a:t>
            </a:r>
            <a:r>
              <a:rPr lang="en-US" dirty="0" smtClean="0"/>
              <a:t> ops or two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r>
              <a:rPr lang="en-US" dirty="0" smtClean="0"/>
              <a:t>Advanced Vector Extensions (2010)</a:t>
            </a:r>
          </a:p>
          <a:p>
            <a:pPr lvl="2"/>
            <a:r>
              <a:rPr lang="en-US" dirty="0" smtClean="0"/>
              <a:t>Four 64-bit </a:t>
            </a:r>
            <a:r>
              <a:rPr lang="en-US" smtClean="0"/>
              <a:t>integer/</a:t>
            </a:r>
            <a:r>
              <a:rPr lang="en-US" err="1" smtClean="0"/>
              <a:t>fp</a:t>
            </a:r>
            <a:r>
              <a:rPr lang="en-US" smtClean="0"/>
              <a:t> ops</a:t>
            </a:r>
          </a:p>
          <a:p>
            <a:pPr lvl="1"/>
            <a:r>
              <a:rPr lang="en-US" smtClean="0"/>
              <a:t>AVX-512 (2017)</a:t>
            </a:r>
          </a:p>
          <a:p>
            <a:pPr lvl="2"/>
            <a:r>
              <a:rPr lang="en-US" smtClean="0"/>
              <a:t>Eight 64-bit integer/fp ops</a:t>
            </a:r>
            <a:endParaRPr lang="en-US" dirty="0" smtClean="0"/>
          </a:p>
          <a:p>
            <a:pPr lvl="1"/>
            <a:r>
              <a:rPr lang="en-US" smtClean="0"/>
              <a:t>Operands </a:t>
            </a:r>
            <a:r>
              <a:rPr lang="en-US" dirty="0" smtClean="0"/>
              <a:t>must be consecutive and aligned memory locations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SIMD architectures can exploit significant data-level parallelism for: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Matrix-oriented </a:t>
            </a:r>
            <a:r>
              <a:rPr lang="en-US" dirty="0" smtClean="0"/>
              <a:t>scientific computing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smtClean="0"/>
              <a:t>edia-oriented </a:t>
            </a:r>
            <a:r>
              <a:rPr lang="en-US" dirty="0" smtClean="0"/>
              <a:t>image and sound processors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is more energy efficient than MIMD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needs to fetch one instruction per data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SIMD attractive for personal mobile devices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allows programmer to continue to think sequentially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SIMD Code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DXPY:</a:t>
            </a:r>
          </a:p>
          <a:p>
            <a:pPr lvl="1">
              <a:buNone/>
            </a:pPr>
            <a:r>
              <a:rPr lang="en-US" sz="2000" smtClean="0"/>
              <a:t>fld			f0,a		# Load </a:t>
            </a:r>
            <a:r>
              <a:rPr lang="en-US" sz="2000"/>
              <a:t>scalar a</a:t>
            </a:r>
          </a:p>
          <a:p>
            <a:pPr lvl="1">
              <a:buNone/>
            </a:pPr>
            <a:r>
              <a:rPr lang="en-US" sz="2000" smtClean="0"/>
              <a:t>splat.4D	f0,f0		# Make </a:t>
            </a:r>
            <a:r>
              <a:rPr lang="en-US" sz="2000"/>
              <a:t>4 copies of a</a:t>
            </a:r>
          </a:p>
          <a:p>
            <a:pPr lvl="1">
              <a:buNone/>
            </a:pPr>
            <a:r>
              <a:rPr lang="en-US" sz="2000" smtClean="0"/>
              <a:t>addi	x28,x5</a:t>
            </a:r>
            <a:r>
              <a:rPr lang="en-US" sz="2000"/>
              <a:t>,#</a:t>
            </a:r>
            <a:r>
              <a:rPr lang="en-US" sz="2000" smtClean="0"/>
              <a:t>256	# Last </a:t>
            </a:r>
            <a:r>
              <a:rPr lang="en-US" sz="2000"/>
              <a:t>address to </a:t>
            </a:r>
            <a:r>
              <a:rPr lang="en-US" sz="2000" smtClean="0"/>
              <a:t>load</a:t>
            </a:r>
          </a:p>
          <a:p>
            <a:pPr lvl="1" indent="-742950">
              <a:buNone/>
            </a:pPr>
            <a:r>
              <a:rPr lang="en-US" sz="2000" smtClean="0"/>
              <a:t>Loop</a:t>
            </a:r>
            <a:r>
              <a:rPr lang="en-US" sz="2000"/>
              <a:t>: </a:t>
            </a:r>
            <a:r>
              <a:rPr lang="en-US" sz="2000" smtClean="0"/>
              <a:t>fld.4D	f1,0(x5)		# Load </a:t>
            </a:r>
            <a:r>
              <a:rPr lang="en-US" sz="2000"/>
              <a:t>X[i] ... X[i+3]</a:t>
            </a:r>
          </a:p>
          <a:p>
            <a:pPr lvl="1">
              <a:buNone/>
            </a:pPr>
            <a:r>
              <a:rPr lang="en-US" sz="2000" smtClean="0"/>
              <a:t>fmul.4D	f1,f1,f0		# a x X[i</a:t>
            </a:r>
            <a:r>
              <a:rPr lang="en-US" sz="2000"/>
              <a:t>] ... </a:t>
            </a:r>
            <a:r>
              <a:rPr lang="en-US" sz="2000" smtClean="0"/>
              <a:t>a x X[i+3</a:t>
            </a:r>
            <a:r>
              <a:rPr lang="en-US" sz="2000"/>
              <a:t>]</a:t>
            </a:r>
          </a:p>
          <a:p>
            <a:pPr lvl="1">
              <a:buNone/>
            </a:pPr>
            <a:r>
              <a:rPr lang="en-US" sz="2000" smtClean="0"/>
              <a:t>fld.4D	f2,0(x6)		# Load </a:t>
            </a:r>
            <a:r>
              <a:rPr lang="en-US" sz="2000"/>
              <a:t>Y[i] ... Y[i+3]</a:t>
            </a:r>
          </a:p>
          <a:p>
            <a:pPr lvl="1">
              <a:buNone/>
            </a:pPr>
            <a:r>
              <a:rPr lang="en-US" sz="2000" smtClean="0"/>
              <a:t>fadd.4D	f2,f2,f1		# a x X[i</a:t>
            </a:r>
            <a:r>
              <a:rPr lang="en-US" sz="2000"/>
              <a:t>]+Y[i]...</a:t>
            </a:r>
          </a:p>
          <a:p>
            <a:pPr lvl="1">
              <a:buNone/>
            </a:pPr>
            <a:r>
              <a:rPr lang="en-US" sz="2000" smtClean="0"/>
              <a:t>					# a x X[i+3</a:t>
            </a:r>
            <a:r>
              <a:rPr lang="en-US" sz="2000"/>
              <a:t>]+Y[i+3]</a:t>
            </a:r>
          </a:p>
          <a:p>
            <a:pPr lvl="1">
              <a:buNone/>
            </a:pPr>
            <a:r>
              <a:rPr lang="en-US" sz="2000" smtClean="0"/>
              <a:t>fsd.4D	f2,0(x6)		# Store </a:t>
            </a:r>
            <a:r>
              <a:rPr lang="en-US" sz="2000"/>
              <a:t>Y[i]... Y[i+3]</a:t>
            </a:r>
          </a:p>
          <a:p>
            <a:pPr lvl="1">
              <a:buNone/>
            </a:pPr>
            <a:r>
              <a:rPr lang="en-US" sz="2000" smtClean="0"/>
              <a:t>addi	x5,x5</a:t>
            </a:r>
            <a:r>
              <a:rPr lang="en-US" sz="2000"/>
              <a:t>,#</a:t>
            </a:r>
            <a:r>
              <a:rPr lang="en-US" sz="2000" smtClean="0"/>
              <a:t>32	# Increment </a:t>
            </a:r>
            <a:r>
              <a:rPr lang="en-US" sz="2000"/>
              <a:t>index to X</a:t>
            </a:r>
          </a:p>
          <a:p>
            <a:pPr lvl="1">
              <a:buNone/>
            </a:pPr>
            <a:r>
              <a:rPr lang="en-US" sz="2000" smtClean="0"/>
              <a:t>addi	x6,x6</a:t>
            </a:r>
            <a:r>
              <a:rPr lang="en-US" sz="2000"/>
              <a:t>,#</a:t>
            </a:r>
            <a:r>
              <a:rPr lang="en-US" sz="2000" smtClean="0"/>
              <a:t>32	# Increment </a:t>
            </a:r>
            <a:r>
              <a:rPr lang="en-US" sz="2000"/>
              <a:t>index to Y</a:t>
            </a:r>
          </a:p>
          <a:p>
            <a:pPr lvl="1">
              <a:buNone/>
            </a:pPr>
            <a:r>
              <a:rPr lang="en-US" sz="2000" smtClean="0"/>
              <a:t>bne		x28,x5,Loop	# Check </a:t>
            </a:r>
            <a:r>
              <a:rPr lang="en-US" sz="2000"/>
              <a:t>if </a:t>
            </a:r>
            <a:r>
              <a:rPr lang="en-US" sz="2000" smtClean="0"/>
              <a:t>done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Performance Model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Basic idea:</a:t>
            </a:r>
          </a:p>
          <a:p>
            <a:pPr lvl="1"/>
            <a:r>
              <a:rPr lang="en-US" dirty="0" smtClean="0"/>
              <a:t>Plot peak floating-point throughput as a function of arithmetic intensity</a:t>
            </a:r>
          </a:p>
          <a:p>
            <a:pPr lvl="1"/>
            <a:r>
              <a:rPr lang="en-US" dirty="0" smtClean="0"/>
              <a:t>Ties together floating-point performance and memory performance for a target machine</a:t>
            </a:r>
          </a:p>
          <a:p>
            <a:r>
              <a:rPr lang="en-US" sz="2400" dirty="0" smtClean="0"/>
              <a:t>Arithmetic intensity</a:t>
            </a:r>
          </a:p>
          <a:p>
            <a:pPr lvl="1"/>
            <a:r>
              <a:rPr lang="en-US" dirty="0" smtClean="0"/>
              <a:t>Floating-point operations per byte read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005064"/>
            <a:ext cx="5112568" cy="211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Attainable </a:t>
            </a:r>
            <a:r>
              <a:rPr lang="en-US" sz="2400" smtClean="0"/>
              <a:t>GFLOPs/sec = </a:t>
            </a:r>
            <a:r>
              <a:rPr lang="en-US" sz="2400" dirty="0" smtClean="0"/>
              <a:t>(Peak Memory BW × Arithmetic Intensity, Peak Floating Point </a:t>
            </a:r>
            <a:r>
              <a:rPr lang="en-US" sz="2400" dirty="0" err="1" smtClean="0"/>
              <a:t>Perf</a:t>
            </a:r>
            <a:r>
              <a:rPr lang="en-US" sz="2400" dirty="0" smtClean="0"/>
              <a:t>.)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132856"/>
            <a:ext cx="7443787" cy="3865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Heterogeneous execution model</a:t>
            </a:r>
          </a:p>
          <a:p>
            <a:pPr lvl="2"/>
            <a:r>
              <a:rPr lang="en-US" dirty="0" smtClean="0"/>
              <a:t>CPU is the </a:t>
            </a:r>
            <a:r>
              <a:rPr lang="en-US" i="1" dirty="0" smtClean="0"/>
              <a:t>host</a:t>
            </a:r>
            <a:r>
              <a:rPr lang="en-US" dirty="0" smtClean="0"/>
              <a:t>, GPU is the </a:t>
            </a:r>
            <a:r>
              <a:rPr lang="en-US" i="1" dirty="0" smtClean="0"/>
              <a:t>device</a:t>
            </a:r>
          </a:p>
          <a:p>
            <a:pPr lvl="1"/>
            <a:r>
              <a:rPr lang="en-US" dirty="0" smtClean="0"/>
              <a:t>Develop a C-like programming language for GPU</a:t>
            </a:r>
          </a:p>
          <a:p>
            <a:pPr lvl="1"/>
            <a:r>
              <a:rPr lang="en-US" dirty="0" smtClean="0"/>
              <a:t>Unify all forms of GPU parallelism as </a:t>
            </a:r>
            <a:r>
              <a:rPr lang="en-US" i="1" dirty="0" smtClean="0"/>
              <a:t>CUDA thread</a:t>
            </a:r>
          </a:p>
          <a:p>
            <a:pPr lvl="1"/>
            <a:r>
              <a:rPr lang="en-US" dirty="0" smtClean="0"/>
              <a:t>Programming model is “Single Instruction Multiple Thread”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thread is associated with each data element</a:t>
            </a:r>
          </a:p>
          <a:p>
            <a:r>
              <a:rPr lang="en-US" dirty="0" smtClean="0"/>
              <a:t>Threads are organized into blocks</a:t>
            </a:r>
          </a:p>
          <a:p>
            <a:r>
              <a:rPr lang="en-US" dirty="0" smtClean="0"/>
              <a:t>Blocks are organized into a grid</a:t>
            </a:r>
          </a:p>
          <a:p>
            <a:endParaRPr lang="en-US" dirty="0" smtClean="0"/>
          </a:p>
          <a:p>
            <a:r>
              <a:rPr lang="en-US" dirty="0" smtClean="0"/>
              <a:t>GPU hardware handles thread management, not applications or OS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 to vector machines:</a:t>
            </a:r>
          </a:p>
          <a:p>
            <a:pPr lvl="1"/>
            <a:r>
              <a:rPr lang="en-US" dirty="0" smtClean="0"/>
              <a:t>Works well with data-level parallel problems</a:t>
            </a:r>
          </a:p>
          <a:p>
            <a:pPr lvl="1"/>
            <a:r>
              <a:rPr lang="en-US" dirty="0" smtClean="0"/>
              <a:t>Scatter-gather transfers</a:t>
            </a:r>
          </a:p>
          <a:p>
            <a:pPr lvl="1"/>
            <a:r>
              <a:rPr lang="en-US" dirty="0" smtClean="0"/>
              <a:t>Mask registers</a:t>
            </a:r>
          </a:p>
          <a:p>
            <a:pPr lvl="1"/>
            <a:r>
              <a:rPr lang="en-US" dirty="0" smtClean="0"/>
              <a:t>Large register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No scalar processor</a:t>
            </a:r>
          </a:p>
          <a:p>
            <a:pPr lvl="1"/>
            <a:r>
              <a:rPr lang="en-US" dirty="0" smtClean="0"/>
              <a:t>Uses multithreading to hide memory latency</a:t>
            </a:r>
          </a:p>
          <a:p>
            <a:pPr lvl="1"/>
            <a:r>
              <a:rPr lang="en-US" dirty="0" smtClean="0"/>
              <a:t>Has many functional units, as opposed to a few deeply pipelined units like a vector processor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Code </a:t>
            </a:r>
            <a:r>
              <a:rPr lang="en-US" sz="2400" dirty="0" smtClean="0"/>
              <a:t>that works over all elements is the grid</a:t>
            </a:r>
          </a:p>
          <a:p>
            <a:r>
              <a:rPr lang="en-US" sz="2400" dirty="0" smtClean="0"/>
              <a:t>Thread blocks break this down into manageable sizes</a:t>
            </a:r>
          </a:p>
          <a:p>
            <a:pPr lvl="1"/>
            <a:r>
              <a:rPr lang="en-US" sz="2000" dirty="0" smtClean="0"/>
              <a:t>512 threads per block</a:t>
            </a:r>
          </a:p>
          <a:p>
            <a:r>
              <a:rPr lang="en-US" sz="2400" dirty="0" smtClean="0"/>
              <a:t>SIMD instruction executes 32 elements at a time</a:t>
            </a:r>
          </a:p>
          <a:p>
            <a:r>
              <a:rPr lang="en-US" sz="2400" dirty="0" smtClean="0"/>
              <a:t>Thus grid size = 16 blocks</a:t>
            </a:r>
          </a:p>
          <a:p>
            <a:r>
              <a:rPr lang="en-US" sz="2400" dirty="0" smtClean="0"/>
              <a:t>Block is analogous to a strip-mined vector loop with vector length of 32</a:t>
            </a:r>
          </a:p>
          <a:p>
            <a:r>
              <a:rPr lang="en-US" sz="2400" dirty="0" smtClean="0"/>
              <a:t>Block is assigned to a multithreaded SIMD processor by the thread block scheduler</a:t>
            </a:r>
          </a:p>
          <a:p>
            <a:r>
              <a:rPr lang="en-US" sz="2400" dirty="0" smtClean="0"/>
              <a:t>Current-generation </a:t>
            </a:r>
            <a:r>
              <a:rPr lang="en-US" sz="2400" smtClean="0"/>
              <a:t>GPUs have </a:t>
            </a:r>
            <a:r>
              <a:rPr lang="en-US" sz="2400" dirty="0" smtClean="0"/>
              <a:t>7-15 multithreaded SIMD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Each </a:t>
            </a:r>
            <a:r>
              <a:rPr lang="en-US" sz="2000" smtClean="0"/>
              <a:t>thread </a:t>
            </a:r>
            <a:r>
              <a:rPr lang="en-US" sz="2000"/>
              <a:t>is limited to 64 registers</a:t>
            </a:r>
          </a:p>
          <a:p>
            <a:r>
              <a:rPr lang="en-US" sz="2000" smtClean="0"/>
              <a:t>Groups of 32 threads combined into a SIMD thread or “warp”</a:t>
            </a:r>
          </a:p>
          <a:p>
            <a:pPr lvl="1"/>
            <a:r>
              <a:rPr lang="en-US" sz="1800" smtClean="0"/>
              <a:t>Mapped to 16 physical lanes</a:t>
            </a:r>
          </a:p>
          <a:p>
            <a:r>
              <a:rPr lang="en-US" sz="2000"/>
              <a:t>Up to 32 warps are scheduled on a single SIMD </a:t>
            </a:r>
            <a:r>
              <a:rPr lang="en-US" sz="2000" smtClean="0"/>
              <a:t>processor</a:t>
            </a:r>
          </a:p>
          <a:p>
            <a:pPr lvl="1"/>
            <a:r>
              <a:rPr lang="en-US" sz="1800" smtClean="0"/>
              <a:t>Each warp has its own PC</a:t>
            </a:r>
          </a:p>
          <a:p>
            <a:pPr lvl="1"/>
            <a:r>
              <a:rPr lang="en-US" sz="1800"/>
              <a:t>Thread scheduler uses scoreboard to </a:t>
            </a:r>
            <a:r>
              <a:rPr lang="en-US" sz="1800" smtClean="0"/>
              <a:t>dispatch warps</a:t>
            </a:r>
          </a:p>
          <a:p>
            <a:pPr lvl="1"/>
            <a:r>
              <a:rPr lang="en-US" sz="1800" smtClean="0"/>
              <a:t>By definition, no data dependencies between warps</a:t>
            </a:r>
          </a:p>
          <a:p>
            <a:pPr lvl="1"/>
            <a:r>
              <a:rPr lang="en-US" sz="1800" smtClean="0"/>
              <a:t>Dispatch warps into pipeline, hide </a:t>
            </a:r>
            <a:r>
              <a:rPr lang="en-US" sz="1800"/>
              <a:t>memory </a:t>
            </a:r>
            <a:r>
              <a:rPr lang="en-US" sz="1800" smtClean="0"/>
              <a:t>latency</a:t>
            </a:r>
            <a:endParaRPr lang="en-US" sz="1800" dirty="0" smtClean="0"/>
          </a:p>
          <a:p>
            <a:r>
              <a:rPr lang="en-US" sz="2000" smtClean="0"/>
              <a:t>Thread </a:t>
            </a:r>
            <a:r>
              <a:rPr lang="en-US" sz="2000" dirty="0" smtClean="0"/>
              <a:t>block scheduler schedules blocks to SIMD processors</a:t>
            </a:r>
          </a:p>
          <a:p>
            <a:r>
              <a:rPr lang="en-US" sz="2000" dirty="0" smtClean="0"/>
              <a:t>Within each SIMD processor:</a:t>
            </a:r>
          </a:p>
          <a:p>
            <a:pPr lvl="1"/>
            <a:r>
              <a:rPr lang="en-US" sz="1800" dirty="0" smtClean="0"/>
              <a:t>32 SIMD lanes</a:t>
            </a:r>
          </a:p>
          <a:p>
            <a:pPr lvl="1"/>
            <a:r>
              <a:rPr lang="en-US" sz="1800" dirty="0" smtClean="0"/>
              <a:t>Wide and shallow compared to vector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73" y="819338"/>
            <a:ext cx="3744416" cy="538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Organization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17563"/>
            <a:ext cx="7319541" cy="54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Vector architectures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SIMD extensions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x86 processors: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Expect two additional cores per chip per year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SIMD width to double every four years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 speedup from SIMD to be twice that from MIMD!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Instruction Set Arch.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ISA is an abstraction of the hardware instruction set</a:t>
            </a:r>
          </a:p>
          <a:p>
            <a:pPr lvl="1"/>
            <a:r>
              <a:rPr lang="en-US" sz="2000" dirty="0" smtClean="0"/>
              <a:t>“Parallel Thread Execution (</a:t>
            </a:r>
            <a:r>
              <a:rPr lang="en-US" sz="2000" smtClean="0"/>
              <a:t>PTX)”</a:t>
            </a:r>
          </a:p>
          <a:p>
            <a:pPr lvl="2"/>
            <a:r>
              <a:rPr lang="en-US" sz="1800" smtClean="0"/>
              <a:t>opcode.type d,a,b,c;</a:t>
            </a:r>
            <a:endParaRPr lang="en-US" sz="1800" dirty="0" smtClean="0"/>
          </a:p>
          <a:p>
            <a:pPr lvl="1"/>
            <a:r>
              <a:rPr lang="en-US" sz="2000" dirty="0" smtClean="0"/>
              <a:t>Uses virtual registers</a:t>
            </a:r>
          </a:p>
          <a:p>
            <a:pPr lvl="1"/>
            <a:r>
              <a:rPr lang="en-US" sz="2000" dirty="0" smtClean="0"/>
              <a:t>Translation to machine code is performed in software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1">
              <a:buNone/>
            </a:pPr>
            <a:r>
              <a:rPr lang="en-US" sz="1600" dirty="0" smtClean="0"/>
              <a:t>shl.s32	R8, </a:t>
            </a:r>
            <a:r>
              <a:rPr lang="en-US" sz="1600" dirty="0" err="1" smtClean="0"/>
              <a:t>blockIdx</a:t>
            </a:r>
            <a:r>
              <a:rPr lang="en-US" sz="1600" dirty="0" smtClean="0"/>
              <a:t>, 9	; Thread Block ID * Block size (512 or 29)</a:t>
            </a:r>
          </a:p>
          <a:p>
            <a:pPr lvl="1">
              <a:buNone/>
            </a:pPr>
            <a:r>
              <a:rPr lang="en-US" sz="1600" dirty="0" smtClean="0"/>
              <a:t>add.s32	R8, R8, </a:t>
            </a:r>
            <a:r>
              <a:rPr lang="en-US" sz="1600" dirty="0" err="1" smtClean="0"/>
              <a:t>threadIdx</a:t>
            </a:r>
            <a:r>
              <a:rPr lang="en-US" sz="1600" dirty="0" smtClean="0"/>
              <a:t>	; R8 = </a:t>
            </a:r>
            <a:r>
              <a:rPr lang="en-US" sz="1600" dirty="0" err="1" smtClean="0"/>
              <a:t>i</a:t>
            </a:r>
            <a:r>
              <a:rPr lang="en-US" sz="1600" dirty="0" smtClean="0"/>
              <a:t> = my CUDA thread ID</a:t>
            </a:r>
          </a:p>
          <a:p>
            <a:pPr lvl="1">
              <a:buNone/>
            </a:pPr>
            <a:r>
              <a:rPr lang="en-US" sz="1600" dirty="0" smtClean="0"/>
              <a:t>ld.global.f64	RD0, [X+R8]	; RD0 = X[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 lvl="1">
              <a:buNone/>
            </a:pPr>
            <a:r>
              <a:rPr lang="es-ES" sz="1600" dirty="0" smtClean="0"/>
              <a:t>ld.global.f64	RD2, [Y+R8]	; RD2 = Y[i]</a:t>
            </a:r>
          </a:p>
          <a:p>
            <a:pPr lvl="1">
              <a:buNone/>
            </a:pPr>
            <a:r>
              <a:rPr lang="en-US" sz="1600" dirty="0" smtClean="0"/>
              <a:t>mul.f64 R0D, RD0, RD4	; Product in RD0 = RD0 * RD4 (scalar a)</a:t>
            </a:r>
          </a:p>
          <a:p>
            <a:pPr lvl="1">
              <a:buNone/>
            </a:pPr>
            <a:r>
              <a:rPr lang="en-US" sz="1600" dirty="0" smtClean="0"/>
              <a:t>add.f64 R0D, RD0, RD2	; Sum in RD0 = RD0 + RD2 (Y[</a:t>
            </a:r>
            <a:r>
              <a:rPr lang="en-US" sz="1600" dirty="0" err="1" smtClean="0"/>
              <a:t>i</a:t>
            </a:r>
            <a:r>
              <a:rPr lang="en-US" sz="1600" dirty="0" smtClean="0"/>
              <a:t>])</a:t>
            </a:r>
          </a:p>
          <a:p>
            <a:pPr lvl="1">
              <a:buNone/>
            </a:pPr>
            <a:r>
              <a:rPr lang="es-ES" sz="1600" dirty="0" smtClean="0"/>
              <a:t>st.global.f64 [Y+R8], RD0	; Y[i] = </a:t>
            </a:r>
            <a:r>
              <a:rPr lang="es-ES" sz="1600" dirty="0" err="1" smtClean="0"/>
              <a:t>sum</a:t>
            </a:r>
            <a:r>
              <a:rPr lang="es-ES" sz="1600" dirty="0" smtClean="0"/>
              <a:t> (X[i]*a + Y[i])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Like vector architectures, GPU branch hardware uses internal masks</a:t>
            </a:r>
          </a:p>
          <a:p>
            <a:r>
              <a:rPr lang="en-US" sz="2400" dirty="0" smtClean="0"/>
              <a:t>Also uses</a:t>
            </a:r>
          </a:p>
          <a:p>
            <a:pPr lvl="1"/>
            <a:r>
              <a:rPr lang="en-US" sz="2000" dirty="0" smtClean="0"/>
              <a:t>Branch synchronization stack</a:t>
            </a:r>
          </a:p>
          <a:p>
            <a:pPr lvl="2"/>
            <a:r>
              <a:rPr lang="en-US" sz="1800" dirty="0" smtClean="0"/>
              <a:t>Entries consist of masks for each SIMD lane</a:t>
            </a:r>
          </a:p>
          <a:p>
            <a:pPr lvl="2"/>
            <a:r>
              <a:rPr lang="en-US" sz="1800" dirty="0" smtClean="0"/>
              <a:t>I.e. which threads commit their results (all threads execute)</a:t>
            </a:r>
          </a:p>
          <a:p>
            <a:pPr lvl="1"/>
            <a:r>
              <a:rPr lang="en-US" sz="2000" dirty="0" smtClean="0"/>
              <a:t>Instruction markers to manage when a branch diverges into multiple execution paths</a:t>
            </a:r>
          </a:p>
          <a:p>
            <a:pPr lvl="2"/>
            <a:r>
              <a:rPr lang="en-US" sz="1800" dirty="0" smtClean="0"/>
              <a:t>Push on divergent branch</a:t>
            </a:r>
          </a:p>
          <a:p>
            <a:pPr lvl="1"/>
            <a:r>
              <a:rPr lang="en-US" sz="2000" dirty="0" smtClean="0"/>
              <a:t>…and when paths converge</a:t>
            </a:r>
          </a:p>
          <a:p>
            <a:pPr lvl="2"/>
            <a:r>
              <a:rPr lang="en-US" sz="1800" dirty="0" smtClean="0"/>
              <a:t>Act as barriers</a:t>
            </a:r>
          </a:p>
          <a:p>
            <a:pPr lvl="2"/>
            <a:r>
              <a:rPr lang="en-US" sz="1800" dirty="0" smtClean="0"/>
              <a:t>Pops stack</a:t>
            </a:r>
          </a:p>
          <a:p>
            <a:r>
              <a:rPr lang="en-US" sz="2400" dirty="0" smtClean="0"/>
              <a:t>Per-thread-lane 1-bit predicate register, specified by programmer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	if (X[</a:t>
            </a:r>
            <a:r>
              <a:rPr lang="en-US" sz="1600" dirty="0" err="1" smtClean="0"/>
              <a:t>i</a:t>
            </a:r>
            <a:r>
              <a:rPr lang="en-US" sz="1600" dirty="0" smtClean="0"/>
              <a:t>] != 0)	</a:t>
            </a:r>
          </a:p>
          <a:p>
            <a:pPr>
              <a:buNone/>
            </a:pPr>
            <a:r>
              <a:rPr lang="en-US" sz="1600" dirty="0" smtClean="0"/>
              <a:t>		X[</a:t>
            </a:r>
            <a:r>
              <a:rPr lang="en-US" sz="1600" dirty="0" err="1" smtClean="0"/>
              <a:t>i</a:t>
            </a:r>
            <a:r>
              <a:rPr lang="en-US" sz="1600" dirty="0" smtClean="0"/>
              <a:t>] = X[</a:t>
            </a:r>
            <a:r>
              <a:rPr lang="en-US" sz="1600" dirty="0" err="1" smtClean="0"/>
              <a:t>i</a:t>
            </a:r>
            <a:r>
              <a:rPr lang="en-US" sz="1600" dirty="0" smtClean="0"/>
              <a:t>] – Y[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r>
              <a:rPr lang="en-US" sz="1600" dirty="0" smtClean="0"/>
              <a:t>	else X[</a:t>
            </a:r>
            <a:r>
              <a:rPr lang="en-US" sz="1600" dirty="0" err="1" smtClean="0"/>
              <a:t>i</a:t>
            </a:r>
            <a:r>
              <a:rPr lang="en-US" sz="1600" dirty="0" smtClean="0"/>
              <a:t>] = Z[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ld.global.f64	RD0, [X+R8]		; RD0 = X[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r>
              <a:rPr lang="en-US" sz="1600" dirty="0" smtClean="0"/>
              <a:t>	setp.neq.s32	P1, RD0, #0		; P1 is predicate register 1</a:t>
            </a:r>
          </a:p>
          <a:p>
            <a:pPr>
              <a:buNone/>
            </a:pPr>
            <a:r>
              <a:rPr lang="en-US" sz="1600" dirty="0" smtClean="0"/>
              <a:t>	@!P1, bra	ELSE1, </a:t>
            </a:r>
            <a:r>
              <a:rPr lang="en-US" sz="1600" i="1" dirty="0" smtClean="0"/>
              <a:t>*Push		; Push old mask, set new mask bits</a:t>
            </a:r>
          </a:p>
          <a:p>
            <a:pPr>
              <a:buNone/>
            </a:pPr>
            <a:r>
              <a:rPr lang="en-US" sz="1600" dirty="0" smtClean="0"/>
              <a:t>						; if P1 false, go to ELSE1</a:t>
            </a:r>
          </a:p>
          <a:p>
            <a:pPr>
              <a:buNone/>
            </a:pPr>
            <a:r>
              <a:rPr lang="es-ES" sz="1600" dirty="0" smtClean="0"/>
              <a:t>	ld.global.f64	RD2, [Y+R8]		; RD2 = Y[i]</a:t>
            </a:r>
          </a:p>
          <a:p>
            <a:pPr>
              <a:buNone/>
            </a:pPr>
            <a:r>
              <a:rPr lang="en-US" sz="1600" dirty="0" smtClean="0"/>
              <a:t>	sub.f64	RD0, RD0, RD2		; Difference in RD0</a:t>
            </a:r>
          </a:p>
          <a:p>
            <a:pPr>
              <a:buNone/>
            </a:pPr>
            <a:r>
              <a:rPr lang="nn-NO" sz="1600" dirty="0" smtClean="0"/>
              <a:t>	st.global.f64	[X+R8], RD0		; X[i] = RD0</a:t>
            </a:r>
          </a:p>
          <a:p>
            <a:pPr>
              <a:buNone/>
            </a:pPr>
            <a:r>
              <a:rPr lang="en-US" sz="1600" dirty="0" smtClean="0"/>
              <a:t>	@P1, bra	ENDIF1, </a:t>
            </a:r>
            <a:r>
              <a:rPr lang="en-US" sz="1600" i="1" dirty="0" smtClean="0"/>
              <a:t>*Comp		; complement mask bits</a:t>
            </a:r>
          </a:p>
          <a:p>
            <a:pPr>
              <a:buNone/>
            </a:pPr>
            <a:r>
              <a:rPr lang="en-US" sz="1600" dirty="0" smtClean="0"/>
              <a:t>						; if P1 true, go to ENDIF1</a:t>
            </a:r>
          </a:p>
          <a:p>
            <a:pPr>
              <a:buNone/>
            </a:pPr>
            <a:r>
              <a:rPr lang="pl-PL" sz="1600" dirty="0" smtClean="0"/>
              <a:t>ELSE1:</a:t>
            </a:r>
            <a:r>
              <a:rPr lang="en-US" sz="1600" dirty="0" smtClean="0"/>
              <a:t>		</a:t>
            </a:r>
            <a:r>
              <a:rPr lang="pl-PL" sz="1600" dirty="0" smtClean="0"/>
              <a:t>ld.global.f64 RD0, [Z+R8]</a:t>
            </a:r>
            <a:r>
              <a:rPr lang="en-US" sz="1600" dirty="0" smtClean="0"/>
              <a:t>	</a:t>
            </a:r>
            <a:r>
              <a:rPr lang="pl-PL" sz="1600" dirty="0" smtClean="0"/>
              <a:t>; RD0 = Z[i]</a:t>
            </a:r>
          </a:p>
          <a:p>
            <a:pPr>
              <a:buNone/>
            </a:pPr>
            <a:r>
              <a:rPr lang="nn-NO" sz="1600" dirty="0" smtClean="0"/>
              <a:t>			st.global.f64 [X+R8], RD0	; X[i] = RD0</a:t>
            </a:r>
          </a:p>
          <a:p>
            <a:pPr>
              <a:buNone/>
            </a:pPr>
            <a:r>
              <a:rPr lang="en-US" sz="1600" dirty="0" smtClean="0"/>
              <a:t>ENDIF1: 	</a:t>
            </a:r>
            <a:r>
              <a:rPr lang="en-US" sz="1600" i="1" dirty="0" smtClean="0"/>
              <a:t>&lt;next instruction&gt;, *Pop	; pop to restore old mask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Memory Structures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Lane has private section of off-chip DRAM</a:t>
            </a:r>
          </a:p>
          <a:p>
            <a:pPr lvl="1"/>
            <a:r>
              <a:rPr lang="en-US" dirty="0" smtClean="0"/>
              <a:t>“Private memory”</a:t>
            </a:r>
          </a:p>
          <a:p>
            <a:pPr lvl="1"/>
            <a:r>
              <a:rPr lang="en-US" dirty="0" smtClean="0"/>
              <a:t>Contains stack frame, spilling registers, and private variables</a:t>
            </a:r>
          </a:p>
          <a:p>
            <a:r>
              <a:rPr lang="en-US" dirty="0" smtClean="0"/>
              <a:t>Each multithreaded SIMD processor also has local memory</a:t>
            </a:r>
          </a:p>
          <a:p>
            <a:pPr lvl="1"/>
            <a:r>
              <a:rPr lang="en-US" dirty="0" smtClean="0"/>
              <a:t>Shared by SIMD lanes / threads within a block</a:t>
            </a:r>
          </a:p>
          <a:p>
            <a:r>
              <a:rPr lang="en-US" dirty="0" smtClean="0"/>
              <a:t>Memory shared by SIMD processors is GPU Memory</a:t>
            </a:r>
          </a:p>
          <a:p>
            <a:pPr lvl="1"/>
            <a:r>
              <a:rPr lang="en-US" dirty="0" smtClean="0"/>
              <a:t>Host can read and write GPU memory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Pascal Architecture </a:t>
            </a:r>
            <a:r>
              <a:rPr lang="en-US" dirty="0" smtClean="0"/>
              <a:t>Innovations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processor has</a:t>
            </a:r>
          </a:p>
          <a:p>
            <a:pPr lvl="1"/>
            <a:r>
              <a:rPr lang="en-US" sz="2000" smtClean="0"/>
              <a:t>Two or four SIMD </a:t>
            </a:r>
            <a:r>
              <a:rPr lang="en-US" sz="2000" dirty="0" smtClean="0"/>
              <a:t>thread schedulers, two instruction dispatch units</a:t>
            </a:r>
          </a:p>
          <a:p>
            <a:pPr lvl="1"/>
            <a:r>
              <a:rPr lang="en-US" sz="2000" dirty="0" smtClean="0"/>
              <a:t>16 SIMD lanes (SIMD width=32, chime=2 cycles), 16 load-store units, 4 special function units</a:t>
            </a:r>
          </a:p>
          <a:p>
            <a:pPr lvl="1"/>
            <a:r>
              <a:rPr lang="en-US" sz="2000" smtClean="0"/>
              <a:t>Two </a:t>
            </a:r>
            <a:r>
              <a:rPr lang="en-US" sz="2000" dirty="0" smtClean="0"/>
              <a:t>threads of SIMD instructions are scheduled every two clock cycles</a:t>
            </a:r>
          </a:p>
          <a:p>
            <a:r>
              <a:rPr lang="en-US" sz="2400" smtClean="0"/>
              <a:t>Fast single-, double-, and half-precision</a:t>
            </a:r>
          </a:p>
          <a:p>
            <a:r>
              <a:rPr lang="en-US" sz="2400" smtClean="0"/>
              <a:t>High Bandwith Memory 2 (HBM2) at 732 GB/s</a:t>
            </a:r>
          </a:p>
          <a:p>
            <a:r>
              <a:rPr lang="en-US" sz="2400" smtClean="0"/>
              <a:t>NVLink between multiple GPUs (20 GB/s in each direction)</a:t>
            </a:r>
          </a:p>
          <a:p>
            <a:r>
              <a:rPr lang="en-US" sz="2400" smtClean="0"/>
              <a:t>Unified virtual memory and paging support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Pascal Multithreaded </a:t>
            </a:r>
            <a:r>
              <a:rPr lang="en-US" dirty="0" smtClean="0"/>
              <a:t>SIMD Proc.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91450"/>
            <a:ext cx="6676537" cy="5514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Vector Architectures vs GPUs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SIMD processor analogous to vector processor, both have MIMD</a:t>
            </a:r>
          </a:p>
          <a:p>
            <a:r>
              <a:rPr lang="en-US" sz="2400" smtClean="0"/>
              <a:t>Registers</a:t>
            </a:r>
          </a:p>
          <a:p>
            <a:pPr lvl="1"/>
            <a:r>
              <a:rPr lang="en-US" sz="2000" smtClean="0"/>
              <a:t>RV64V register file holds entire vectors</a:t>
            </a:r>
          </a:p>
          <a:p>
            <a:pPr lvl="1"/>
            <a:r>
              <a:rPr lang="en-US" sz="2000" smtClean="0"/>
              <a:t>GPU distributes vectors across the registers of SIMD lanes</a:t>
            </a:r>
          </a:p>
          <a:p>
            <a:pPr lvl="1"/>
            <a:r>
              <a:rPr lang="en-US" sz="2000" smtClean="0"/>
              <a:t>RV64 has 32 vector registers of 32 elements (1024)</a:t>
            </a:r>
          </a:p>
          <a:p>
            <a:pPr lvl="1"/>
            <a:r>
              <a:rPr lang="en-US" sz="2000" smtClean="0"/>
              <a:t>GPU has 256 registers with 32 elements each (8K)</a:t>
            </a:r>
          </a:p>
          <a:p>
            <a:pPr lvl="1"/>
            <a:r>
              <a:rPr lang="en-US" sz="2000" smtClean="0"/>
              <a:t>RV64 has 2 to 8 lanes with vector length of 32, chime is 4 to 16 cycles</a:t>
            </a:r>
          </a:p>
          <a:p>
            <a:pPr lvl="1"/>
            <a:r>
              <a:rPr lang="en-US" sz="2000" smtClean="0"/>
              <a:t>SIMD processor chime is 2 to 4 cycles</a:t>
            </a:r>
          </a:p>
          <a:p>
            <a:pPr lvl="1"/>
            <a:r>
              <a:rPr lang="en-US" sz="2000" smtClean="0"/>
              <a:t>GPU vectorized loop is grid</a:t>
            </a:r>
          </a:p>
          <a:p>
            <a:pPr lvl="1"/>
            <a:r>
              <a:rPr lang="en-US" sz="2000" smtClean="0"/>
              <a:t>All GPU loads are gather instructions and all GPU stores are scatter instructions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SIMD Architectures vs GPUs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GPUs have more  SIMD lanes</a:t>
            </a:r>
          </a:p>
          <a:p>
            <a:r>
              <a:rPr lang="en-US" sz="2400" smtClean="0"/>
              <a:t>GPUs have hardware support for more threads</a:t>
            </a:r>
          </a:p>
          <a:p>
            <a:r>
              <a:rPr lang="en-US" sz="2400" smtClean="0"/>
              <a:t>Both have 2:1 ratio between double- and single-precision performance</a:t>
            </a:r>
          </a:p>
          <a:p>
            <a:r>
              <a:rPr lang="en-US" sz="2400" smtClean="0"/>
              <a:t>Both have 64-bit addresses, but GPUs have smaller memory</a:t>
            </a:r>
          </a:p>
          <a:p>
            <a:r>
              <a:rPr lang="en-US" sz="2400" smtClean="0"/>
              <a:t>SIMD architectures have no scatter-gather support</a:t>
            </a:r>
            <a:endParaRPr lang="en-US" sz="200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Focuses on determining whether data accesses in later iterations are dependent on data values produced in earlier iterations</a:t>
            </a:r>
          </a:p>
          <a:p>
            <a:pPr lvl="1"/>
            <a:r>
              <a:rPr lang="en-US" sz="2000" dirty="0" smtClean="0"/>
              <a:t>Loop-carried dependence</a:t>
            </a:r>
          </a:p>
          <a:p>
            <a:endParaRPr lang="nn-NO" dirty="0" smtClean="0"/>
          </a:p>
          <a:p>
            <a:r>
              <a:rPr lang="nn-NO" dirty="0" smtClean="0"/>
              <a:t>Example 1: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sz="2000" dirty="0" smtClean="0"/>
              <a:t>for (i=999; i&gt;=0; i=i-1)</a:t>
            </a:r>
          </a:p>
          <a:p>
            <a:pPr>
              <a:buNone/>
            </a:pPr>
            <a:r>
              <a:rPr lang="en-US" sz="2000" dirty="0" smtClean="0"/>
              <a:t>		x[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+ s;</a:t>
            </a:r>
          </a:p>
          <a:p>
            <a:endParaRPr lang="en-US" dirty="0" smtClean="0"/>
          </a:p>
          <a:p>
            <a:r>
              <a:rPr lang="en-US" dirty="0" smtClean="0"/>
              <a:t>No loop-carried dependence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Example 2: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A[i+1]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B[</a:t>
            </a:r>
            <a:r>
              <a:rPr lang="en-US" sz="2000" dirty="0" err="1" smtClean="0"/>
              <a:t>i</a:t>
            </a:r>
            <a:r>
              <a:rPr lang="en-US" sz="2000" dirty="0" smtClean="0"/>
              <a:t>] + A[i+1];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  <a:endParaRPr lang="nn-NO" sz="2000" dirty="0" smtClean="0"/>
          </a:p>
          <a:p>
            <a:pPr>
              <a:buNone/>
            </a:pPr>
            <a:r>
              <a:rPr lang="nn-NO" dirty="0" smtClean="0"/>
              <a:t>	</a:t>
            </a:r>
          </a:p>
          <a:p>
            <a:r>
              <a:rPr lang="nn-NO" dirty="0" smtClean="0"/>
              <a:t>S1 and S2 use values computed by S1 in previous iteration</a:t>
            </a:r>
          </a:p>
          <a:p>
            <a:r>
              <a:rPr lang="nn-NO" dirty="0" smtClean="0"/>
              <a:t>S2 uses value computed by S1 in same iteration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sets of data elements into “vector registers”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 on those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Disperse the results back into memory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Registers are controlled by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hide memory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Leverage memory bandwidth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3: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r>
              <a:rPr lang="en-US" sz="2000" dirty="0" smtClean="0"/>
              <a:t>S1 uses value computed by S2 in previous iteration but dependence is not circular so loop is parallel</a:t>
            </a:r>
          </a:p>
          <a:p>
            <a:r>
              <a:rPr lang="en-US" sz="2000" dirty="0" smtClean="0"/>
              <a:t>Transform to:</a:t>
            </a:r>
          </a:p>
          <a:p>
            <a:pPr>
              <a:buNone/>
            </a:pPr>
            <a:r>
              <a:rPr lang="en-US" sz="2000" dirty="0" smtClean="0"/>
              <a:t>	A[0] = A[0] + B[0];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&lt;99;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		A[i+1] = A[i+1] + B[i+1];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B[100] = C[99] + D[99];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4: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=0;i&lt;100;i=i+1)  {</a:t>
            </a:r>
          </a:p>
          <a:p>
            <a:pPr>
              <a:buNone/>
            </a:pPr>
            <a:r>
              <a:rPr lang="en-US" sz="2400" dirty="0" smtClean="0"/>
              <a:t>		A[</a:t>
            </a:r>
            <a:r>
              <a:rPr lang="en-US" sz="2400" dirty="0" err="1" smtClean="0"/>
              <a:t>i</a:t>
            </a:r>
            <a:r>
              <a:rPr lang="en-US" sz="2400" dirty="0" smtClean="0"/>
              <a:t>] = B[</a:t>
            </a:r>
            <a:r>
              <a:rPr lang="en-US" sz="2400" dirty="0" err="1" smtClean="0"/>
              <a:t>i</a:t>
            </a:r>
            <a:r>
              <a:rPr lang="en-US" sz="2400" dirty="0" smtClean="0"/>
              <a:t>] + C[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	D[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</a:t>
            </a:r>
            <a:r>
              <a:rPr lang="en-US" sz="2400" dirty="0" err="1" smtClean="0"/>
              <a:t>i</a:t>
            </a:r>
            <a:r>
              <a:rPr lang="en-US" sz="2400" dirty="0" smtClean="0"/>
              <a:t>] * E[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5: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=1;i&lt;100;i=i+1)  {</a:t>
            </a:r>
          </a:p>
          <a:p>
            <a:pPr>
              <a:buNone/>
            </a:pPr>
            <a:r>
              <a:rPr lang="en-US" sz="2400" dirty="0" smtClean="0"/>
              <a:t>		Y[</a:t>
            </a:r>
            <a:r>
              <a:rPr lang="en-US" sz="2400" dirty="0" err="1" smtClean="0"/>
              <a:t>i</a:t>
            </a:r>
            <a:r>
              <a:rPr lang="en-US" sz="2400" dirty="0" smtClean="0"/>
              <a:t>] = Y[i-1] +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indices are affine: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b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is loop index)</a:t>
            </a:r>
          </a:p>
          <a:p>
            <a:endParaRPr lang="en-US" dirty="0" smtClean="0"/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Store to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then</a:t>
            </a:r>
          </a:p>
          <a:p>
            <a:pPr lvl="1"/>
            <a:r>
              <a:rPr lang="en-US" dirty="0" smtClean="0"/>
              <a:t>Load from </a:t>
            </a:r>
            <a:r>
              <a:rPr lang="en-US" i="1" dirty="0" smtClean="0"/>
              <a:t>c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d</a:t>
            </a:r>
          </a:p>
          <a:p>
            <a:pPr lvl="1"/>
            <a:r>
              <a:rPr lang="en-US" i="1" dirty="0" err="1" smtClean="0"/>
              <a:t>i</a:t>
            </a:r>
            <a:r>
              <a:rPr lang="en-US" dirty="0" smtClean="0"/>
              <a:t> runs from </a:t>
            </a:r>
            <a:r>
              <a:rPr lang="en-US" i="1" dirty="0" smtClean="0"/>
              <a:t>m</a:t>
            </a:r>
            <a:r>
              <a:rPr lang="en-US" dirty="0" smtClean="0"/>
              <a:t> to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Dependence exists if:</a:t>
            </a:r>
          </a:p>
          <a:p>
            <a:pPr lvl="2"/>
            <a:r>
              <a:rPr lang="en-US" dirty="0" smtClean="0"/>
              <a:t>Given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m</a:t>
            </a:r>
            <a:r>
              <a:rPr lang="en-US" dirty="0" smtClean="0"/>
              <a:t> ≤ </a:t>
            </a:r>
            <a:r>
              <a:rPr lang="en-US" i="1" dirty="0" smtClean="0"/>
              <a:t>j</a:t>
            </a:r>
            <a:r>
              <a:rPr lang="en-US" dirty="0" smtClean="0"/>
              <a:t> ≤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 ≤ </a:t>
            </a:r>
            <a:r>
              <a:rPr lang="en-US" i="1" dirty="0" smtClean="0"/>
              <a:t>k</a:t>
            </a:r>
            <a:r>
              <a:rPr lang="en-US" dirty="0" smtClean="0"/>
              <a:t> ≤ </a:t>
            </a:r>
            <a:r>
              <a:rPr lang="en-US" i="1" dirty="0" smtClean="0"/>
              <a:t>n</a:t>
            </a:r>
          </a:p>
          <a:p>
            <a:pPr lvl="2"/>
            <a:r>
              <a:rPr lang="en-US" dirty="0" smtClean="0"/>
              <a:t>Store to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smtClean="0"/>
              <a:t>j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load from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i="1" dirty="0" smtClean="0"/>
              <a:t>d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</a:p>
          <a:p>
            <a:pPr lvl="2"/>
            <a:endParaRPr lang="en-US" i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cannot determine at compile time</a:t>
            </a:r>
          </a:p>
          <a:p>
            <a:r>
              <a:rPr lang="en-US" dirty="0" smtClean="0"/>
              <a:t>Test for absence of a dependence:</a:t>
            </a:r>
          </a:p>
          <a:p>
            <a:pPr lvl="1"/>
            <a:r>
              <a:rPr lang="en-US" dirty="0" smtClean="0"/>
              <a:t>GCD test:</a:t>
            </a:r>
          </a:p>
          <a:p>
            <a:pPr lvl="2"/>
            <a:r>
              <a:rPr lang="en-US" dirty="0" smtClean="0"/>
              <a:t>If a dependency exists, GCD(</a:t>
            </a:r>
            <a:r>
              <a:rPr lang="en-US" i="1" dirty="0" err="1" smtClean="0"/>
              <a:t>c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must evenly divide (</a:t>
            </a:r>
            <a:r>
              <a:rPr lang="en-US" i="1" dirty="0" smtClean="0"/>
              <a:t>d</a:t>
            </a:r>
            <a:r>
              <a:rPr lang="en-US" dirty="0" smtClean="0"/>
              <a:t>-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nn-NO" dirty="0" smtClean="0"/>
              <a:t>for (i=0; i&lt;100; i=i+1) {</a:t>
            </a:r>
          </a:p>
          <a:p>
            <a:pPr lvl="1">
              <a:buNone/>
            </a:pPr>
            <a:r>
              <a:rPr lang="nn-NO" dirty="0" smtClean="0"/>
              <a:t>	X[2*i+3] = X[2*i] * 5.0;</a:t>
            </a:r>
          </a:p>
          <a:p>
            <a:pPr lvl="1">
              <a:buNone/>
            </a:pPr>
            <a:r>
              <a:rPr lang="nn-NO" dirty="0" smtClean="0"/>
              <a:t>}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=i+1) {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/ c; /* S1 */</a:t>
            </a:r>
          </a:p>
          <a:p>
            <a:pPr lvl="1"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c; /* S2 */</a:t>
            </a:r>
          </a:p>
          <a:p>
            <a:pPr lvl="1">
              <a:buNone/>
            </a:pPr>
            <a:r>
              <a:rPr lang="en-US" dirty="0" smtClean="0"/>
              <a:t>	Z[</a:t>
            </a:r>
            <a:r>
              <a:rPr lang="en-US" dirty="0" err="1" smtClean="0"/>
              <a:t>i</a:t>
            </a:r>
            <a:r>
              <a:rPr lang="en-US" dirty="0" smtClean="0"/>
              <a:t>] = Y[</a:t>
            </a:r>
            <a:r>
              <a:rPr lang="en-US" dirty="0" err="1" smtClean="0"/>
              <a:t>i</a:t>
            </a:r>
            <a:r>
              <a:rPr lang="en-US" dirty="0" smtClean="0"/>
              <a:t>] + c; /* S3 */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c - Y[</a:t>
            </a:r>
            <a:r>
              <a:rPr lang="en-US" dirty="0" err="1" smtClean="0"/>
              <a:t>i</a:t>
            </a:r>
            <a:r>
              <a:rPr lang="en-US" dirty="0" smtClean="0"/>
              <a:t>]; /* S4 */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Watch for </a:t>
            </a:r>
            <a:r>
              <a:rPr lang="en-US" dirty="0" err="1" smtClean="0"/>
              <a:t>antidependencies</a:t>
            </a:r>
            <a:r>
              <a:rPr lang="en-US" dirty="0" smtClean="0"/>
              <a:t> and output dependencies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=i+1) {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/ c; /* S1 */</a:t>
            </a:r>
          </a:p>
          <a:p>
            <a:pPr lvl="1"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c; /* S2 */</a:t>
            </a:r>
          </a:p>
          <a:p>
            <a:pPr lvl="1">
              <a:buNone/>
            </a:pPr>
            <a:r>
              <a:rPr lang="en-US" dirty="0" smtClean="0"/>
              <a:t>	Z[</a:t>
            </a:r>
            <a:r>
              <a:rPr lang="en-US" dirty="0" err="1" smtClean="0"/>
              <a:t>i</a:t>
            </a:r>
            <a:r>
              <a:rPr lang="en-US" dirty="0" smtClean="0"/>
              <a:t>] = Y[</a:t>
            </a:r>
            <a:r>
              <a:rPr lang="en-US" dirty="0" err="1" smtClean="0"/>
              <a:t>i</a:t>
            </a:r>
            <a:r>
              <a:rPr lang="en-US" dirty="0" smtClean="0"/>
              <a:t>] + c; /* S3 */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c - Y[</a:t>
            </a:r>
            <a:r>
              <a:rPr lang="en-US" dirty="0" err="1" smtClean="0"/>
              <a:t>i</a:t>
            </a:r>
            <a:r>
              <a:rPr lang="en-US" dirty="0" smtClean="0"/>
              <a:t>]; /* S4 */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Watch for </a:t>
            </a:r>
            <a:r>
              <a:rPr lang="en-US" dirty="0" err="1" smtClean="0"/>
              <a:t>antidependencies</a:t>
            </a:r>
            <a:r>
              <a:rPr lang="en-US" dirty="0" smtClean="0"/>
              <a:t> and output dependencies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Reductions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2000" dirty="0" smtClean="0"/>
              <a:t>Reduction Operation: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sum = sum + x[</a:t>
            </a:r>
            <a:r>
              <a:rPr lang="en-US" sz="2000" dirty="0" err="1" smtClean="0"/>
              <a:t>i</a:t>
            </a:r>
            <a:r>
              <a:rPr lang="en-US" sz="2000" dirty="0" smtClean="0"/>
              <a:t>] * y[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 to…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sum 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* y[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 = 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 + sum[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endParaRPr lang="en-US" sz="2000" dirty="0" smtClean="0"/>
          </a:p>
          <a:p>
            <a:r>
              <a:rPr lang="en-US" sz="2000" dirty="0" smtClean="0"/>
              <a:t>Do on p processors:</a:t>
            </a:r>
          </a:p>
          <a:p>
            <a:pPr>
              <a:buNone/>
            </a:pPr>
            <a:r>
              <a:rPr lang="nn-NO" sz="2000" dirty="0" smtClean="0"/>
              <a:t>	for (i=999; i&gt;=0; i=i-1)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[p] = 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[p] + sum[i+1000*p];</a:t>
            </a:r>
          </a:p>
          <a:p>
            <a:r>
              <a:rPr lang="en-US" sz="2000" dirty="0" smtClean="0"/>
              <a:t>Note:  </a:t>
            </a:r>
            <a:r>
              <a:rPr lang="en-US" sz="2000" smtClean="0"/>
              <a:t>assumes associativity!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GPUs suffer from being coprocessors</a:t>
            </a:r>
          </a:p>
          <a:p>
            <a:pPr lvl="1"/>
            <a:r>
              <a:rPr lang="en-US" sz="2000" smtClean="0"/>
              <a:t>GPUs have flexibility to change ISA</a:t>
            </a:r>
          </a:p>
          <a:p>
            <a:r>
              <a:rPr lang="en-US" sz="2400" smtClean="0"/>
              <a:t>Concentrating on peak performance in vector architectures and ignoring start-up overhead</a:t>
            </a:r>
          </a:p>
          <a:p>
            <a:pPr lvl="1"/>
            <a:r>
              <a:rPr lang="en-US" sz="2000" smtClean="0"/>
              <a:t>Overheads require long vector lengths to achieve speedup</a:t>
            </a:r>
          </a:p>
          <a:p>
            <a:r>
              <a:rPr lang="en-US" sz="2400" smtClean="0"/>
              <a:t>Increasing vector performance without comparable increases in scalar performance</a:t>
            </a:r>
          </a:p>
          <a:p>
            <a:r>
              <a:rPr lang="en-US" sz="2400" smtClean="0"/>
              <a:t>You can get good vector performance without providing memory bandwidth</a:t>
            </a:r>
          </a:p>
          <a:p>
            <a:r>
              <a:rPr lang="en-US" sz="2400" smtClean="0"/>
              <a:t>On GPUs, just add more threads if you don’t have enough memory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789350" y="967195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architecture</a:t>
            </a:r>
            <a:r>
              <a:rPr lang="en-US" smtClean="0"/>
              <a:t>:  RV64V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Loosely based on Cray-1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32 62-bit vector </a:t>
            </a:r>
            <a:r>
              <a:rPr lang="en-US" dirty="0" smtClean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Register </a:t>
            </a:r>
            <a:r>
              <a:rPr lang="en-US" dirty="0" smtClean="0"/>
              <a:t>file has 16 read ports and 8 write 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functional units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and control hazards are detected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load-store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word per clock cycle after initial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Scalar registers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31 </a:t>
            </a:r>
            <a:r>
              <a:rPr lang="en-US" dirty="0" smtClean="0"/>
              <a:t>general-purpose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floating-point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 Instructions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.vv:  two vector operands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smtClean="0"/>
              <a:t>.vs and .sv:  vector and scalar operands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LV/SV:  vector load and vector store from address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Example</a:t>
            </a:r>
            <a:r>
              <a:rPr lang="en-US" sz="2400" dirty="0" smtClean="0"/>
              <a:t>:  DAXPY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vsetdcfg	4*FP64	# </a:t>
            </a:r>
            <a:r>
              <a:rPr lang="en-US"/>
              <a:t>Enable 4 DP FP vregs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fld		f0,a		# </a:t>
            </a:r>
            <a:r>
              <a:rPr lang="en-US"/>
              <a:t>Load scalar a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vld		v0,x5		# </a:t>
            </a:r>
            <a:r>
              <a:rPr lang="en-US"/>
              <a:t>Load vector X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vmul	v1,v0,f0	# </a:t>
            </a:r>
            <a:r>
              <a:rPr lang="en-US"/>
              <a:t>Vector-scalar mult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vld		v2,x6		# </a:t>
            </a:r>
            <a:r>
              <a:rPr lang="en-US"/>
              <a:t>Load vector Y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vadd	v3,v1,v2	# </a:t>
            </a:r>
            <a:r>
              <a:rPr lang="en-US"/>
              <a:t>Vector-vector add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vst		v3,x6		# </a:t>
            </a:r>
            <a:r>
              <a:rPr lang="en-US"/>
              <a:t>Store the sum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vdisable			# </a:t>
            </a:r>
            <a:r>
              <a:rPr lang="en-US"/>
              <a:t>Disable vector </a:t>
            </a:r>
            <a:r>
              <a:rPr lang="en-US" smtClean="0"/>
              <a:t>regs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8 instructions, 258 for RV64V (scalar code)</a:t>
            </a:r>
            <a:endParaRPr lang="en-US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Execution Time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Execution </a:t>
            </a:r>
            <a:r>
              <a:rPr lang="en-US" dirty="0" smtClean="0"/>
              <a:t>time depends on three factors: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Length of operand vectors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Structural hazards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dependencies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mtClean="0"/>
              <a:t>RV64V functional </a:t>
            </a:r>
            <a:r>
              <a:rPr lang="en-US" dirty="0" smtClean="0"/>
              <a:t>units consume one element per clock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Execution time is approximately the vector length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Convey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vector instructions that could potentially execute together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Sequences with read-after-write dependency </a:t>
            </a:r>
            <a:r>
              <a:rPr lang="en-US" smtClean="0"/>
              <a:t>hazards placed in same </a:t>
            </a:r>
            <a:r>
              <a:rPr lang="en-US" dirty="0" smtClean="0"/>
              <a:t>convey via </a:t>
            </a:r>
            <a:r>
              <a:rPr lang="en-US" i="1" dirty="0" smtClean="0"/>
              <a:t>chaining </a:t>
            </a:r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a vector operation to start as soon as the individual elements of its vector source operand become available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Unit of time to execute one convey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conveys executes in </a:t>
            </a:r>
            <a:r>
              <a:rPr lang="en-US" i="1" smtClean="0"/>
              <a:t>m</a:t>
            </a:r>
            <a:r>
              <a:rPr lang="en-US" smtClean="0"/>
              <a:t> chimes for vector length </a:t>
            </a:r>
            <a:r>
              <a:rPr lang="en-US" i="1" smtClean="0"/>
              <a:t>n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For vector length of </a:t>
            </a:r>
            <a:r>
              <a:rPr lang="en-US" i="1" dirty="0" smtClean="0"/>
              <a:t>n</a:t>
            </a:r>
            <a:r>
              <a:rPr lang="en-US" dirty="0" smtClean="0"/>
              <a:t>, requires </a:t>
            </a:r>
            <a:r>
              <a:rPr lang="en-US" i="1" dirty="0" smtClean="0"/>
              <a:t>m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smtClean="0"/>
              <a:t>vld		v0,x5</a:t>
            </a:r>
            <a:r>
              <a:rPr lang="en-US" sz="2000"/>
              <a:t>		# Load vector X</a:t>
            </a:r>
          </a:p>
          <a:p>
            <a:pPr>
              <a:buNone/>
            </a:pPr>
            <a:r>
              <a:rPr lang="en-US" sz="2000"/>
              <a:t>vmul	</a:t>
            </a:r>
            <a:r>
              <a:rPr lang="en-US" sz="2000" smtClean="0"/>
              <a:t>v1,v0,f0	</a:t>
            </a:r>
            <a:r>
              <a:rPr lang="en-US" sz="2000"/>
              <a:t>	# Vector-scalar multiply</a:t>
            </a:r>
          </a:p>
          <a:p>
            <a:pPr>
              <a:buNone/>
            </a:pPr>
            <a:r>
              <a:rPr lang="en-US" sz="2000" smtClean="0"/>
              <a:t>vld		v2,x6</a:t>
            </a:r>
            <a:r>
              <a:rPr lang="en-US" sz="2000"/>
              <a:t>		# Load vector Y</a:t>
            </a:r>
          </a:p>
          <a:p>
            <a:pPr>
              <a:buNone/>
            </a:pPr>
            <a:r>
              <a:rPr lang="en-US" sz="2000"/>
              <a:t>vadd	v3,v1,v2	# Vector-vector add</a:t>
            </a:r>
          </a:p>
          <a:p>
            <a:pPr>
              <a:buNone/>
            </a:pPr>
            <a:r>
              <a:rPr lang="en-US" sz="2000" smtClean="0"/>
              <a:t>vst		v3,x6</a:t>
            </a:r>
            <a:r>
              <a:rPr lang="en-US" sz="2000"/>
              <a:t>		# Store the </a:t>
            </a:r>
            <a:r>
              <a:rPr lang="en-US" sz="2000" smtClean="0"/>
              <a:t>sum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Convoys:</a:t>
            </a:r>
          </a:p>
          <a:p>
            <a:pPr marL="457200" indent="-457200">
              <a:buNone/>
            </a:pPr>
            <a:r>
              <a:rPr lang="en-US" sz="2000" dirty="0" smtClean="0"/>
              <a:t>1	</a:t>
            </a:r>
            <a:r>
              <a:rPr lang="en-US" sz="2000" smtClean="0"/>
              <a:t>	vld</a:t>
            </a:r>
            <a:r>
              <a:rPr lang="en-US" sz="2000" dirty="0" smtClean="0"/>
              <a:t>	</a:t>
            </a:r>
            <a:r>
              <a:rPr lang="en-US" sz="2000" smtClean="0"/>
              <a:t>	vmul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2	</a:t>
            </a:r>
            <a:r>
              <a:rPr lang="en-US" sz="2000" smtClean="0"/>
              <a:t>	vld</a:t>
            </a:r>
            <a:r>
              <a:rPr lang="en-US" sz="2000" dirty="0" smtClean="0"/>
              <a:t>	</a:t>
            </a:r>
            <a:r>
              <a:rPr lang="en-US" sz="2000" smtClean="0"/>
              <a:t>	vadd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	</a:t>
            </a:r>
            <a:r>
              <a:rPr lang="en-US" sz="2000" smtClean="0"/>
              <a:t>	vst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 chimes, 2 FP ops per result, cycles per FLOP = 1.5</a:t>
            </a:r>
          </a:p>
          <a:p>
            <a:pPr marL="457200" indent="-457200">
              <a:buNone/>
            </a:pPr>
            <a:r>
              <a:rPr lang="en-US" sz="2000" dirty="0" smtClean="0"/>
              <a:t>For 64 element vectors, </a:t>
            </a:r>
            <a:r>
              <a:rPr lang="en-US" sz="2000" smtClean="0"/>
              <a:t>requires 32 x </a:t>
            </a:r>
            <a:r>
              <a:rPr lang="en-US" sz="2000" dirty="0" smtClean="0"/>
              <a:t>3 </a:t>
            </a:r>
            <a:r>
              <a:rPr lang="en-US" sz="2000" smtClean="0"/>
              <a:t>= 96 clock </a:t>
            </a:r>
            <a:r>
              <a:rPr lang="en-US" sz="2000" dirty="0" smtClean="0"/>
              <a:t>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19492</TotalTime>
  <Words>3234</Words>
  <Application>Microsoft Office PowerPoint</Application>
  <PresentationFormat>On-screen Show (4:3)</PresentationFormat>
  <Paragraphs>739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1_cod4e</vt:lpstr>
      <vt:lpstr>PowerPoint Presentation</vt:lpstr>
      <vt:lpstr>Introduction</vt:lpstr>
      <vt:lpstr>SIMD Parallelism</vt:lpstr>
      <vt:lpstr>Vector Architectures</vt:lpstr>
      <vt:lpstr>VMIPS</vt:lpstr>
      <vt:lpstr>VMIPS Instructions</vt:lpstr>
      <vt:lpstr>Vector Execution Time</vt:lpstr>
      <vt:lpstr>Chimes</vt:lpstr>
      <vt:lpstr>Example</vt:lpstr>
      <vt:lpstr>Challenges</vt:lpstr>
      <vt:lpstr>Multiple Lanes</vt:lpstr>
      <vt:lpstr>Vector Length Register</vt:lpstr>
      <vt:lpstr>Vector Mask Registers</vt:lpstr>
      <vt:lpstr>Memory Banks</vt:lpstr>
      <vt:lpstr>Stride</vt:lpstr>
      <vt:lpstr>Scatter-Gather</vt:lpstr>
      <vt:lpstr>Programming Vec. Architectures</vt:lpstr>
      <vt:lpstr>SIMD Extensions</vt:lpstr>
      <vt:lpstr>SIMD Implementations</vt:lpstr>
      <vt:lpstr>Example SIMD Code</vt:lpstr>
      <vt:lpstr>Roofline Performance Model</vt:lpstr>
      <vt:lpstr>Examples</vt:lpstr>
      <vt:lpstr>Graphical Processing Units</vt:lpstr>
      <vt:lpstr>Threads and Blocks</vt:lpstr>
      <vt:lpstr>NVIDIA GPU Architecture</vt:lpstr>
      <vt:lpstr>Example</vt:lpstr>
      <vt:lpstr>Terminology</vt:lpstr>
      <vt:lpstr>Example</vt:lpstr>
      <vt:lpstr>GPU Organization</vt:lpstr>
      <vt:lpstr>NVIDIA Instruction Set Arch.</vt:lpstr>
      <vt:lpstr>Conditional Branching</vt:lpstr>
      <vt:lpstr>Example</vt:lpstr>
      <vt:lpstr>NVIDIA GPU Memory Structures</vt:lpstr>
      <vt:lpstr>Pascal Architecture Innovations</vt:lpstr>
      <vt:lpstr>Pascal Multithreaded SIMD Proc.</vt:lpstr>
      <vt:lpstr>Vector Architectures vs GPUs</vt:lpstr>
      <vt:lpstr>SIMD Architectures vs GPUs</vt:lpstr>
      <vt:lpstr>Loop-Level Parallelism</vt:lpstr>
      <vt:lpstr>Loop-Level Parallelism</vt:lpstr>
      <vt:lpstr>Loop-Level Parallelism</vt:lpstr>
      <vt:lpstr>Loop-Level Parallelism</vt:lpstr>
      <vt:lpstr>Finding dependencies</vt:lpstr>
      <vt:lpstr>Finding dependencies</vt:lpstr>
      <vt:lpstr>Finding dependencies</vt:lpstr>
      <vt:lpstr>Finding dependencies</vt:lpstr>
      <vt:lpstr>Reductions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571</cp:revision>
  <dcterms:created xsi:type="dcterms:W3CDTF">2008-07-27T22:34:41Z</dcterms:created>
  <dcterms:modified xsi:type="dcterms:W3CDTF">2018-01-11T17:24:06Z</dcterms:modified>
</cp:coreProperties>
</file>