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28"/>
  </p:notesMasterIdLst>
  <p:handoutMasterIdLst>
    <p:handoutMasterId r:id="rId29"/>
  </p:handoutMasterIdLst>
  <p:sldIdLst>
    <p:sldId id="286" r:id="rId2"/>
    <p:sldId id="271" r:id="rId3"/>
    <p:sldId id="272" r:id="rId4"/>
    <p:sldId id="287" r:id="rId5"/>
    <p:sldId id="280" r:id="rId6"/>
    <p:sldId id="273" r:id="rId7"/>
    <p:sldId id="274" r:id="rId8"/>
    <p:sldId id="275" r:id="rId9"/>
    <p:sldId id="288" r:id="rId10"/>
    <p:sldId id="289" r:id="rId11"/>
    <p:sldId id="276" r:id="rId12"/>
    <p:sldId id="277" r:id="rId13"/>
    <p:sldId id="278" r:id="rId14"/>
    <p:sldId id="279" r:id="rId15"/>
    <p:sldId id="290" r:id="rId16"/>
    <p:sldId id="291" r:id="rId17"/>
    <p:sldId id="292" r:id="rId18"/>
    <p:sldId id="282" r:id="rId19"/>
    <p:sldId id="281" r:id="rId20"/>
    <p:sldId id="283" r:id="rId21"/>
    <p:sldId id="294" r:id="rId22"/>
    <p:sldId id="284" r:id="rId23"/>
    <p:sldId id="295" r:id="rId24"/>
    <p:sldId id="297" r:id="rId25"/>
    <p:sldId id="296" r:id="rId26"/>
    <p:sldId id="298" r:id="rId2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66"/>
    <a:srgbClr val="003399"/>
    <a:srgbClr val="000099"/>
    <a:srgbClr val="808080"/>
    <a:srgbClr val="5F5F5F"/>
    <a:srgbClr val="3399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86" autoAdjust="0"/>
  </p:normalViewPr>
  <p:slideViewPr>
    <p:cSldViewPr>
      <p:cViewPr>
        <p:scale>
          <a:sx n="77" d="100"/>
          <a:sy n="77" d="100"/>
        </p:scale>
        <p:origin x="-1194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1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34855090-F113-43F9-AD55-4F5EF23B346F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57C84157-CAC9-4329-91AD-EB3C6746FA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957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48114CA7-9E0F-4EC0-BE75-1D6084D4EC4D}" type="datetime3">
              <a:rPr lang="en-US" smtClean="0"/>
              <a:t>11 January 2018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EE145C4F-ECA4-4DD7-819E-C9FECED278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997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E5355B6-C27E-47EF-8358-3941B59AFA27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CEACC0-B677-4A29-B1E6-BCE98563D55B}" type="slidenum">
              <a:rPr lang="en-US"/>
              <a:pPr/>
              <a:t>1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123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C7708FB-65B3-4A0E-BE6C-AB38ADD26400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025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3CD4E95-951E-44BD-8011-BD35C920354F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9865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E497A3B-85DA-4668-83B4-1513463A6AEF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0901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473253F-1CFD-41F9-AD0E-E57D1C08258F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7547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2C06631-6AE7-487A-801F-2EF549BD96EF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49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2C06631-6AE7-487A-801F-2EF549BD96EF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6747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2C06631-6AE7-487A-801F-2EF549BD96EF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6160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8EE6913-35F2-41AD-B14C-B1839FC74734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161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5758DBA-26E4-4EE9-8CE3-B4A9E5CFE451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495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8EE6913-35F2-41AD-B14C-B1839FC74734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5321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EAF029-E735-4A78-AE76-7E20282F0DF3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52217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C46A96F-1CDB-4D64-868F-CC7C6DED7A0A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88762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C46A96F-1CDB-4D64-868F-CC7C6DED7A0A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17893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A2021EC-EC0B-4043-82F9-1FD94A13C91B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23577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43E1500-9768-423F-8AF3-001C157C33FA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53508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43E1500-9768-423F-8AF3-001C157C33FA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7426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E4A1328-04C5-4793-833B-061B59F78A98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9663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E4A1328-04C5-4793-833B-061B59F78A98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3495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4039849-DE55-4ACE-9AA9-AF6EB8DE6129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2684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FE2457A-DCAB-40DE-992A-87B363D59788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1520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2F07F82-A759-4606-82FD-ECD9B3C89C2B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569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C7708FB-65B3-4A0E-BE6C-AB38ADD26400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6894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C7708FB-65B3-4A0E-BE6C-AB38ADD26400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7626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6" y="1412776"/>
            <a:ext cx="1876704" cy="230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GB" sz="2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40649" name="Rectangle 9"/>
          <p:cNvSpPr>
            <a:spLocks noChangeArrowheads="1"/>
          </p:cNvSpPr>
          <p:nvPr userDrawn="1"/>
        </p:nvSpPr>
        <p:spPr bwMode="auto">
          <a:xfrm>
            <a:off x="0" y="76517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40657" name="Picture 17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50800"/>
            <a:ext cx="1228725" cy="714375"/>
          </a:xfrm>
          <a:prstGeom prst="rect">
            <a:avLst/>
          </a:prstGeom>
          <a:noFill/>
        </p:spPr>
      </p:pic>
      <p:sp>
        <p:nvSpPr>
          <p:cNvPr id="240659" name="Rectangle 19"/>
          <p:cNvSpPr>
            <a:spLocks noChangeArrowheads="1"/>
          </p:cNvSpPr>
          <p:nvPr userDrawn="1"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0" name="Rectangle 20"/>
          <p:cNvSpPr>
            <a:spLocks noChangeArrowheads="1"/>
          </p:cNvSpPr>
          <p:nvPr userDrawn="1"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1" name="Rectangle 21"/>
          <p:cNvSpPr>
            <a:spLocks noChangeArrowheads="1"/>
          </p:cNvSpPr>
          <p:nvPr userDrawn="1"/>
        </p:nvSpPr>
        <p:spPr bwMode="auto">
          <a:xfrm>
            <a:off x="2341563" y="1916113"/>
            <a:ext cx="6623050" cy="46037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8" name="Rectangle 38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9" name="Rectangle 39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80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pic>
        <p:nvPicPr>
          <p:cNvPr id="240681" name="Picture 41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40682" name="Text Box 42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3BBFCE6-A6C8-4251-973B-1D0917AA6A4E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9113" y="115888"/>
            <a:ext cx="2085975" cy="612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115888"/>
            <a:ext cx="6105525" cy="6121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8" name="Rectangle 12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9" name="Rectangle 13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2988" y="6381750"/>
            <a:ext cx="727233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200" b="1">
                <a:latin typeface="+mn-lt"/>
              </a:defRPr>
            </a:lvl1pPr>
          </a:lstStyle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15888"/>
            <a:ext cx="82819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pic>
        <p:nvPicPr>
          <p:cNvPr id="239627" name="Picture 11" descr="MK_logo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39630" name="Text Box 14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28EC741E-FC11-4977-9AC4-393A11CE0A97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  <p:sp>
        <p:nvSpPr>
          <p:cNvPr id="239631" name="Rectangle 15"/>
          <p:cNvSpPr>
            <a:spLocks noChangeArrowheads="1"/>
          </p:cNvSpPr>
          <p:nvPr userDrawn="1"/>
        </p:nvSpPr>
        <p:spPr bwMode="auto">
          <a:xfrm>
            <a:off x="252413" y="44450"/>
            <a:ext cx="36512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32" name="Rectangle 16"/>
          <p:cNvSpPr>
            <a:spLocks noChangeArrowheads="1"/>
          </p:cNvSpPr>
          <p:nvPr userDrawn="1"/>
        </p:nvSpPr>
        <p:spPr bwMode="auto">
          <a:xfrm>
            <a:off x="34925" y="693738"/>
            <a:ext cx="8569325" cy="71437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33CC"/>
        </a:buClr>
        <a:buSzPct val="60000"/>
        <a:buFont typeface="Wingdings" pitchFamily="2" charset="2"/>
        <a:buChar char="n"/>
        <a:defRPr sz="28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3399"/>
        </a:buClr>
        <a:buSzPct val="55000"/>
        <a:buFont typeface="Wingdings" pitchFamily="2" charset="2"/>
        <a:buChar char="n"/>
        <a:defRPr sz="2400">
          <a:solidFill>
            <a:srgbClr val="0033CC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33CC"/>
        </a:buClr>
        <a:buSzPct val="50000"/>
        <a:buFont typeface="Wingdings" pitchFamily="2" charset="2"/>
        <a:buChar char="n"/>
        <a:defRPr sz="2000">
          <a:solidFill>
            <a:srgbClr val="0000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5000"/>
        <a:buFont typeface="Wingdings" pitchFamily="2" charset="2"/>
        <a:buChar char="n"/>
        <a:defRPr sz="1800">
          <a:solidFill>
            <a:srgbClr val="0066FF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1800">
          <a:solidFill>
            <a:srgbClr val="3399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33483" name="Rectangle 11"/>
          <p:cNvSpPr>
            <a:spLocks noChangeArrowheads="1"/>
          </p:cNvSpPr>
          <p:nvPr/>
        </p:nvSpPr>
        <p:spPr bwMode="auto">
          <a:xfrm>
            <a:off x="2843213" y="1254125"/>
            <a:ext cx="198323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AU">
                <a:solidFill>
                  <a:srgbClr val="000099"/>
                </a:solidFill>
                <a:latin typeface="Arial" charset="0"/>
              </a:rPr>
              <a:t>Chapter </a:t>
            </a:r>
            <a:r>
              <a:rPr lang="en-AU" dirty="0" smtClean="0">
                <a:solidFill>
                  <a:srgbClr val="000099"/>
                </a:solidFill>
                <a:latin typeface="Arial" charset="0"/>
              </a:rPr>
              <a:t>6</a:t>
            </a:r>
            <a:endParaRPr lang="en-GB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2843213" y="2060575"/>
            <a:ext cx="5832475" cy="15696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AU">
                <a:solidFill>
                  <a:srgbClr val="0066FF"/>
                </a:solidFill>
                <a:latin typeface="Arial" charset="0"/>
              </a:rPr>
              <a:t>Warehouse-Scale Computers to </a:t>
            </a:r>
            <a:r>
              <a:rPr lang="en-AU" smtClean="0">
                <a:solidFill>
                  <a:srgbClr val="0066FF"/>
                </a:solidFill>
                <a:latin typeface="Arial" charset="0"/>
              </a:rPr>
              <a:t>Exploit Request-Level </a:t>
            </a:r>
            <a:r>
              <a:rPr lang="en-AU" dirty="0" smtClean="0">
                <a:solidFill>
                  <a:srgbClr val="0066FF"/>
                </a:solidFill>
                <a:latin typeface="Arial" charset="0"/>
              </a:rPr>
              <a:t>and </a:t>
            </a:r>
            <a:r>
              <a:rPr lang="en-AU" smtClean="0">
                <a:solidFill>
                  <a:srgbClr val="0066FF"/>
                </a:solidFill>
                <a:latin typeface="Arial" charset="0"/>
              </a:rPr>
              <a:t>Data-Level Parallelism</a:t>
            </a:r>
            <a:endParaRPr lang="en-GB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33485" name="Text Box 13"/>
          <p:cNvSpPr txBox="1">
            <a:spLocks noChangeArrowheads="1"/>
          </p:cNvSpPr>
          <p:nvPr/>
        </p:nvSpPr>
        <p:spPr bwMode="auto">
          <a:xfrm>
            <a:off x="2789285" y="-100013"/>
            <a:ext cx="4502066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</a:rPr>
              <a:t>Computer Architecture</a:t>
            </a:r>
            <a:endParaRPr lang="en-US" sz="2800" dirty="0">
              <a:solidFill>
                <a:schemeClr val="bg1"/>
              </a:solidFill>
              <a:latin typeface="Times New Roman" pitchFamily="18" charset="0"/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charset="0"/>
              </a:rPr>
              <a:t>A Quantitative Approach</a:t>
            </a:r>
            <a:r>
              <a:rPr lang="en-US" sz="2000" smtClean="0">
                <a:solidFill>
                  <a:schemeClr val="bg1"/>
                </a:solidFill>
                <a:latin typeface="Arial" charset="0"/>
              </a:rPr>
              <a:t>, Sixth Edition</a:t>
            </a:r>
            <a:endParaRPr lang="en-GB" sz="2000" dirty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35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err="1" smtClean="0"/>
              <a:t>Prgrm’g</a:t>
            </a:r>
            <a:r>
              <a:rPr lang="en-US" dirty="0" smtClean="0"/>
              <a:t> Models and Workloads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446659" y="2333570"/>
            <a:ext cx="50279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Programming Models and Workloads for WSCs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8" y="821302"/>
            <a:ext cx="6722081" cy="542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2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Computer Architecture of WSC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WSC often use a hierarchy of networks for interconnection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Each 19” rack holds 48 1U servers connected to a rack switch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Rack switches are uplinked to switch higher in hierarchy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Uplink </a:t>
            </a:r>
            <a:r>
              <a:rPr lang="en-US" b="1" smtClean="0"/>
              <a:t>has 6-24X times lower bandwidthGoal </a:t>
            </a:r>
            <a:r>
              <a:rPr lang="en-US" b="1" dirty="0" smtClean="0"/>
              <a:t>is to maximize locality of communication relative to the rack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226811" y="1553926"/>
            <a:ext cx="346768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Computer Ar4chitecture of WSC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Storage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Storage options: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Use disks inside the servers, or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Network attached storage through </a:t>
            </a:r>
            <a:r>
              <a:rPr lang="en-US" b="1" dirty="0" err="1" smtClean="0"/>
              <a:t>Infiniband</a:t>
            </a:r>
            <a:endParaRPr lang="en-US" b="1" dirty="0" smtClean="0"/>
          </a:p>
          <a:p>
            <a:pPr lvl="1">
              <a:lnSpc>
                <a:spcPct val="90000"/>
              </a:lnSpc>
            </a:pPr>
            <a:endParaRPr lang="en-US" b="1" dirty="0" smtClean="0"/>
          </a:p>
          <a:p>
            <a:pPr lvl="1">
              <a:lnSpc>
                <a:spcPct val="90000"/>
              </a:lnSpc>
            </a:pPr>
            <a:r>
              <a:rPr lang="en-US" b="1" dirty="0" smtClean="0"/>
              <a:t>WSCs generally rely on local disks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Google File System (GFS) uses local disks and maintains at least three </a:t>
            </a:r>
            <a:r>
              <a:rPr lang="en-US" b="1" dirty="0" err="1" smtClean="0"/>
              <a:t>relicas</a:t>
            </a:r>
            <a:endParaRPr lang="en-US" b="1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226811" y="1553926"/>
            <a:ext cx="346768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Computer Ar4chitecture of WSC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Array Switch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Switch that connects an array of racks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Array switch should have 10 X the bisection bandwidth of rack switch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Cost of </a:t>
            </a:r>
            <a:r>
              <a:rPr lang="en-US" b="1" i="1" dirty="0" smtClean="0"/>
              <a:t>n</a:t>
            </a:r>
            <a:r>
              <a:rPr lang="en-US" b="1" dirty="0" smtClean="0"/>
              <a:t>-port switch grows as </a:t>
            </a:r>
            <a:r>
              <a:rPr lang="en-US" b="1" i="1" dirty="0" smtClean="0"/>
              <a:t>n</a:t>
            </a:r>
            <a:r>
              <a:rPr lang="en-US" b="1" baseline="30000" dirty="0" smtClean="0"/>
              <a:t>2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Often utilize content </a:t>
            </a:r>
            <a:r>
              <a:rPr lang="en-US" b="1" dirty="0" err="1" smtClean="0"/>
              <a:t>addressible</a:t>
            </a:r>
            <a:r>
              <a:rPr lang="en-US" b="1" dirty="0" smtClean="0"/>
              <a:t> memory chips and FPGAs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226811" y="1553926"/>
            <a:ext cx="346768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Computer Ar4chitecture of WSC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WSC Memory Hierarchy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Servers can access DRAM and disks on other servers using a NUMA-style interface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226811" y="1553926"/>
            <a:ext cx="346768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Computer Ar4chitecture of WSC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060848"/>
            <a:ext cx="8316396" cy="35562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WSC Memory Hierarchy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226811" y="1553926"/>
            <a:ext cx="346768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Computer Ar4chitecture of WSC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052736"/>
            <a:ext cx="8175654" cy="492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1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WSC Memory Hierarchy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226811" y="1553926"/>
            <a:ext cx="346768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Computer Ar4chitecture of WSC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484784"/>
            <a:ext cx="8220596" cy="391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8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Infrastructure and Costs of WSC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064251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Cooling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Air conditioning used to cool server room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64 F – 71 F</a:t>
            </a:r>
          </a:p>
          <a:p>
            <a:pPr lvl="2">
              <a:lnSpc>
                <a:spcPct val="90000"/>
              </a:lnSpc>
            </a:pPr>
            <a:r>
              <a:rPr lang="en-US" sz="1800" b="1" dirty="0" smtClean="0"/>
              <a:t>Keep temperature higher (closer to 71 F)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Cooling towers can also be used</a:t>
            </a:r>
          </a:p>
          <a:p>
            <a:pPr lvl="2">
              <a:lnSpc>
                <a:spcPct val="90000"/>
              </a:lnSpc>
            </a:pPr>
            <a:r>
              <a:rPr lang="en-US" sz="1800" b="1" dirty="0" smtClean="0"/>
              <a:t>Minimum temperature is “wet bulb temperature”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686917" y="2088942"/>
            <a:ext cx="454483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err="1" smtClean="0">
                <a:solidFill>
                  <a:srgbClr val="0066FF"/>
                </a:solidFill>
                <a:latin typeface="Arial" charset="0"/>
              </a:rPr>
              <a:t>Physcical</a:t>
            </a: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 </a:t>
            </a:r>
            <a:r>
              <a:rPr lang="en-US" sz="1800" dirty="0" err="1" smtClean="0">
                <a:solidFill>
                  <a:srgbClr val="0066FF"/>
                </a:solidFill>
                <a:latin typeface="Arial" charset="0"/>
              </a:rPr>
              <a:t>Infrastrcuture</a:t>
            </a: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 and Costs of WSC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308" y="3182668"/>
            <a:ext cx="4333175" cy="305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3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Infrastructure and Costs of WSC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064251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Cooling system also uses water (evaporation and spills)</a:t>
            </a:r>
          </a:p>
          <a:p>
            <a:pPr lvl="1">
              <a:lnSpc>
                <a:spcPct val="90000"/>
              </a:lnSpc>
            </a:pPr>
            <a:r>
              <a:rPr lang="en-US" sz="1800" b="1" dirty="0" smtClean="0"/>
              <a:t>E.g. 70,000 to 200,000 gallons  per day for an 8 MW facility</a:t>
            </a:r>
          </a:p>
          <a:p>
            <a:pPr lvl="1">
              <a:lnSpc>
                <a:spcPct val="90000"/>
              </a:lnSpc>
            </a:pPr>
            <a:endParaRPr lang="en-US" sz="1800" b="1" dirty="0" smtClean="0"/>
          </a:p>
          <a:p>
            <a:pPr>
              <a:lnSpc>
                <a:spcPct val="90000"/>
              </a:lnSpc>
            </a:pPr>
            <a:r>
              <a:rPr lang="en-US" sz="2400" b="1" dirty="0" smtClean="0"/>
              <a:t>Power cost breakdown:</a:t>
            </a:r>
          </a:p>
          <a:p>
            <a:pPr lvl="1">
              <a:lnSpc>
                <a:spcPct val="90000"/>
              </a:lnSpc>
            </a:pPr>
            <a:r>
              <a:rPr lang="en-US" sz="1800" b="1" dirty="0" smtClean="0"/>
              <a:t>Chillers:  30-50% of the power used by the IT equipment</a:t>
            </a:r>
          </a:p>
          <a:p>
            <a:pPr lvl="1">
              <a:lnSpc>
                <a:spcPct val="90000"/>
              </a:lnSpc>
            </a:pPr>
            <a:r>
              <a:rPr lang="en-US" sz="1800" b="1" dirty="0" smtClean="0"/>
              <a:t>Air conditioning:  10-20% of the IT power, mostly due to fans</a:t>
            </a:r>
          </a:p>
          <a:p>
            <a:pPr lvl="1">
              <a:lnSpc>
                <a:spcPct val="90000"/>
              </a:lnSpc>
            </a:pPr>
            <a:endParaRPr lang="en-US" sz="1800" b="1" dirty="0" smtClean="0"/>
          </a:p>
          <a:p>
            <a:pPr>
              <a:lnSpc>
                <a:spcPct val="90000"/>
              </a:lnSpc>
            </a:pPr>
            <a:r>
              <a:rPr lang="en-US" sz="2400" b="1" dirty="0" smtClean="0"/>
              <a:t>How man servers can a WSC support?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Each server:</a:t>
            </a:r>
          </a:p>
          <a:p>
            <a:pPr lvl="2">
              <a:lnSpc>
                <a:spcPct val="90000"/>
              </a:lnSpc>
            </a:pPr>
            <a:r>
              <a:rPr lang="en-US" sz="1600" b="1" dirty="0" smtClean="0"/>
              <a:t>“Nameplate power rating” gives maximum power consumption</a:t>
            </a:r>
          </a:p>
          <a:p>
            <a:pPr lvl="2">
              <a:lnSpc>
                <a:spcPct val="90000"/>
              </a:lnSpc>
            </a:pPr>
            <a:r>
              <a:rPr lang="en-US" sz="1600" b="1" dirty="0" smtClean="0"/>
              <a:t>To get actual, measure power under actual workloads</a:t>
            </a:r>
          </a:p>
          <a:p>
            <a:pPr lvl="1">
              <a:lnSpc>
                <a:spcPct val="90000"/>
              </a:lnSpc>
            </a:pPr>
            <a:r>
              <a:rPr lang="en-US" sz="2000" b="1" dirty="0" smtClean="0"/>
              <a:t>Oversubscribe cumulative server power by 40%, but monitor power closely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686917" y="2088942"/>
            <a:ext cx="454483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err="1" smtClean="0">
                <a:solidFill>
                  <a:srgbClr val="0066FF"/>
                </a:solidFill>
                <a:latin typeface="Arial" charset="0"/>
              </a:rPr>
              <a:t>Physcical</a:t>
            </a: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 </a:t>
            </a:r>
            <a:r>
              <a:rPr lang="en-US" sz="1800" dirty="0" err="1" smtClean="0">
                <a:solidFill>
                  <a:srgbClr val="0066FF"/>
                </a:solidFill>
                <a:latin typeface="Arial" charset="0"/>
              </a:rPr>
              <a:t>Infrastrcuture</a:t>
            </a: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 and Costs of WSC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Infrastructure and Costs of WSC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064251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smtClean="0"/>
              <a:t>Determining the maximum server capacity</a:t>
            </a:r>
          </a:p>
          <a:p>
            <a:pPr lvl="1">
              <a:lnSpc>
                <a:spcPct val="90000"/>
              </a:lnSpc>
            </a:pPr>
            <a:r>
              <a:rPr lang="en-US" sz="2000" b="1" smtClean="0"/>
              <a:t>Nameplate power rating:  maximum power that a server can draw</a:t>
            </a:r>
          </a:p>
          <a:p>
            <a:pPr lvl="1">
              <a:lnSpc>
                <a:spcPct val="90000"/>
              </a:lnSpc>
            </a:pPr>
            <a:r>
              <a:rPr lang="en-US" sz="2000" b="1" smtClean="0"/>
              <a:t>Better approach:  measure under various workloads</a:t>
            </a:r>
          </a:p>
          <a:p>
            <a:pPr lvl="1">
              <a:lnSpc>
                <a:spcPct val="90000"/>
              </a:lnSpc>
            </a:pPr>
            <a:r>
              <a:rPr lang="en-US" sz="2000" b="1" smtClean="0"/>
              <a:t>Oversubscribe by 40%</a:t>
            </a:r>
          </a:p>
          <a:p>
            <a:pPr lvl="1">
              <a:lnSpc>
                <a:spcPct val="90000"/>
              </a:lnSpc>
            </a:pPr>
            <a:endParaRPr lang="en-US" sz="2000" b="1" smtClean="0"/>
          </a:p>
          <a:p>
            <a:pPr>
              <a:lnSpc>
                <a:spcPct val="90000"/>
              </a:lnSpc>
            </a:pPr>
            <a:r>
              <a:rPr lang="en-US" b="1" smtClean="0"/>
              <a:t>Typical power usage by component:</a:t>
            </a:r>
          </a:p>
          <a:p>
            <a:pPr lvl="1">
              <a:lnSpc>
                <a:spcPct val="90000"/>
              </a:lnSpc>
            </a:pPr>
            <a:r>
              <a:rPr lang="en-US" sz="2000" b="1" smtClean="0"/>
              <a:t>Processors:  42%</a:t>
            </a:r>
          </a:p>
          <a:p>
            <a:pPr lvl="1">
              <a:lnSpc>
                <a:spcPct val="90000"/>
              </a:lnSpc>
            </a:pPr>
            <a:r>
              <a:rPr lang="en-US" sz="2000" b="1" smtClean="0"/>
              <a:t>DRAM:  12%</a:t>
            </a:r>
          </a:p>
          <a:p>
            <a:pPr lvl="1">
              <a:lnSpc>
                <a:spcPct val="90000"/>
              </a:lnSpc>
            </a:pPr>
            <a:r>
              <a:rPr lang="en-US" sz="2000" b="1" smtClean="0"/>
              <a:t>Disks:  14%</a:t>
            </a:r>
          </a:p>
          <a:p>
            <a:pPr lvl="1">
              <a:lnSpc>
                <a:spcPct val="90000"/>
              </a:lnSpc>
            </a:pPr>
            <a:r>
              <a:rPr lang="en-US" sz="2000" b="1" smtClean="0"/>
              <a:t>Networking:  5%</a:t>
            </a:r>
          </a:p>
          <a:p>
            <a:pPr lvl="1">
              <a:lnSpc>
                <a:spcPct val="90000"/>
              </a:lnSpc>
            </a:pPr>
            <a:r>
              <a:rPr lang="en-US" sz="2000" b="1" smtClean="0"/>
              <a:t>Cooling:  15%</a:t>
            </a:r>
          </a:p>
          <a:p>
            <a:pPr lvl="1">
              <a:lnSpc>
                <a:spcPct val="90000"/>
              </a:lnSpc>
            </a:pPr>
            <a:r>
              <a:rPr lang="en-US" sz="2000" b="1" smtClean="0"/>
              <a:t>Power overhead:  8%</a:t>
            </a:r>
          </a:p>
          <a:p>
            <a:pPr lvl="1">
              <a:lnSpc>
                <a:spcPct val="90000"/>
              </a:lnSpc>
            </a:pPr>
            <a:r>
              <a:rPr lang="en-US" sz="2000" b="1" smtClean="0"/>
              <a:t>Miscellaneous:  4%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686917" y="2088942"/>
            <a:ext cx="454483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err="1" smtClean="0">
                <a:solidFill>
                  <a:srgbClr val="0066FF"/>
                </a:solidFill>
                <a:latin typeface="Arial" charset="0"/>
              </a:rPr>
              <a:t>Physcical</a:t>
            </a: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 </a:t>
            </a:r>
            <a:r>
              <a:rPr lang="en-US" sz="1800" dirty="0" err="1" smtClean="0">
                <a:solidFill>
                  <a:srgbClr val="0066FF"/>
                </a:solidFill>
                <a:latin typeface="Arial" charset="0"/>
              </a:rPr>
              <a:t>Infrastrcuture</a:t>
            </a: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 and Costs of WSC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Warehouse-scale computer (WSC)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Provides Internet services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Search, social networking, online maps, video sharing, online shopping, email, cloud computing, etc.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Differences with HPC “clusters”: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Clusters have higher performance processors and network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Clusters emphasize thread-level parallelism, WSCs emphasize request-level parallelism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Differences with datacenters: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Datacenters consolidate different machines and software into one location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Datacenters emphasize virtual machines and hardware heterogeneity in order to serve varied customers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2" y="507395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Measuring Efficiency of a WSC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064251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b="1" dirty="0" smtClean="0"/>
              <a:t>Power Utilization Effectiveness (PEU)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= Total facility power / IT equipment power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Median PUE on 2006 study was 1.69</a:t>
            </a:r>
          </a:p>
          <a:p>
            <a:pPr lvl="1">
              <a:lnSpc>
                <a:spcPct val="90000"/>
              </a:lnSpc>
            </a:pPr>
            <a:endParaRPr lang="en-US" b="1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Performance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Latency is important metric because it is seen by users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Bing study:  users will use search less as response time increases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Service Level Objectives (SLOs)/Service Level Agreements (SLAs)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E.g. 99% of requests be below 100 ms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686917" y="2088942"/>
            <a:ext cx="454483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err="1" smtClean="0">
                <a:solidFill>
                  <a:srgbClr val="0066FF"/>
                </a:solidFill>
                <a:latin typeface="Arial" charset="0"/>
              </a:rPr>
              <a:t>Physcical</a:t>
            </a: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 </a:t>
            </a:r>
            <a:r>
              <a:rPr lang="en-US" sz="1800" dirty="0" err="1" smtClean="0">
                <a:solidFill>
                  <a:srgbClr val="0066FF"/>
                </a:solidFill>
                <a:latin typeface="Arial" charset="0"/>
              </a:rPr>
              <a:t>Infrastrcuture</a:t>
            </a: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 and Costs of WSC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Measuring Efficiency of a WSC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686917" y="2088942"/>
            <a:ext cx="454483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err="1" smtClean="0">
                <a:solidFill>
                  <a:srgbClr val="0066FF"/>
                </a:solidFill>
                <a:latin typeface="Arial" charset="0"/>
              </a:rPr>
              <a:t>Physcical</a:t>
            </a: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 </a:t>
            </a:r>
            <a:r>
              <a:rPr lang="en-US" sz="1800" dirty="0" err="1" smtClean="0">
                <a:solidFill>
                  <a:srgbClr val="0066FF"/>
                </a:solidFill>
                <a:latin typeface="Arial" charset="0"/>
              </a:rPr>
              <a:t>Infrastrcuture</a:t>
            </a: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 and Costs of WSC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09" y="1844824"/>
            <a:ext cx="7933242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Cost of a WSC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064251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Capital expenditures (CAPEX)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Cost to build </a:t>
            </a:r>
            <a:r>
              <a:rPr lang="en-US" b="1" smtClean="0"/>
              <a:t>a WSC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$9 to 13/watt</a:t>
            </a:r>
            <a:endParaRPr lang="en-US" b="1" dirty="0" smtClean="0"/>
          </a:p>
          <a:p>
            <a:pPr lvl="1">
              <a:lnSpc>
                <a:spcPct val="90000"/>
              </a:lnSpc>
            </a:pPr>
            <a:endParaRPr lang="en-US" b="1" dirty="0" smtClean="0"/>
          </a:p>
          <a:p>
            <a:pPr>
              <a:lnSpc>
                <a:spcPct val="90000"/>
              </a:lnSpc>
            </a:pPr>
            <a:r>
              <a:rPr lang="en-US" b="1" dirty="0" smtClean="0"/>
              <a:t>Operational expenditures (OPEX)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Cost to operate a WSC</a:t>
            </a:r>
          </a:p>
          <a:p>
            <a:pPr lvl="1">
              <a:lnSpc>
                <a:spcPct val="90000"/>
              </a:lnSpc>
            </a:pPr>
            <a:endParaRPr lang="en-US" b="1" dirty="0" smtClean="0"/>
          </a:p>
          <a:p>
            <a:pPr lvl="1">
              <a:lnSpc>
                <a:spcPct val="90000"/>
              </a:lnSpc>
            </a:pPr>
            <a:endParaRPr lang="en-US" b="1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686917" y="2088942"/>
            <a:ext cx="454483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err="1" smtClean="0">
                <a:solidFill>
                  <a:srgbClr val="0066FF"/>
                </a:solidFill>
                <a:latin typeface="Arial" charset="0"/>
              </a:rPr>
              <a:t>Physcical</a:t>
            </a: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 </a:t>
            </a:r>
            <a:r>
              <a:rPr lang="en-US" sz="1800" dirty="0" err="1" smtClean="0">
                <a:solidFill>
                  <a:srgbClr val="0066FF"/>
                </a:solidFill>
                <a:latin typeface="Arial" charset="0"/>
              </a:rPr>
              <a:t>Infrastrcuture</a:t>
            </a: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 and Costs of WSC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Cloud Computing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064251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smtClean="0"/>
              <a:t>Amazon Web Services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Virtual Machines:  Linux/Xen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Low cost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Open source software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Initially no guarantee of service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No contract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975731" y="798936"/>
            <a:ext cx="196720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Cloud Computing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94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smtClean="0"/>
              <a:t>Cloud Computing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064251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smtClean="0"/>
              <a:t>Cloud Computing Growth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975731" y="798936"/>
            <a:ext cx="196720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Cloud Computing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7885" y="1556792"/>
            <a:ext cx="6542541" cy="475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5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Fallacies and Pitfalls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Cloud computing providers are losing money</a:t>
            </a:r>
          </a:p>
          <a:p>
            <a:pPr lvl="1"/>
            <a:r>
              <a:rPr lang="en-US" smtClean="0"/>
              <a:t>AWS has a margin of 25%, Amazon retail 3%</a:t>
            </a:r>
          </a:p>
          <a:p>
            <a:r>
              <a:rPr lang="en-US" smtClean="0"/>
              <a:t>Focusing on average performance instead of 99</a:t>
            </a:r>
            <a:r>
              <a:rPr lang="en-US" baseline="30000" smtClean="0"/>
              <a:t>th</a:t>
            </a:r>
            <a:r>
              <a:rPr lang="en-US" smtClean="0"/>
              <a:t> percentile performance</a:t>
            </a:r>
          </a:p>
          <a:p>
            <a:r>
              <a:rPr lang="en-US" smtClean="0"/>
              <a:t>Using too wimpy a processor when trying to improve WSC cost-performance</a:t>
            </a:r>
          </a:p>
          <a:p>
            <a:r>
              <a:rPr lang="en-US" smtClean="0"/>
              <a:t>Inconsistent Measure of PUE by different companies</a:t>
            </a:r>
          </a:p>
          <a:p>
            <a:r>
              <a:rPr lang="en-US" smtClean="0"/>
              <a:t>Capital costs of the WSC facility are higher than for the servers that it houses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879551" y="895117"/>
            <a:ext cx="215956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Fallcies and Pitfalls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24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Fallacies and Pitfalls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Trying to save power with inactive low power modes versus active low power modes</a:t>
            </a:r>
          </a:p>
          <a:p>
            <a:r>
              <a:rPr lang="en-US"/>
              <a:t>Given improvements in DRAM dependability and the fault tolerance of </a:t>
            </a:r>
            <a:r>
              <a:rPr lang="en-US" smtClean="0"/>
              <a:t>WSC systems </a:t>
            </a:r>
            <a:r>
              <a:rPr lang="en-US"/>
              <a:t>software, there is no need to spend extra for ECC memory in a </a:t>
            </a:r>
            <a:r>
              <a:rPr lang="en-US" smtClean="0"/>
              <a:t>WSC</a:t>
            </a:r>
          </a:p>
          <a:p>
            <a:r>
              <a:rPr lang="en-US" smtClean="0"/>
              <a:t>Coping effectively with microsecond (e.g. Flash and 100 GbE) delays as opposed to nansecond or millisecond delays</a:t>
            </a:r>
          </a:p>
          <a:p>
            <a:r>
              <a:rPr lang="en-US" smtClean="0"/>
              <a:t>Turning off hardware during periods of low activity improves the cost-performance of a WSC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879551" y="895117"/>
            <a:ext cx="215956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Fallcies and Pitfalls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98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Important design factors for WSC: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Cost-performance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Small savings add up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Energy efficiency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Affects power distribution and cooling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Work per joule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Dependability via redundancy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Network I/O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Interactive and batch </a:t>
            </a:r>
            <a:r>
              <a:rPr lang="en-US" smtClean="0"/>
              <a:t>processing workloads</a:t>
            </a: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2" y="507395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 sz="2000"/>
              <a:t>Ample computational parallelism is not important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Most jobs are totally independent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“Request-level parallelism”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Operational costs count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Power consumption is a primary, not secondary, constraint when designing system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Scale and its opportunities and problems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Can afford to build customized systems since WSC require volume purchase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Location </a:t>
            </a:r>
            <a:r>
              <a:rPr lang="en-US" sz="2000" smtClean="0"/>
              <a:t>counts</a:t>
            </a:r>
          </a:p>
          <a:p>
            <a:pPr lvl="2">
              <a:lnSpc>
                <a:spcPct val="90000"/>
              </a:lnSpc>
            </a:pPr>
            <a:r>
              <a:rPr lang="en-US" sz="1600" smtClean="0"/>
              <a:t>Real estate, power cost;  Internet, end-user, and workforce availability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Computing efficiently at low utilization</a:t>
            </a:r>
            <a:endParaRPr lang="en-US" sz="1800" dirty="0" smtClean="0"/>
          </a:p>
          <a:p>
            <a:pPr lvl="1">
              <a:lnSpc>
                <a:spcPct val="90000"/>
              </a:lnSpc>
            </a:pPr>
            <a:r>
              <a:rPr lang="en-US" sz="2000" smtClean="0"/>
              <a:t>Scale and the opportunities/problems associated with scale</a:t>
            </a:r>
          </a:p>
          <a:p>
            <a:pPr lvl="2">
              <a:lnSpc>
                <a:spcPct val="90000"/>
              </a:lnSpc>
            </a:pPr>
            <a:r>
              <a:rPr lang="en-US" sz="1600" smtClean="0"/>
              <a:t>Unique challenges:  custom hardware, failures</a:t>
            </a:r>
          </a:p>
          <a:p>
            <a:pPr lvl="2">
              <a:lnSpc>
                <a:spcPct val="90000"/>
              </a:lnSpc>
            </a:pPr>
            <a:r>
              <a:rPr lang="en-US" sz="1600" smtClean="0"/>
              <a:t>Unique opportunities:  bulk discounts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2" y="507395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48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smtClean="0"/>
              <a:t>Efficiency and Cost </a:t>
            </a:r>
            <a:r>
              <a:rPr lang="en-US" dirty="0" smtClean="0"/>
              <a:t>of WSC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064251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/>
              <a:t>Location of WSC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Proximity to Internet backbones, electricity cost, property tax rates, low risk from earthquakes, floods, and hurricanes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Power distribution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394322" y="1380346"/>
            <a:ext cx="31300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>
                <a:solidFill>
                  <a:srgbClr val="0066FF"/>
                </a:solidFill>
                <a:latin typeface="Arial" charset="0"/>
              </a:rPr>
              <a:t>Efficiency and </a:t>
            </a:r>
            <a:r>
              <a:rPr lang="en-US" sz="1800" smtClean="0">
                <a:solidFill>
                  <a:srgbClr val="0066FF"/>
                </a:solidFill>
                <a:latin typeface="Arial" charset="0"/>
              </a:rPr>
              <a:t>Cost </a:t>
            </a:r>
            <a:r>
              <a:rPr lang="en-US" sz="1800">
                <a:solidFill>
                  <a:srgbClr val="0066FF"/>
                </a:solidFill>
                <a:latin typeface="Arial" charset="0"/>
              </a:rPr>
              <a:t>of WSC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3115181"/>
            <a:ext cx="4968552" cy="3122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err="1" smtClean="0"/>
              <a:t>Prgrm’g</a:t>
            </a:r>
            <a:r>
              <a:rPr lang="en-US" dirty="0" smtClean="0"/>
              <a:t> Models and Workloads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Batch processing framework: 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lvl="1">
              <a:lnSpc>
                <a:spcPct val="90000"/>
              </a:lnSpc>
            </a:pPr>
            <a:endParaRPr lang="en-US" b="1" dirty="0" smtClean="0"/>
          </a:p>
          <a:p>
            <a:pPr lvl="1">
              <a:lnSpc>
                <a:spcPct val="90000"/>
              </a:lnSpc>
            </a:pPr>
            <a:r>
              <a:rPr lang="en-US" b="1" dirty="0" smtClean="0"/>
              <a:t>Map:  </a:t>
            </a:r>
            <a:r>
              <a:rPr lang="en-US" dirty="0" smtClean="0"/>
              <a:t>applies a programmer-supplied function to each logical input record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Runs on thousands of computers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Provides new set of key-value pairs as intermediate values</a:t>
            </a:r>
          </a:p>
          <a:p>
            <a:pPr lvl="1">
              <a:lnSpc>
                <a:spcPct val="90000"/>
              </a:lnSpc>
            </a:pPr>
            <a:endParaRPr lang="en-US" b="1" dirty="0" smtClean="0"/>
          </a:p>
          <a:p>
            <a:pPr lvl="1">
              <a:lnSpc>
                <a:spcPct val="90000"/>
              </a:lnSpc>
            </a:pPr>
            <a:r>
              <a:rPr lang="en-US" b="1" dirty="0" smtClean="0"/>
              <a:t>Reduce:  </a:t>
            </a:r>
            <a:r>
              <a:rPr lang="en-US" dirty="0" smtClean="0"/>
              <a:t>collapses values using another programmer-supplied function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446659" y="2333570"/>
            <a:ext cx="50279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Programming Models and Workloads for WSCs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err="1" smtClean="0"/>
              <a:t>Prgrm’g</a:t>
            </a:r>
            <a:r>
              <a:rPr lang="en-US" dirty="0" smtClean="0"/>
              <a:t> Models and Workloads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map (String key, String value)</a:t>
            </a:r>
            <a:r>
              <a:rPr lang="en-US" dirty="0" smtClean="0"/>
              <a:t>: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// key:  document name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// value:  document contents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for each word w in value</a:t>
            </a:r>
          </a:p>
          <a:p>
            <a:pPr lvl="3">
              <a:lnSpc>
                <a:spcPct val="90000"/>
              </a:lnSpc>
            </a:pPr>
            <a:r>
              <a:rPr lang="en-US" b="1" dirty="0" err="1" smtClean="0"/>
              <a:t>EmitIntermediate</a:t>
            </a:r>
            <a:r>
              <a:rPr lang="en-US" b="1" dirty="0" smtClean="0"/>
              <a:t>(w,”1”);  // Produce list of all words</a:t>
            </a:r>
          </a:p>
          <a:p>
            <a:pPr lvl="1">
              <a:lnSpc>
                <a:spcPct val="90000"/>
              </a:lnSpc>
            </a:pPr>
            <a:endParaRPr lang="en-US" b="1" dirty="0" smtClean="0"/>
          </a:p>
          <a:p>
            <a:pPr lvl="1">
              <a:lnSpc>
                <a:spcPct val="90000"/>
              </a:lnSpc>
            </a:pPr>
            <a:r>
              <a:rPr lang="en-US" b="1" dirty="0" smtClean="0"/>
              <a:t>reduce (String key, </a:t>
            </a:r>
            <a:r>
              <a:rPr lang="en-US" b="1" dirty="0" err="1" smtClean="0"/>
              <a:t>Iterator</a:t>
            </a:r>
            <a:r>
              <a:rPr lang="en-US" b="1" dirty="0" smtClean="0"/>
              <a:t> values):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// key:  a word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// value:  a list of counts</a:t>
            </a:r>
          </a:p>
          <a:p>
            <a:pPr lvl="2">
              <a:lnSpc>
                <a:spcPct val="90000"/>
              </a:lnSpc>
            </a:pPr>
            <a:r>
              <a:rPr lang="en-US" b="1" dirty="0" err="1" smtClean="0"/>
              <a:t>int</a:t>
            </a:r>
            <a:r>
              <a:rPr lang="en-US" b="1" dirty="0" smtClean="0"/>
              <a:t> result = 0;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for each v in values:</a:t>
            </a:r>
          </a:p>
          <a:p>
            <a:pPr lvl="3">
              <a:lnSpc>
                <a:spcPct val="90000"/>
              </a:lnSpc>
            </a:pPr>
            <a:r>
              <a:rPr lang="en-US" b="1" dirty="0" smtClean="0"/>
              <a:t>result += </a:t>
            </a:r>
            <a:r>
              <a:rPr lang="en-US" b="1" dirty="0" err="1" smtClean="0"/>
              <a:t>ParseInt</a:t>
            </a:r>
            <a:r>
              <a:rPr lang="en-US" b="1" dirty="0" smtClean="0"/>
              <a:t>(v);  // get integer from key-value pair</a:t>
            </a:r>
          </a:p>
          <a:p>
            <a:pPr lvl="2">
              <a:lnSpc>
                <a:spcPct val="90000"/>
              </a:lnSpc>
            </a:pPr>
            <a:r>
              <a:rPr lang="en-US" b="1" dirty="0" smtClean="0"/>
              <a:t>Emit(</a:t>
            </a:r>
            <a:r>
              <a:rPr lang="en-US" b="1" dirty="0" err="1" smtClean="0"/>
              <a:t>AsString</a:t>
            </a:r>
            <a:r>
              <a:rPr lang="en-US" b="1" dirty="0" smtClean="0"/>
              <a:t>(result));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446659" y="2333570"/>
            <a:ext cx="50279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Programming Models and Workloads for WSCs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err="1" smtClean="0"/>
              <a:t>Prgrm’g</a:t>
            </a:r>
            <a:r>
              <a:rPr lang="en-US" dirty="0" smtClean="0"/>
              <a:t> Models and Workloads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smtClean="0"/>
              <a:t>Availability: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Use replicas of data across different servers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Use relaxed consistency:</a:t>
            </a:r>
          </a:p>
          <a:p>
            <a:pPr lvl="2">
              <a:lnSpc>
                <a:spcPct val="90000"/>
              </a:lnSpc>
            </a:pPr>
            <a:r>
              <a:rPr lang="en-US" b="1" smtClean="0"/>
              <a:t>No need for all replicas to always agree</a:t>
            </a:r>
          </a:p>
          <a:p>
            <a:pPr lvl="2">
              <a:lnSpc>
                <a:spcPct val="90000"/>
              </a:lnSpc>
            </a:pPr>
            <a:endParaRPr lang="en-US" b="1"/>
          </a:p>
          <a:p>
            <a:pPr>
              <a:lnSpc>
                <a:spcPct val="90000"/>
              </a:lnSpc>
            </a:pPr>
            <a:r>
              <a:rPr lang="en-US" b="1"/>
              <a:t>File systems:  GFS and Colossus</a:t>
            </a:r>
          </a:p>
          <a:p>
            <a:pPr>
              <a:lnSpc>
                <a:spcPct val="90000"/>
              </a:lnSpc>
            </a:pPr>
            <a:r>
              <a:rPr lang="en-US" b="1"/>
              <a:t>Databases:  Dynamo and </a:t>
            </a:r>
            <a:r>
              <a:rPr lang="en-US" b="1" smtClean="0"/>
              <a:t>BigTable</a:t>
            </a:r>
          </a:p>
          <a:p>
            <a:pPr lvl="1">
              <a:lnSpc>
                <a:spcPct val="90000"/>
              </a:lnSpc>
            </a:pPr>
            <a:endParaRPr lang="en-US" b="1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446659" y="2333570"/>
            <a:ext cx="50279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Programming Models and Workloads for WSCs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US" dirty="0" err="1" smtClean="0"/>
              <a:t>Prgrm’g</a:t>
            </a:r>
            <a:r>
              <a:rPr lang="en-US" dirty="0" smtClean="0"/>
              <a:t> Models and Workloads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2243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/>
              <a:t>MapReduce runtime environment schedules map and reduce task to WSC nodes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Workload demands often </a:t>
            </a:r>
            <a:r>
              <a:rPr lang="en-US" b="1"/>
              <a:t>vary </a:t>
            </a:r>
            <a:r>
              <a:rPr lang="en-US" b="1" smtClean="0"/>
              <a:t>considerably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Scheduler assigns tasks based on completion of prior tasks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Tail latency/execution time variability:  single slow task can hold up large MapReduce job</a:t>
            </a:r>
          </a:p>
          <a:p>
            <a:pPr lvl="1">
              <a:lnSpc>
                <a:spcPct val="90000"/>
              </a:lnSpc>
            </a:pPr>
            <a:r>
              <a:rPr lang="en-US" b="1" smtClean="0"/>
              <a:t>Runtime libraries replicate tasks near end of job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446659" y="2333570"/>
            <a:ext cx="502797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Programming Models and Workloads for WSCs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1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22510</TotalTime>
  <Words>1933</Words>
  <Application>Microsoft Office PowerPoint</Application>
  <PresentationFormat>On-screen Show (4:3)</PresentationFormat>
  <Paragraphs>321</Paragraphs>
  <Slides>26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1_cod4e</vt:lpstr>
      <vt:lpstr>PowerPoint Presentation</vt:lpstr>
      <vt:lpstr>Introduction</vt:lpstr>
      <vt:lpstr>Introduction</vt:lpstr>
      <vt:lpstr>Introduction</vt:lpstr>
      <vt:lpstr>Efficiency and Cost of WSC</vt:lpstr>
      <vt:lpstr>Prgrm’g Models and Workloads</vt:lpstr>
      <vt:lpstr>Prgrm’g Models and Workloads</vt:lpstr>
      <vt:lpstr>Prgrm’g Models and Workloads</vt:lpstr>
      <vt:lpstr>Prgrm’g Models and Workloads</vt:lpstr>
      <vt:lpstr>Prgrm’g Models and Workloads</vt:lpstr>
      <vt:lpstr>Computer Architecture of WSC</vt:lpstr>
      <vt:lpstr>Storage</vt:lpstr>
      <vt:lpstr>Array Switch</vt:lpstr>
      <vt:lpstr>WSC Memory Hierarchy</vt:lpstr>
      <vt:lpstr>WSC Memory Hierarchy</vt:lpstr>
      <vt:lpstr>WSC Memory Hierarchy</vt:lpstr>
      <vt:lpstr>Infrastructure and Costs of WSC</vt:lpstr>
      <vt:lpstr>Infrastructure and Costs of WSC</vt:lpstr>
      <vt:lpstr>Infrastructure and Costs of WSC</vt:lpstr>
      <vt:lpstr>Measuring Efficiency of a WSC</vt:lpstr>
      <vt:lpstr>Measuring Efficiency of a WSC</vt:lpstr>
      <vt:lpstr>Cost of a WSC</vt:lpstr>
      <vt:lpstr>Cloud Computing</vt:lpstr>
      <vt:lpstr>Cloud Computing</vt:lpstr>
      <vt:lpstr>Fallacies and Pitfalls</vt:lpstr>
      <vt:lpstr>Fallacies and Pitfalls</vt:lpstr>
    </vt:vector>
  </TitlesOfParts>
  <Company>Ashenden Designs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Ashenden</dc:creator>
  <cp:lastModifiedBy>Nate McFadden</cp:lastModifiedBy>
  <cp:revision>777</cp:revision>
  <dcterms:created xsi:type="dcterms:W3CDTF">2008-07-27T22:34:41Z</dcterms:created>
  <dcterms:modified xsi:type="dcterms:W3CDTF">2018-01-11T17:23:59Z</dcterms:modified>
</cp:coreProperties>
</file>