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8"/>
  </p:notesMasterIdLst>
  <p:handoutMasterIdLst>
    <p:handoutMasterId r:id="rId39"/>
  </p:handoutMasterIdLst>
  <p:sldIdLst>
    <p:sldId id="286" r:id="rId2"/>
    <p:sldId id="271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1" r:id="rId26"/>
    <p:sldId id="310" r:id="rId27"/>
    <p:sldId id="312" r:id="rId28"/>
    <p:sldId id="313" r:id="rId29"/>
    <p:sldId id="314" r:id="rId30"/>
    <p:sldId id="316" r:id="rId31"/>
    <p:sldId id="315" r:id="rId32"/>
    <p:sldId id="317" r:id="rId33"/>
    <p:sldId id="318" r:id="rId34"/>
    <p:sldId id="319" r:id="rId35"/>
    <p:sldId id="320" r:id="rId36"/>
    <p:sldId id="321" r:id="rId3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66"/>
    <a:srgbClr val="003399"/>
    <a:srgbClr val="000099"/>
    <a:srgbClr val="808080"/>
    <a:srgbClr val="5F5F5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>
        <p:scale>
          <a:sx n="77" d="100"/>
          <a:sy n="77" d="100"/>
        </p:scale>
        <p:origin x="-119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34855090-F113-43F9-AD55-4F5EF23B346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8114CA7-9E0F-4EC0-BE75-1D6084D4EC4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9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5355B6-C27E-47EF-8358-3941B59AFA2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42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4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13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8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86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328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774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135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9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001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5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221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105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79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075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324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117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176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298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675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932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149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359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785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749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219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702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183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29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86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7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42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4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70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93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6" y="1412776"/>
            <a:ext cx="1876704" cy="2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>
                <a:solidFill>
                  <a:srgbClr val="000099"/>
                </a:solidFill>
                <a:latin typeface="Arial" charset="0"/>
              </a:rPr>
              <a:t>7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smtClean="0">
                <a:solidFill>
                  <a:srgbClr val="0066FF"/>
                </a:solidFill>
                <a:latin typeface="Arial" charset="0"/>
              </a:rPr>
              <a:t>Domain-Specific Architectures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3958" y="764704"/>
            <a:ext cx="4761130" cy="55446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Parameters: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DimFM[i-1]: Dimension of the (square) input Feature Map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DimFM[i]: Dimension of the (square) output Feature Map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DimSten[i]: Dimension of the (square) stencil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NumFM[i-1]: Number of input Feature Maps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NumFM[i]: Number of output Feature Maps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Number of neurons: NumFM[i</a:t>
            </a:r>
            <a:r>
              <a:rPr lang="en-US" sz="1400" smtClean="0"/>
              <a:t>] x DimFM[i]</a:t>
            </a:r>
            <a:r>
              <a:rPr lang="en-US" sz="1400" baseline="30000" smtClean="0"/>
              <a:t>2</a:t>
            </a:r>
            <a:endParaRPr lang="en-US" sz="1400" baseline="30000"/>
          </a:p>
          <a:p>
            <a:pPr lvl="1">
              <a:lnSpc>
                <a:spcPct val="90000"/>
              </a:lnSpc>
            </a:pPr>
            <a:r>
              <a:rPr lang="en-US" sz="1400"/>
              <a:t>Number of weights per output Feature Map: </a:t>
            </a:r>
            <a:r>
              <a:rPr lang="en-US" sz="1400" smtClean="0"/>
              <a:t>NumFM[i-1] x DimSten[i]</a:t>
            </a:r>
            <a:r>
              <a:rPr lang="en-US" sz="1400" baseline="30000" smtClean="0"/>
              <a:t>2</a:t>
            </a:r>
            <a:endParaRPr lang="en-US" sz="1400" baseline="30000"/>
          </a:p>
          <a:p>
            <a:pPr lvl="1">
              <a:lnSpc>
                <a:spcPct val="90000"/>
              </a:lnSpc>
            </a:pPr>
            <a:r>
              <a:rPr lang="en-US" sz="1400"/>
              <a:t>Total number of weights per layer: </a:t>
            </a:r>
            <a:r>
              <a:rPr lang="en-US" sz="1400" smtClean="0"/>
              <a:t>NumFM[i] x Number </a:t>
            </a:r>
            <a:r>
              <a:rPr lang="en-US" sz="1400"/>
              <a:t>of weights per output Feature Map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Number of operations per output Feature Map: </a:t>
            </a:r>
            <a:r>
              <a:rPr lang="en-US" sz="1400" smtClean="0"/>
              <a:t>2 x DimFM[i]</a:t>
            </a:r>
            <a:r>
              <a:rPr lang="en-US" sz="1400" baseline="30000" smtClean="0"/>
              <a:t>2 </a:t>
            </a:r>
            <a:r>
              <a:rPr lang="en-US" sz="1400" smtClean="0"/>
              <a:t>x Number </a:t>
            </a:r>
            <a:r>
              <a:rPr lang="en-US" sz="1400"/>
              <a:t>of weights per output Feature Map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Total number of operations per layer: </a:t>
            </a:r>
            <a:r>
              <a:rPr lang="en-US" sz="1400" smtClean="0"/>
              <a:t>NumFM[i] x Number </a:t>
            </a:r>
            <a:r>
              <a:rPr lang="en-US" sz="1400"/>
              <a:t>of operations </a:t>
            </a:r>
            <a:r>
              <a:rPr lang="en-US" sz="1400" smtClean="0"/>
              <a:t>per output </a:t>
            </a:r>
            <a:r>
              <a:rPr lang="en-US" sz="1400"/>
              <a:t>Feature </a:t>
            </a:r>
            <a:r>
              <a:rPr lang="en-US" sz="1400" smtClean="0"/>
              <a:t>Map = 2 x DimFM[i]</a:t>
            </a:r>
            <a:r>
              <a:rPr lang="en-US" sz="1400" baseline="30000" smtClean="0"/>
              <a:t>2 </a:t>
            </a:r>
            <a:r>
              <a:rPr lang="en-US" sz="1400" smtClean="0"/>
              <a:t>x NumFM[i] x Number </a:t>
            </a:r>
            <a:r>
              <a:rPr lang="en-US" sz="1400"/>
              <a:t>of weights </a:t>
            </a:r>
            <a:r>
              <a:rPr lang="en-US" sz="1400" smtClean="0"/>
              <a:t>per output </a:t>
            </a:r>
            <a:r>
              <a:rPr lang="en-US" sz="1400"/>
              <a:t>Feature </a:t>
            </a:r>
            <a:r>
              <a:rPr lang="en-US" sz="1400" smtClean="0"/>
              <a:t>Map = 2 x DimFM[i]</a:t>
            </a:r>
            <a:r>
              <a:rPr lang="en-US" sz="1400" baseline="30000" smtClean="0"/>
              <a:t>2 </a:t>
            </a:r>
            <a:r>
              <a:rPr lang="en-US" sz="1400" smtClean="0"/>
              <a:t>x Total </a:t>
            </a:r>
            <a:r>
              <a:rPr lang="en-US" sz="1400"/>
              <a:t>number of weights per layer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Operations/Weight: </a:t>
            </a:r>
            <a:r>
              <a:rPr lang="en-US" sz="1400" smtClean="0"/>
              <a:t>2 x DimFM[i]</a:t>
            </a:r>
            <a:r>
              <a:rPr lang="en-US" sz="1400" baseline="30000" smtClean="0"/>
              <a:t>2</a:t>
            </a:r>
            <a:endParaRPr lang="en-US" sz="1400" baseline="3000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Convolutional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387043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Speech recognition and language translation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Long short-term memory (LSTM) network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Recurrent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72816"/>
            <a:ext cx="598506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Recurrent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5114893" cy="4592858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764704"/>
            <a:ext cx="309634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kern="0" smtClean="0"/>
              <a:t>Parameters:</a:t>
            </a:r>
          </a:p>
          <a:p>
            <a:pPr lvl="1">
              <a:lnSpc>
                <a:spcPct val="90000"/>
              </a:lnSpc>
            </a:pPr>
            <a:r>
              <a:rPr lang="en-US" sz="1400" kern="0"/>
              <a:t>Number of weights per cell: </a:t>
            </a:r>
            <a:r>
              <a:rPr lang="en-US" sz="1400" kern="0" smtClean="0"/>
              <a:t>3 x (3 x Dim x Dim</a:t>
            </a:r>
            <a:r>
              <a:rPr lang="en-US" sz="1400" kern="0"/>
              <a:t>)+(</a:t>
            </a:r>
            <a:r>
              <a:rPr lang="en-US" sz="1400" kern="0" smtClean="0"/>
              <a:t>2 x Dim x Dim</a:t>
            </a:r>
            <a:r>
              <a:rPr lang="en-US" sz="1400" kern="0"/>
              <a:t>) + (</a:t>
            </a:r>
            <a:r>
              <a:rPr lang="en-US" sz="1400" kern="0" smtClean="0"/>
              <a:t>1 x Dim x Dim) = 12 x Dim</a:t>
            </a:r>
            <a:r>
              <a:rPr lang="en-US" sz="1400" kern="0" baseline="30000" smtClean="0"/>
              <a:t>2</a:t>
            </a:r>
            <a:endParaRPr lang="en-US" sz="1400" kern="0" baseline="30000"/>
          </a:p>
          <a:p>
            <a:pPr lvl="1">
              <a:lnSpc>
                <a:spcPct val="90000"/>
              </a:lnSpc>
            </a:pPr>
            <a:r>
              <a:rPr lang="en-US" sz="1400" kern="0"/>
              <a:t>Number of operations for the 5 vector-matrix multiplies per cell: </a:t>
            </a:r>
            <a:r>
              <a:rPr lang="en-US" sz="1400" kern="0" smtClean="0"/>
              <a:t>2 x Number </a:t>
            </a:r>
            <a:r>
              <a:rPr lang="en-US" sz="1400" kern="0"/>
              <a:t>of weights per </a:t>
            </a:r>
            <a:r>
              <a:rPr lang="en-US" sz="1400" kern="0" smtClean="0"/>
              <a:t>cell = 24 x Dim</a:t>
            </a:r>
            <a:r>
              <a:rPr lang="en-US" sz="1400" kern="0" baseline="30000" smtClean="0"/>
              <a:t>2</a:t>
            </a:r>
            <a:endParaRPr lang="en-US" sz="1400" kern="0" baseline="30000"/>
          </a:p>
          <a:p>
            <a:pPr lvl="1">
              <a:lnSpc>
                <a:spcPct val="90000"/>
              </a:lnSpc>
            </a:pPr>
            <a:r>
              <a:rPr lang="en-US" sz="1400" kern="0"/>
              <a:t>Number of operations for the 3 element-wise multiplies and 1 addition (vectors are all the size of the output): </a:t>
            </a:r>
            <a:r>
              <a:rPr lang="en-US" sz="1400" kern="0" smtClean="0"/>
              <a:t>4 x Dim</a:t>
            </a:r>
            <a:endParaRPr lang="en-US" sz="1400" kern="0"/>
          </a:p>
          <a:p>
            <a:pPr lvl="1">
              <a:lnSpc>
                <a:spcPct val="90000"/>
              </a:lnSpc>
            </a:pPr>
            <a:r>
              <a:rPr lang="en-US" sz="1400" kern="0"/>
              <a:t>Total number of operations per cell (5 vector-matrix multiplies and the 4 element-wise operations): </a:t>
            </a:r>
            <a:r>
              <a:rPr lang="en-US" sz="1400" kern="0" smtClean="0"/>
              <a:t>24 x Dim</a:t>
            </a:r>
            <a:r>
              <a:rPr lang="en-US" sz="1400" kern="0" baseline="30000" smtClean="0"/>
              <a:t>2 </a:t>
            </a:r>
            <a:r>
              <a:rPr lang="en-US" sz="1400" kern="0" smtClean="0"/>
              <a:t>+ 4 x Dim</a:t>
            </a:r>
            <a:endParaRPr lang="en-US" sz="1400" kern="0"/>
          </a:p>
          <a:p>
            <a:pPr lvl="1">
              <a:lnSpc>
                <a:spcPct val="90000"/>
              </a:lnSpc>
            </a:pPr>
            <a:r>
              <a:rPr lang="en-US" sz="1400" kern="0"/>
              <a:t>Operations/Weight: ~2</a:t>
            </a:r>
            <a:endParaRPr lang="en-US" sz="1400" kern="0" baseline="30000"/>
          </a:p>
        </p:txBody>
      </p:sp>
    </p:spTree>
    <p:extLst>
      <p:ext uri="{BB962C8B-B14F-4D97-AF65-F5344CB8AC3E}">
        <p14:creationId xmlns:p14="http://schemas.microsoft.com/office/powerpoint/2010/main" val="35938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Batches: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Reuse weights once fetched from memory across multiple inputs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Increases operational intensity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mtClean="0"/>
              <a:t>Quantization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Use 8- or 16-bit fixed point</a:t>
            </a:r>
          </a:p>
          <a:p>
            <a:pPr>
              <a:lnSpc>
                <a:spcPct val="90000"/>
              </a:lnSpc>
            </a:pPr>
            <a:r>
              <a:rPr lang="en-US" smtClean="0"/>
              <a:t>Summary: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Need the following kernels: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M</a:t>
            </a:r>
            <a:r>
              <a:rPr lang="en-US" sz="1600" smtClean="0"/>
              <a:t>atrix-vector multiply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M</a:t>
            </a:r>
            <a:r>
              <a:rPr lang="en-US" sz="1600" smtClean="0"/>
              <a:t>atrix-matrix multiply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Stencil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ReLU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Sigmoid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H</a:t>
            </a:r>
            <a:r>
              <a:rPr lang="en-US" sz="1600" smtClean="0"/>
              <a:t>yperbolic tangeant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Convolutional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Google’s DNN ASIC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256 x 256 8-bit matrix multiply unit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Large software-managed scratchpad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Coprocessor on the PCIe bus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Tensor Processing Unit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Tensor Processing Unit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17563"/>
            <a:ext cx="7518728" cy="54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Read_Host_Memory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Reads memory from the CPU memory into the unified buffer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Read_Weights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Reads weights from the Weight Memory into the Weight FIFO as input to the Matrix Unit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MatrixMatrixMultiply/Convolve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Perform a matrix-matrix </a:t>
            </a:r>
            <a:r>
              <a:rPr lang="en-US" sz="1800"/>
              <a:t>multiply, a vector-matrix multiply, an element-wise matrix </a:t>
            </a:r>
            <a:r>
              <a:rPr lang="en-US" sz="1800" smtClean="0"/>
              <a:t>multiply, an </a:t>
            </a:r>
            <a:r>
              <a:rPr lang="en-US" sz="1800"/>
              <a:t>element-wise vector multiply, or a convolution from the Unified </a:t>
            </a:r>
            <a:r>
              <a:rPr lang="en-US" sz="1800" smtClean="0"/>
              <a:t>Buffer into </a:t>
            </a:r>
            <a:r>
              <a:rPr lang="en-US" sz="1800"/>
              <a:t>the </a:t>
            </a:r>
            <a:r>
              <a:rPr lang="en-US" sz="1800" smtClean="0"/>
              <a:t>accumulators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takes </a:t>
            </a:r>
            <a:r>
              <a:rPr lang="en-US" sz="1800"/>
              <a:t>a variable-sized B*256 </a:t>
            </a:r>
            <a:r>
              <a:rPr lang="en-US" sz="1800" smtClean="0"/>
              <a:t>input, multiplies </a:t>
            </a:r>
            <a:r>
              <a:rPr lang="en-US" sz="1800"/>
              <a:t>it by a </a:t>
            </a:r>
            <a:r>
              <a:rPr lang="en-US" sz="1800" smtClean="0"/>
              <a:t>256x256 </a:t>
            </a:r>
            <a:r>
              <a:rPr lang="en-US" sz="1800"/>
              <a:t>constant input, and produces a B*256 output, </a:t>
            </a:r>
            <a:r>
              <a:rPr lang="en-US" sz="1800" smtClean="0"/>
              <a:t>taking B </a:t>
            </a:r>
            <a:r>
              <a:rPr lang="en-US" sz="1800"/>
              <a:t>pipelined cycles to </a:t>
            </a:r>
            <a:r>
              <a:rPr lang="en-US" sz="1800" smtClean="0"/>
              <a:t>complete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Activate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Computes activation function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Write_Host_Memory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Writes data from unified buffer into host memory</a:t>
            </a:r>
            <a:endParaRPr lang="en-US" sz="20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TPU ISA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TPU ISA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2776"/>
            <a:ext cx="4790818" cy="3763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481" y="2107848"/>
            <a:ext cx="3448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TPU ISA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4545751" cy="3384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817563"/>
            <a:ext cx="3375129" cy="55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Read_Host_Memory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Reads memory from the CPU memory into the unified buffer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Read_Weights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Reads weights from the Weight Memory into the Weight FIFO as input to the Matrix Unit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MatrixMatrixMultiply/Convolve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Perform a matrix-matrix </a:t>
            </a:r>
            <a:r>
              <a:rPr lang="en-US" sz="1800"/>
              <a:t>multiply, a vector-matrix multiply, an element-wise matrix </a:t>
            </a:r>
            <a:r>
              <a:rPr lang="en-US" sz="1800" smtClean="0"/>
              <a:t>multiply, an </a:t>
            </a:r>
            <a:r>
              <a:rPr lang="en-US" sz="1800"/>
              <a:t>element-wise vector multiply, or a convolution from the Unified </a:t>
            </a:r>
            <a:r>
              <a:rPr lang="en-US" sz="1800" smtClean="0"/>
              <a:t>Buffer into </a:t>
            </a:r>
            <a:r>
              <a:rPr lang="en-US" sz="1800"/>
              <a:t>the </a:t>
            </a:r>
            <a:r>
              <a:rPr lang="en-US" sz="1800" smtClean="0"/>
              <a:t>accumulators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takes </a:t>
            </a:r>
            <a:r>
              <a:rPr lang="en-US" sz="1800"/>
              <a:t>a variable-sized B*256 </a:t>
            </a:r>
            <a:r>
              <a:rPr lang="en-US" sz="1800" smtClean="0"/>
              <a:t>input, multiplies </a:t>
            </a:r>
            <a:r>
              <a:rPr lang="en-US" sz="1800"/>
              <a:t>it by a </a:t>
            </a:r>
            <a:r>
              <a:rPr lang="en-US" sz="1800" smtClean="0"/>
              <a:t>256x256 </a:t>
            </a:r>
            <a:r>
              <a:rPr lang="en-US" sz="1800"/>
              <a:t>constant input, and produces a B*256 output, </a:t>
            </a:r>
            <a:r>
              <a:rPr lang="en-US" sz="1800" smtClean="0"/>
              <a:t>taking B </a:t>
            </a:r>
            <a:r>
              <a:rPr lang="en-US" sz="1800"/>
              <a:t>pipelined cycles to </a:t>
            </a:r>
            <a:r>
              <a:rPr lang="en-US" sz="1800" smtClean="0"/>
              <a:t>complete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Activate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Computes activation function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Write_Host_Memory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Writes data from unified buffer into host memory</a:t>
            </a:r>
            <a:endParaRPr lang="en-US" sz="20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TPU ISA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Moore’s Law enabled: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Deep memory hierarchy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Wide SIMD units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Deep pipelines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Branch prediction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Out-of-order execution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Speculative prefetching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Multithreading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Multiprocessing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Objective: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Extract performance from software that is oblivious to architecture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Improving the TPU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9" y="1268760"/>
            <a:ext cx="7781303" cy="41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Use dedicated memories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24 MiB dedicated buffer, 4 MiB accumulator buffers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Invest resources in arithmetic units and dedicated memories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60% of the memory and 250X the arithmetic units of a server-class CPU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the easiest form of parallelism that matches the domain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Exploits 2D SIMD parallelism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the data size and type needed for the domain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Primarily uses 8-bit integers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a domain-specific programming language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TensorFlow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The TPU and the Guidelines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80746" y="1093923"/>
            <a:ext cx="255717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Tensor Processing Unit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1983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Needed to be general purpose and power efficient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FPGA PCIe board with dedicated 20 Gbps network in 6 x 8 torus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of the 48 servers in half the rack has a Catapult </a:t>
            </a:r>
            <a:r>
              <a:rPr lang="en-US" sz="1800" smtClean="0"/>
              <a:t>board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Limited to 25 watts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32 MiB Flash 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Two banks of DDR3-1600 (</a:t>
            </a:r>
            <a:r>
              <a:rPr lang="en-US" sz="1800"/>
              <a:t>11 </a:t>
            </a:r>
            <a:r>
              <a:rPr lang="en-US" sz="1800" smtClean="0"/>
              <a:t>GB/s) and 8 GiB DRAM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FPGA (unconfigured) has 3962 18-bit ALUs and 5 MiB of on-chip memory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Programmed in Verilog RTL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Shell is 23% of the FPGA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Microsoft Catapult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99" y="2393675"/>
            <a:ext cx="408703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CNN accelerator, mapped across multiple FPGAs</a:t>
            </a:r>
            <a:endParaRPr lang="en-US" sz="18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Microsoft Catapult:  CNN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6792"/>
            <a:ext cx="5328592" cy="47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Microsoft Catapult: CNN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817562"/>
            <a:ext cx="3672408" cy="54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Microsoft Catapult: Search Ranking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kern="0" smtClean="0"/>
              <a:t>Feature extraction (1 FPGA)</a:t>
            </a:r>
          </a:p>
          <a:p>
            <a:pPr lvl="1">
              <a:lnSpc>
                <a:spcPct val="90000"/>
              </a:lnSpc>
            </a:pPr>
            <a:r>
              <a:rPr lang="en-US" sz="1400" kern="0" smtClean="0"/>
              <a:t>Extracts 4500 features for every document-query pair, e.g. frequency in which the query appears in the page</a:t>
            </a:r>
          </a:p>
          <a:p>
            <a:pPr lvl="1">
              <a:lnSpc>
                <a:spcPct val="90000"/>
              </a:lnSpc>
            </a:pPr>
            <a:r>
              <a:rPr lang="en-US" sz="1400" kern="0" smtClean="0"/>
              <a:t>Systolic array of FSMs</a:t>
            </a:r>
          </a:p>
          <a:p>
            <a:pPr>
              <a:lnSpc>
                <a:spcPct val="90000"/>
              </a:lnSpc>
            </a:pPr>
            <a:r>
              <a:rPr lang="en-US" sz="1800" kern="0" smtClean="0"/>
              <a:t>Free-form expressions (2 FPGAs)</a:t>
            </a:r>
          </a:p>
          <a:p>
            <a:pPr lvl="1">
              <a:lnSpc>
                <a:spcPct val="90000"/>
              </a:lnSpc>
            </a:pPr>
            <a:r>
              <a:rPr lang="en-US" sz="1400" kern="0" smtClean="0"/>
              <a:t>Calculates feature combinations</a:t>
            </a:r>
          </a:p>
          <a:p>
            <a:pPr>
              <a:lnSpc>
                <a:spcPct val="90000"/>
              </a:lnSpc>
            </a:pPr>
            <a:r>
              <a:rPr lang="en-US" sz="1800" kern="0" smtClean="0"/>
              <a:t>Machine-learned Scoring (1 FPGA for compression, 3 FPGAs calculate score)</a:t>
            </a:r>
          </a:p>
          <a:p>
            <a:pPr lvl="1">
              <a:lnSpc>
                <a:spcPct val="90000"/>
              </a:lnSpc>
            </a:pPr>
            <a:r>
              <a:rPr lang="en-US" sz="1400" kern="0" smtClean="0"/>
              <a:t>Uses results of previous two stages to calculate floating-point score</a:t>
            </a:r>
          </a:p>
          <a:p>
            <a:pPr>
              <a:lnSpc>
                <a:spcPct val="90000"/>
              </a:lnSpc>
            </a:pPr>
            <a:r>
              <a:rPr lang="en-US" sz="1800" kern="0" smtClean="0"/>
              <a:t>One FPGA allocated as a hot-spare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92" y="3681413"/>
            <a:ext cx="4718927" cy="25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Microsoft Catapult: Search Ranking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3" y="12779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kern="0" smtClean="0"/>
              <a:t>Free-form expression evaluation</a:t>
            </a:r>
          </a:p>
          <a:p>
            <a:pPr lvl="1">
              <a:lnSpc>
                <a:spcPct val="90000"/>
              </a:lnSpc>
            </a:pPr>
            <a:r>
              <a:rPr lang="en-US" sz="1800" kern="0" smtClean="0"/>
              <a:t>60 core processor</a:t>
            </a:r>
          </a:p>
          <a:p>
            <a:pPr lvl="1">
              <a:lnSpc>
                <a:spcPct val="90000"/>
              </a:lnSpc>
            </a:pPr>
            <a:r>
              <a:rPr lang="en-US" sz="1800" kern="0" smtClean="0"/>
              <a:t>Pipelined cores</a:t>
            </a:r>
            <a:endParaRPr lang="en-US" sz="1100" kern="0"/>
          </a:p>
          <a:p>
            <a:pPr lvl="1">
              <a:lnSpc>
                <a:spcPct val="90000"/>
              </a:lnSpc>
            </a:pPr>
            <a:r>
              <a:rPr lang="en-US" sz="1800" kern="0" smtClean="0"/>
              <a:t>Each core supports four threads</a:t>
            </a:r>
            <a:r>
              <a:rPr lang="en-US" sz="1800" kern="0"/>
              <a:t> </a:t>
            </a:r>
            <a:r>
              <a:rPr lang="en-US" sz="1800" kern="0" smtClean="0"/>
              <a:t>that can hide each other’s latency</a:t>
            </a:r>
          </a:p>
          <a:p>
            <a:pPr lvl="1">
              <a:lnSpc>
                <a:spcPct val="90000"/>
              </a:lnSpc>
            </a:pPr>
            <a:r>
              <a:rPr lang="en-US" sz="1800" kern="0" smtClean="0"/>
              <a:t>Threads are statically prioritized</a:t>
            </a:r>
            <a:r>
              <a:rPr lang="en-US" sz="1800" kern="0"/>
              <a:t> </a:t>
            </a:r>
            <a:r>
              <a:rPr lang="en-US" sz="1800" kern="0" smtClean="0"/>
              <a:t>according to thread latency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55938"/>
            <a:ext cx="5810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Microsoft Catapult: Search Ranking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4616756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kern="0" smtClean="0"/>
              <a:t>Version 2 of Catapult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Placed the FPGA between the CPU and NIC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Increased network from 10 Gb/s to 40 Gb/s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Also performs network acceleration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Shell now consumes 44% of the FPGA</a:t>
            </a:r>
          </a:p>
          <a:p>
            <a:pPr lvl="1">
              <a:lnSpc>
                <a:spcPct val="90000"/>
              </a:lnSpc>
            </a:pPr>
            <a:r>
              <a:rPr lang="en-US" sz="2000" kern="0" smtClean="0"/>
              <a:t>Now FPGA performs only feature extraction</a:t>
            </a:r>
            <a:endParaRPr lang="en-US" sz="2000" kern="0"/>
          </a:p>
          <a:p>
            <a:pPr>
              <a:lnSpc>
                <a:spcPct val="90000"/>
              </a:lnSpc>
            </a:pPr>
            <a:endParaRPr lang="en-US" kern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370" y="1484784"/>
            <a:ext cx="3132386" cy="2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Catapult and the Guidelines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Use dedicated memories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5 MiB </a:t>
            </a:r>
            <a:r>
              <a:rPr lang="en-US" sz="1800"/>
              <a:t>dedicated </a:t>
            </a:r>
            <a:r>
              <a:rPr lang="en-US" sz="1800" smtClean="0"/>
              <a:t>memory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Invest resources in arithmetic units and dedicated memories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3926 ALUs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</a:t>
            </a:r>
            <a:r>
              <a:rPr lang="en-US" sz="2400"/>
              <a:t>the easiest form of parallelism that matches the domain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2D SIMD for CNN, MISD parallelism for search scoring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</a:t>
            </a:r>
            <a:r>
              <a:rPr lang="en-US" sz="2400"/>
              <a:t>the data size and type needed for the domain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mixture of 8-bit integers and 64-bit floating-point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Use a domain-specific programming language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Verilog RTL; Microsoft did not follow this guideline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Intel Crest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341217" y="441649"/>
            <a:ext cx="12362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Intel Crest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335786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smtClean="0"/>
              <a:t>DNN training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16-bit fixed point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Operates on blocks of 32x32 matrices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SRAM + HBM2</a:t>
            </a:r>
          </a:p>
          <a:p>
            <a:pPr lvl="1">
              <a:lnSpc>
                <a:spcPct val="90000"/>
              </a:lnSpc>
            </a:pPr>
            <a:endParaRPr lang="en-US" sz="1800" smtClean="0"/>
          </a:p>
          <a:p>
            <a:pPr lvl="1">
              <a:lnSpc>
                <a:spcPct val="90000"/>
              </a:lnSpc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667666" cy="29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Need factor of 100 improvements in number of operations per instruction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Requires domain specific architectures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For ASICs, NRE cannot be amoratized over large volumes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FPGAs are less efficient than ASICs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Pixel Visual Core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Image Processing Unit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Performs stencil operations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Decended from Image Signal processor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780928"/>
            <a:ext cx="5586870" cy="31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Software written in Halide, a DSL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Compiled to virtual ISA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vISA is lowered to physical ISA using application-specific parameters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pISA is VLSI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Optimized for energy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Power Budget is 6 to 8 W for bursts of 10-20 seconds, dropping to tens of milliwatts when not in use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8-bit DRAM access equivalent energy as 12,500 8-bit integer operations or 7 to 100 8-bit SRAM accesses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IEEE 754 operations require 22X to 150X of the cost of 8-bit integer operations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Optimized for 2D access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2D SIMD unit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On-chip </a:t>
            </a:r>
            <a:r>
              <a:rPr lang="en-US" sz="2000"/>
              <a:t>SRAM </a:t>
            </a:r>
            <a:r>
              <a:rPr lang="en-US" sz="2000" smtClean="0"/>
              <a:t>structured using a square geometry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25538"/>
            <a:ext cx="72866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817562"/>
            <a:ext cx="5616624" cy="53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Pixel Visual Core</a:t>
            </a:r>
            <a:endParaRPr lang="en-AU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990639" y="784029"/>
            <a:ext cx="193739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Pixel Visual Core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147887"/>
            <a:ext cx="84010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Visual Core and the Guidelines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Use dedicated memories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128 + 64 MiB dedicated memory per core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Invest resources in arithmetic units and dedicated memories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16x16 2D array of processing elements per core and 2D shifting network per core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</a:t>
            </a:r>
            <a:r>
              <a:rPr lang="en-US" sz="2400"/>
              <a:t>the easiest form of parallelism that matches the domain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2D SIMD and VLIW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</a:t>
            </a:r>
            <a:r>
              <a:rPr lang="en-US" sz="2400"/>
              <a:t>the data size and type needed for the domain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Uses mixture of 8-bit and 16-bit integers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Use a domain-specific programming language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Halide for image processing and TensorFlow for CNNs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14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smtClean="0"/>
              <a:t>Fallacies and Pitfalls</a:t>
            </a:r>
            <a:endParaRPr lang="en-AU" sz="3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905200" y="869470"/>
            <a:ext cx="210826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Microsoft Capapult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sz="1800" kern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6614" y="1277938"/>
            <a:ext cx="774914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mtClean="0"/>
              <a:t>It costs $100 million to design a custom chip</a:t>
            </a:r>
          </a:p>
          <a:p>
            <a:pPr>
              <a:lnSpc>
                <a:spcPct val="90000"/>
              </a:lnSpc>
            </a:pPr>
            <a:r>
              <a:rPr lang="en-US" smtClean="0"/>
              <a:t>Performance counters added as an afterthought</a:t>
            </a:r>
          </a:p>
          <a:p>
            <a:pPr>
              <a:lnSpc>
                <a:spcPct val="90000"/>
              </a:lnSpc>
            </a:pPr>
            <a:r>
              <a:rPr lang="en-US" smtClean="0"/>
              <a:t>Architects are tackling the right DNN tasks</a:t>
            </a:r>
          </a:p>
          <a:p>
            <a:pPr>
              <a:lnSpc>
                <a:spcPct val="90000"/>
              </a:lnSpc>
            </a:pPr>
            <a:r>
              <a:rPr lang="en-US" smtClean="0"/>
              <a:t>For DNN hardware, inferences per second (IPS) is a fair summary performance metric</a:t>
            </a:r>
          </a:p>
          <a:p>
            <a:pPr>
              <a:lnSpc>
                <a:spcPct val="90000"/>
              </a:lnSpc>
            </a:pPr>
            <a:r>
              <a:rPr lang="en-US" smtClean="0"/>
              <a:t>Being ignorant of architecture history when designing an DSA</a:t>
            </a:r>
          </a:p>
        </p:txBody>
      </p:sp>
    </p:spTree>
    <p:extLst>
      <p:ext uri="{BB962C8B-B14F-4D97-AF65-F5344CB8AC3E}">
        <p14:creationId xmlns:p14="http://schemas.microsoft.com/office/powerpoint/2010/main" val="12063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 for DSAs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Use dedicated memories to minimize data movement</a:t>
            </a:r>
          </a:p>
          <a:p>
            <a:pPr>
              <a:lnSpc>
                <a:spcPct val="90000"/>
              </a:lnSpc>
            </a:pPr>
            <a:r>
              <a:rPr lang="en-US" smtClean="0"/>
              <a:t>Invest resources into more arithmetic units or bigger memories</a:t>
            </a:r>
          </a:p>
          <a:p>
            <a:pPr>
              <a:lnSpc>
                <a:spcPct val="90000"/>
              </a:lnSpc>
            </a:pPr>
            <a:r>
              <a:rPr lang="en-US" smtClean="0"/>
              <a:t>Use the easiest form of parallelism that matches the domain</a:t>
            </a:r>
          </a:p>
          <a:p>
            <a:pPr>
              <a:lnSpc>
                <a:spcPct val="90000"/>
              </a:lnSpc>
            </a:pPr>
            <a:r>
              <a:rPr lang="en-US" smtClean="0"/>
              <a:t>Reduce data size and type to the simplest needed for the domain</a:t>
            </a:r>
          </a:p>
          <a:p>
            <a:pPr>
              <a:lnSpc>
                <a:spcPct val="90000"/>
              </a:lnSpc>
            </a:pPr>
            <a:r>
              <a:rPr lang="en-US" smtClean="0"/>
              <a:t>Use a domain-specific programming language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29567" y="946413"/>
            <a:ext cx="226215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Guidelines for DSAs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 for DSAs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68" y="1844824"/>
            <a:ext cx="8784976" cy="3095407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829567" y="946413"/>
            <a:ext cx="226215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Guidelines for DSAs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Example:  Deep Neural Networks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Inpired by neuron of the brain</a:t>
            </a:r>
          </a:p>
          <a:p>
            <a:pPr>
              <a:lnSpc>
                <a:spcPct val="90000"/>
              </a:lnSpc>
            </a:pPr>
            <a:r>
              <a:rPr lang="en-US" smtClean="0"/>
              <a:t>Computes non-linear “activiation” function of the weighted sum of input values</a:t>
            </a:r>
          </a:p>
          <a:p>
            <a:pPr>
              <a:lnSpc>
                <a:spcPct val="90000"/>
              </a:lnSpc>
            </a:pPr>
            <a:r>
              <a:rPr lang="en-US" smtClean="0"/>
              <a:t>Neurons arranged in layers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3284984"/>
            <a:ext cx="71913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Example:  Deep Neural Networks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Most practioners will choose an existing design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Topology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Data type</a:t>
            </a:r>
          </a:p>
          <a:p>
            <a:pPr>
              <a:lnSpc>
                <a:spcPct val="90000"/>
              </a:lnSpc>
            </a:pPr>
            <a:r>
              <a:rPr lang="en-US" smtClean="0"/>
              <a:t>Training (learning):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Calculate weights using backpropagation algorithm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Supervised learning:  stocastic graduate descent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Inferrence:  use neural network for classification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12" y="3614587"/>
            <a:ext cx="6192688" cy="20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Parameters: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Dim[i]:  number of neurons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Dim[i-1]:  dimension of input vector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Number of weights:  Dim[i-1] x Dim[i]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Operations:  2 x Dim[i-1</a:t>
            </a:r>
            <a:r>
              <a:rPr lang="en-US"/>
              <a:t>] x Dim[i]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Operations/weight:  2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Multi-Layer Perceptrons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30" y="3721874"/>
            <a:ext cx="3960440" cy="2501331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Computer vision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Each layer raises the level of abstraction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First layer recognizes horizontal and vertical lines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Second layer recognizes corners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Third layer recognizes shapes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Fourth layer recognizes features, such as ears of a dog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Higher layers recognizes different breeds of dogs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Convolutional Neural Network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161406" y="1613262"/>
            <a:ext cx="359585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Example:  Deep Neural Networks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17032"/>
            <a:ext cx="3816424" cy="24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22818</TotalTime>
  <Words>2670</Words>
  <Application>Microsoft Office PowerPoint</Application>
  <PresentationFormat>On-screen Show (4:3)</PresentationFormat>
  <Paragraphs>445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1_cod4e</vt:lpstr>
      <vt:lpstr>PowerPoint Presentation</vt:lpstr>
      <vt:lpstr>Introduction</vt:lpstr>
      <vt:lpstr>Introduction</vt:lpstr>
      <vt:lpstr>Guidelines for DSAs</vt:lpstr>
      <vt:lpstr>Guidelines for DSAs</vt:lpstr>
      <vt:lpstr>Example:  Deep Neural Networks</vt:lpstr>
      <vt:lpstr>Example:  Deep Neural Networks</vt:lpstr>
      <vt:lpstr>Multi-Layer Perceptrons</vt:lpstr>
      <vt:lpstr>Convolutional Neural Network</vt:lpstr>
      <vt:lpstr>Convolutional Neural Network</vt:lpstr>
      <vt:lpstr>Recurrent Neural Network</vt:lpstr>
      <vt:lpstr>Recurrent Neural Network</vt:lpstr>
      <vt:lpstr>Convolutional Neural Network</vt:lpstr>
      <vt:lpstr>Tensor Processing Unit</vt:lpstr>
      <vt:lpstr>Tensor Processing Unit</vt:lpstr>
      <vt:lpstr>TPU ISA</vt:lpstr>
      <vt:lpstr>TPU ISA</vt:lpstr>
      <vt:lpstr>TPU ISA</vt:lpstr>
      <vt:lpstr>TPU ISA</vt:lpstr>
      <vt:lpstr>Improving the TPU</vt:lpstr>
      <vt:lpstr>The TPU and the Guidelines</vt:lpstr>
      <vt:lpstr>Microsoft Catapult</vt:lpstr>
      <vt:lpstr>Microsoft Catapult:  CNN</vt:lpstr>
      <vt:lpstr>Microsoft Catapult: CNN</vt:lpstr>
      <vt:lpstr>Microsoft Catapult: Search Ranking</vt:lpstr>
      <vt:lpstr>Microsoft Catapult: Search Ranking</vt:lpstr>
      <vt:lpstr>Microsoft Catapult: Search Ranking</vt:lpstr>
      <vt:lpstr>Catapult and the Guidelines</vt:lpstr>
      <vt:lpstr>Intel Crest</vt:lpstr>
      <vt:lpstr>Pixel Visual Core</vt:lpstr>
      <vt:lpstr>Pixel Visual Core</vt:lpstr>
      <vt:lpstr>Pixel Visual Core</vt:lpstr>
      <vt:lpstr>Pixel Visual Core</vt:lpstr>
      <vt:lpstr>Pixel Visual Core</vt:lpstr>
      <vt:lpstr>Visual Core and the Guidelines</vt:lpstr>
      <vt:lpstr>Fallacies and Pitfalls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Nate McFadden</cp:lastModifiedBy>
  <cp:revision>790</cp:revision>
  <dcterms:created xsi:type="dcterms:W3CDTF">2008-07-27T22:34:41Z</dcterms:created>
  <dcterms:modified xsi:type="dcterms:W3CDTF">2018-01-11T17:23:56Z</dcterms:modified>
</cp:coreProperties>
</file>