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6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287" r:id="rId40"/>
    <p:sldId id="288" r:id="rId41"/>
    <p:sldId id="289" r:id="rId42"/>
    <p:sldId id="293" r:id="rId43"/>
    <p:sldId id="294" r:id="rId44"/>
    <p:sldId id="299" r:id="rId45"/>
    <p:sldId id="290" r:id="rId46"/>
    <p:sldId id="291" r:id="rId47"/>
    <p:sldId id="312" r:id="rId48"/>
    <p:sldId id="292" r:id="rId49"/>
    <p:sldId id="295" r:id="rId50"/>
    <p:sldId id="296" r:id="rId51"/>
    <p:sldId id="297" r:id="rId52"/>
    <p:sldId id="298" r:id="rId53"/>
    <p:sldId id="31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dahuluan" id="{4E0842E2-C180-43EC-ABD8-937CDA777868}">
          <p14:sldIdLst>
            <p14:sldId id="256"/>
            <p14:sldId id="257"/>
          </p14:sldIdLst>
        </p14:section>
        <p14:section name="FLP" id="{0B799D15-B765-4D8D-AE9D-DFB386BC556A}">
          <p14:sldIdLst>
            <p14:sldId id="259"/>
            <p14:sldId id="260"/>
            <p14:sldId id="262"/>
            <p14:sldId id="261"/>
            <p14:sldId id="263"/>
            <p14:sldId id="264"/>
            <p14:sldId id="265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6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Fuzzy Multiobjective Optimization" id="{F8BDBF2F-DCA3-4C72-A8E9-42CD40C9DCF0}">
          <p14:sldIdLst>
            <p14:sldId id="287"/>
            <p14:sldId id="288"/>
            <p14:sldId id="289"/>
            <p14:sldId id="293"/>
            <p14:sldId id="294"/>
            <p14:sldId id="299"/>
          </p14:sldIdLst>
        </p14:section>
        <p14:section name="Evaluasi Job pada Lingkungan Fuzzy" id="{A1F3A384-2141-46F8-AD92-11D10DC8EBB1}">
          <p14:sldIdLst>
            <p14:sldId id="290"/>
            <p14:sldId id="291"/>
            <p14:sldId id="312"/>
            <p14:sldId id="292"/>
            <p14:sldId id="295"/>
            <p14:sldId id="296"/>
            <p14:sldId id="297"/>
            <p14:sldId id="298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97D"/>
    <a:srgbClr val="10B6F4"/>
    <a:srgbClr val="CCE5FB"/>
    <a:srgbClr val="65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801C-0EAD-432D-8792-3ED83039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Fuzzy Linear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0CE1-5A17-4DCA-9576-40637B345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Umar Fadhlullah</a:t>
            </a:r>
          </a:p>
          <a:p>
            <a:r>
              <a:rPr lang="en-US" dirty="0"/>
              <a:t>140810150069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1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F8CD8A75-8FF0-4679-943A-2F3AE04EB7B6}"/>
              </a:ext>
            </a:extLst>
          </p:cNvPr>
          <p:cNvSpPr/>
          <p:nvPr/>
        </p:nvSpPr>
        <p:spPr>
          <a:xfrm>
            <a:off x="5260827" y="3544571"/>
            <a:ext cx="417513" cy="8878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444298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F8CD8A75-8FF0-4679-943A-2F3AE04EB7B6}"/>
              </a:ext>
            </a:extLst>
          </p:cNvPr>
          <p:cNvSpPr/>
          <p:nvPr/>
        </p:nvSpPr>
        <p:spPr>
          <a:xfrm>
            <a:off x="5260827" y="3544571"/>
            <a:ext cx="417513" cy="8878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164103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F30DCF3B-8796-426A-BA58-EC86EA1282B7}"/>
              </a:ext>
            </a:extLst>
          </p:cNvPr>
          <p:cNvSpPr/>
          <p:nvPr/>
        </p:nvSpPr>
        <p:spPr>
          <a:xfrm>
            <a:off x="11584057" y="1868404"/>
            <a:ext cx="525080" cy="2941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18405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138.889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F30DCF3B-8796-426A-BA58-EC86EA1282B7}"/>
              </a:ext>
            </a:extLst>
          </p:cNvPr>
          <p:cNvSpPr/>
          <p:nvPr/>
        </p:nvSpPr>
        <p:spPr>
          <a:xfrm>
            <a:off x="11543304" y="1868404"/>
            <a:ext cx="525080" cy="2941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94134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5E5A3ED-0C73-4301-BF47-5B02E01EF440}"/>
              </a:ext>
            </a:extLst>
          </p:cNvPr>
          <p:cNvSpPr/>
          <p:nvPr/>
        </p:nvSpPr>
        <p:spPr>
          <a:xfrm>
            <a:off x="4454141" y="60463"/>
            <a:ext cx="316287" cy="555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04741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5E5A3ED-0C73-4301-BF47-5B02E01EF440}"/>
              </a:ext>
            </a:extLst>
          </p:cNvPr>
          <p:cNvSpPr/>
          <p:nvPr/>
        </p:nvSpPr>
        <p:spPr>
          <a:xfrm>
            <a:off x="4454141" y="60463"/>
            <a:ext cx="316287" cy="555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546453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68.1818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64327E52-086A-440D-BD6D-31E3AD38D8DC}"/>
              </a:ext>
            </a:extLst>
          </p:cNvPr>
          <p:cNvSpPr/>
          <p:nvPr/>
        </p:nvSpPr>
        <p:spPr>
          <a:xfrm>
            <a:off x="11593512" y="2228850"/>
            <a:ext cx="441432" cy="302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291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68.1818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64327E52-086A-440D-BD6D-31E3AD38D8DC}"/>
              </a:ext>
            </a:extLst>
          </p:cNvPr>
          <p:cNvSpPr/>
          <p:nvPr/>
        </p:nvSpPr>
        <p:spPr>
          <a:xfrm>
            <a:off x="11593512" y="2228850"/>
            <a:ext cx="441432" cy="302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8112B8B8-7A87-42AF-8218-5A60570A4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827397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633333.3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6E8162-175A-4D8E-923D-43415460B7D9}"/>
              </a:ext>
            </a:extLst>
          </p:cNvPr>
          <p:cNvSpPr txBox="1"/>
          <p:nvPr/>
        </p:nvSpPr>
        <p:spPr>
          <a:xfrm>
            <a:off x="2233612" y="4002157"/>
            <a:ext cx="948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:					</a:t>
            </a:r>
            <a:r>
              <a:rPr lang="en-US" dirty="0" err="1"/>
              <a:t>Disinilah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linear programming </a:t>
            </a:r>
            <a:r>
              <a:rPr lang="en-US" dirty="0" err="1"/>
              <a:t>biasa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= 66,67							</a:t>
            </a:r>
            <a:r>
              <a:rPr lang="en-US" dirty="0" err="1"/>
              <a:t>Produk</a:t>
            </a:r>
            <a:r>
              <a:rPr lang="en-US" dirty="0"/>
              <a:t> I = 66,67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50								</a:t>
            </a:r>
            <a:r>
              <a:rPr lang="en-US" dirty="0" err="1"/>
              <a:t>Produk</a:t>
            </a:r>
            <a:r>
              <a:rPr lang="en-US" dirty="0"/>
              <a:t> II = 50</a:t>
            </a:r>
          </a:p>
          <a:p>
            <a:r>
              <a:rPr lang="en-US" dirty="0"/>
              <a:t>Z   = 633333,3						</a:t>
            </a:r>
            <a:r>
              <a:rPr lang="en-US" dirty="0" err="1"/>
              <a:t>Keuntungan</a:t>
            </a:r>
            <a:r>
              <a:rPr lang="en-US" dirty="0"/>
              <a:t> = 633333,3 IDR</a:t>
            </a:r>
          </a:p>
        </p:txBody>
      </p:sp>
    </p:spTree>
    <p:extLst>
      <p:ext uri="{BB962C8B-B14F-4D97-AF65-F5344CB8AC3E}">
        <p14:creationId xmlns:p14="http://schemas.microsoft.com/office/powerpoint/2010/main" val="78966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Untuk</a:t>
            </a:r>
            <a:r>
              <a:rPr lang="en-US" sz="1400" dirty="0"/>
              <a:t> t = 1 (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0),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diperoleh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model :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Maksimumkan</a:t>
            </a:r>
            <a:r>
              <a:rPr lang="en-US" sz="1400" dirty="0"/>
              <a:t>	: Z = 5000 X</a:t>
            </a:r>
            <a:r>
              <a:rPr lang="en-US" sz="1400" baseline="-25000" dirty="0"/>
              <a:t>1</a:t>
            </a:r>
            <a:r>
              <a:rPr lang="en-US" sz="1400" dirty="0"/>
              <a:t> + 6000 X</a:t>
            </a:r>
            <a:r>
              <a:rPr lang="en-US" sz="1400" baseline="-25000" dirty="0"/>
              <a:t>2</a:t>
            </a:r>
            <a:br>
              <a:rPr lang="en-US" sz="1400" baseline="-25000" dirty="0"/>
            </a:br>
            <a:r>
              <a:rPr lang="en-US" sz="1400" dirty="0"/>
              <a:t>Batasan		:            10 X</a:t>
            </a:r>
            <a:r>
              <a:rPr lang="en-US" sz="1400" baseline="-25000" dirty="0"/>
              <a:t>1</a:t>
            </a:r>
            <a:r>
              <a:rPr lang="en-US" sz="1400" dirty="0"/>
              <a:t> +  8  X</a:t>
            </a:r>
            <a:r>
              <a:rPr lang="en-US" sz="1400" baseline="-25000" dirty="0"/>
              <a:t>2 </a:t>
            </a:r>
            <a:r>
              <a:rPr lang="en-US" sz="1400" dirty="0"/>
              <a:t>+ S</a:t>
            </a:r>
            <a:r>
              <a:rPr lang="en-US" sz="1400" baseline="-25000" dirty="0"/>
              <a:t>1			</a:t>
            </a:r>
            <a:r>
              <a:rPr lang="en-US" sz="1400" dirty="0"/>
              <a:t>= 1500</a:t>
            </a:r>
            <a:br>
              <a:rPr lang="en-US" sz="1400" dirty="0"/>
            </a:br>
            <a:r>
              <a:rPr lang="en-US" sz="1400" dirty="0"/>
              <a:t>		               6 X</a:t>
            </a:r>
            <a:r>
              <a:rPr lang="en-US" sz="1400" baseline="-25000" dirty="0"/>
              <a:t>1</a:t>
            </a:r>
            <a:r>
              <a:rPr lang="en-US" sz="1400" dirty="0"/>
              <a:t> + 10 X</a:t>
            </a:r>
            <a:r>
              <a:rPr lang="en-US" sz="1400" baseline="-25000" dirty="0"/>
              <a:t>2 </a:t>
            </a:r>
            <a:r>
              <a:rPr lang="en-US" sz="1400" dirty="0"/>
              <a:t>         + S</a:t>
            </a:r>
            <a:r>
              <a:rPr lang="en-US" sz="1400" baseline="-25000" dirty="0"/>
              <a:t>2</a:t>
            </a:r>
            <a:r>
              <a:rPr lang="en-US" sz="1400" dirty="0"/>
              <a:t>	 		= 1000</a:t>
            </a:r>
            <a:br>
              <a:rPr lang="en-US" sz="1400" dirty="0"/>
            </a:br>
            <a:r>
              <a:rPr lang="en-US" sz="1400" dirty="0"/>
              <a:t>		             12 X</a:t>
            </a:r>
            <a:r>
              <a:rPr lang="en-US" sz="1400" baseline="-25000" dirty="0"/>
              <a:t>1</a:t>
            </a:r>
            <a:r>
              <a:rPr lang="en-US" sz="1400" dirty="0"/>
              <a:t> +   9 X</a:t>
            </a:r>
            <a:r>
              <a:rPr lang="en-US" sz="1400" baseline="-25000" dirty="0"/>
              <a:t>2</a:t>
            </a:r>
            <a:r>
              <a:rPr lang="en-US" sz="1400" dirty="0"/>
              <a:t>	             +S</a:t>
            </a:r>
            <a:r>
              <a:rPr lang="en-US" sz="1400" baseline="-25000" dirty="0"/>
              <a:t>3</a:t>
            </a:r>
            <a:r>
              <a:rPr lang="en-US" sz="1400" dirty="0"/>
              <a:t> 			= 1750</a:t>
            </a:r>
            <a:br>
              <a:rPr lang="en-US" sz="1400" dirty="0"/>
            </a:br>
            <a:r>
              <a:rPr lang="en-US" sz="1400" dirty="0"/>
              <a:t>		               4 X</a:t>
            </a:r>
            <a:r>
              <a:rPr lang="en-US" sz="1400" baseline="-25000" dirty="0"/>
              <a:t>1</a:t>
            </a:r>
            <a:r>
              <a:rPr lang="en-US" sz="1400" dirty="0"/>
              <a:t> +   3 X</a:t>
            </a:r>
            <a:r>
              <a:rPr lang="en-US" sz="1400" baseline="-25000" dirty="0"/>
              <a:t>2</a:t>
            </a:r>
            <a:r>
              <a:rPr lang="en-US" sz="1400" dirty="0"/>
              <a:t>	                    +S</a:t>
            </a:r>
            <a:r>
              <a:rPr lang="en-US" sz="1400" baseline="-25000" dirty="0"/>
              <a:t>4</a:t>
            </a:r>
            <a:r>
              <a:rPr lang="en-US" sz="1400" dirty="0"/>
              <a:t>		= 420</a:t>
            </a:r>
            <a:br>
              <a:rPr lang="en-US" sz="1400" dirty="0"/>
            </a:br>
            <a:r>
              <a:rPr lang="en-US" sz="1400" dirty="0"/>
              <a:t>		               2 X</a:t>
            </a:r>
            <a:r>
              <a:rPr lang="en-US" sz="1400" baseline="-25000" dirty="0"/>
              <a:t>1</a:t>
            </a:r>
            <a:r>
              <a:rPr lang="en-US" sz="1400" dirty="0"/>
              <a:t> +   4 X</a:t>
            </a:r>
            <a:r>
              <a:rPr lang="en-US" sz="1400" baseline="-25000" dirty="0"/>
              <a:t>2</a:t>
            </a:r>
            <a:r>
              <a:rPr lang="en-US" sz="1400" dirty="0"/>
              <a:t>	                            +S</a:t>
            </a:r>
            <a:r>
              <a:rPr lang="en-US" sz="1400" baseline="-25000" dirty="0"/>
              <a:t>5</a:t>
            </a:r>
            <a:r>
              <a:rPr lang="en-US" sz="1400" dirty="0"/>
              <a:t>		= 504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117753"/>
              </p:ext>
            </p:extLst>
          </p:nvPr>
        </p:nvGraphicFramePr>
        <p:xfrm>
          <a:off x="2644773" y="2920411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7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3D536-8869-479F-AA13-1DFB4768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E479-0A8F-43A5-AF6F-E032F9D0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dibahas</a:t>
            </a:r>
            <a:r>
              <a:rPr lang="en-US" sz="1600" dirty="0"/>
              <a:t> </a:t>
            </a:r>
            <a:r>
              <a:rPr lang="en-US" sz="1600" dirty="0" err="1"/>
              <a:t>pagi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:</a:t>
            </a:r>
          </a:p>
          <a:p>
            <a:r>
              <a:rPr lang="en-US" sz="1600" dirty="0"/>
              <a:t>Fuzzy Linear Programming</a:t>
            </a:r>
          </a:p>
          <a:p>
            <a:pPr lvl="1"/>
            <a:r>
              <a:rPr lang="en-US" dirty="0" err="1"/>
              <a:t>Pengertian</a:t>
            </a:r>
            <a:endParaRPr lang="en-US" dirty="0"/>
          </a:p>
          <a:p>
            <a:pPr lvl="1"/>
            <a:r>
              <a:rPr lang="en-US" dirty="0" err="1"/>
              <a:t>Kasus</a:t>
            </a:r>
            <a:r>
              <a:rPr lang="en-US" dirty="0"/>
              <a:t> </a:t>
            </a:r>
          </a:p>
          <a:p>
            <a:r>
              <a:rPr lang="en-US" sz="1600" dirty="0"/>
              <a:t>Fuzzy </a:t>
            </a:r>
            <a:r>
              <a:rPr lang="en-US" sz="1600" dirty="0" err="1"/>
              <a:t>Multiobjective</a:t>
            </a:r>
            <a:r>
              <a:rPr lang="en-US" sz="1600" dirty="0"/>
              <a:t> Optimization</a:t>
            </a:r>
          </a:p>
          <a:p>
            <a:pPr lvl="1"/>
            <a:r>
              <a:rPr lang="en-US" sz="1400" dirty="0" err="1"/>
              <a:t>Pengertian</a:t>
            </a:r>
            <a:endParaRPr lang="en-US" sz="1400" dirty="0"/>
          </a:p>
          <a:p>
            <a:pPr lvl="1"/>
            <a:r>
              <a:rPr lang="en-US" sz="1400" dirty="0" err="1"/>
              <a:t>Kasus</a:t>
            </a:r>
            <a:endParaRPr lang="en-US" sz="1400" dirty="0"/>
          </a:p>
          <a:p>
            <a:r>
              <a:rPr lang="en-US" sz="1600" dirty="0" err="1"/>
              <a:t>Evaluasi</a:t>
            </a:r>
            <a:r>
              <a:rPr lang="en-US" sz="1600" dirty="0"/>
              <a:t> Job Pada </a:t>
            </a:r>
            <a:r>
              <a:rPr lang="en-US" sz="1600" dirty="0" err="1"/>
              <a:t>Lingkungan</a:t>
            </a:r>
            <a:r>
              <a:rPr lang="en-US" sz="1600" dirty="0"/>
              <a:t> Fuzzy</a:t>
            </a:r>
          </a:p>
        </p:txBody>
      </p:sp>
    </p:spTree>
    <p:extLst>
      <p:ext uri="{BB962C8B-B14F-4D97-AF65-F5344CB8AC3E}">
        <p14:creationId xmlns:p14="http://schemas.microsoft.com/office/powerpoint/2010/main" val="180789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simpleks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Mendapatkan</a:t>
            </a:r>
            <a:r>
              <a:rPr lang="en-US" sz="1400" dirty="0"/>
              <a:t> X</a:t>
            </a:r>
            <a:r>
              <a:rPr lang="en-US" sz="1400" baseline="-25000" dirty="0"/>
              <a:t>2</a:t>
            </a:r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563818"/>
              </p:ext>
            </p:extLst>
          </p:nvPr>
        </p:nvGraphicFramePr>
        <p:xfrm>
          <a:off x="2903720" y="1205072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Mendapatkan</a:t>
            </a:r>
            <a:r>
              <a:rPr lang="en-US" sz="1400" dirty="0"/>
              <a:t> X</a:t>
            </a:r>
            <a:r>
              <a:rPr lang="en-US" sz="1400" baseline="-25000" dirty="0"/>
              <a:t>1</a:t>
            </a:r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solusi</a:t>
            </a:r>
            <a:br>
              <a:rPr lang="en-US" sz="1400" dirty="0"/>
            </a:b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= 54,54</a:t>
            </a:r>
            <a:br>
              <a:rPr lang="en-US" sz="1400" dirty="0"/>
            </a:b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 = 67,27</a:t>
            </a:r>
            <a:br>
              <a:rPr lang="en-US" sz="1400" dirty="0"/>
            </a:br>
            <a:r>
              <a:rPr lang="en-US" sz="1400" dirty="0"/>
              <a:t>Z   = 676363,6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Dari </a:t>
            </a:r>
            <a:r>
              <a:rPr lang="en-US" sz="1400" dirty="0" err="1"/>
              <a:t>hasil</a:t>
            </a:r>
            <a:r>
              <a:rPr lang="en-US" sz="1400" dirty="0"/>
              <a:t> t=0 dan t=1,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ditentukan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p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pengurangan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z pada </a:t>
            </a:r>
            <a:r>
              <a:rPr lang="en-US" sz="1400" dirty="0" err="1"/>
              <a:t>saat</a:t>
            </a:r>
            <a:r>
              <a:rPr lang="en-US" sz="1400" dirty="0"/>
              <a:t> t=1 dan z pada </a:t>
            </a:r>
            <a:r>
              <a:rPr lang="en-US" sz="1400" dirty="0" err="1"/>
              <a:t>saat</a:t>
            </a:r>
            <a:r>
              <a:rPr lang="en-US" sz="1400" dirty="0"/>
              <a:t> t=0.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</a:t>
            </a:r>
            <a:r>
              <a:rPr lang="en-US" sz="1400" baseline="-25000" dirty="0"/>
              <a:t>0 </a:t>
            </a:r>
            <a:r>
              <a:rPr lang="en-US" sz="1400" dirty="0"/>
              <a:t> = 676363,6 – 633333,3 = 43030,3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  <a:p>
            <a:pPr>
              <a:lnSpc>
                <a:spcPct val="110000"/>
              </a:lnSpc>
            </a:pPr>
            <a:endParaRPr lang="en-US" sz="1400" baseline="-25000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239837"/>
              </p:ext>
            </p:extLst>
          </p:nvPr>
        </p:nvGraphicFramePr>
        <p:xfrm>
          <a:off x="2893738" y="9207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636.3636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676363.6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-2.36364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416.3636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67.27273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54.54545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125.8182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9616CC6-F730-435B-9825-4DA99A08D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C0852C-6F6C-4CBA-BF77-D7ABDE5CBCA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D5AADBE8-4B6A-4C91-9CCB-764F7EEB93F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7830FD2-DC9D-455F-A752-BB19485E443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8C45BC5-5A57-4292-9B34-6F96CDA28A7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9185FFA-161B-425B-8DB5-D59063F4D6C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32DAB97-201D-4B7A-B5A2-4DADEA5B63A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47ABEF3-DB21-4525-9E2B-004B841BA4F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F092739-4713-4417-8776-98883E1FBF6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8D35778-A5FB-4494-9B74-CF4C774780A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422FFE-E07F-49E1-9EE9-118A5D09DBE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78348FD-47AF-451C-A82F-08B99E38EF5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8CBE693-26B0-461F-8B4E-AD2D0511FD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1458B74-7F7B-4DF6-BA04-6D22E72360D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D6D2A69-6FB0-4B4F-A89A-225B2F3151D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3ACE55C-6AD5-436D-AB5C-1B2ED4C832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C265601-6BFE-468F-B320-3AF1A2BB08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A60A801-EBB3-4265-92C1-88910B6B287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5FB0667E-1592-4556-96D0-6629F931F44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E9E883D2-E260-417E-941A-C53F01610F5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85C2FE-0FD2-4E31-8C3E-9D3CBAC41A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FD49E56-20CC-43BF-93E5-FE62C3253F0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4C69B566-CD06-455A-A895-413C7AF460D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1AECEDA-E703-44BD-A51A-6FF8C0169C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1E9449-8FBB-44C6-ABD3-FDA99BE0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01" y="869327"/>
            <a:ext cx="2575766" cy="1508459"/>
          </a:xfrm>
          <a:prstGeom prst="rect">
            <a:avLst/>
          </a:prstGeom>
          <a:ln w="952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AF811-B5E8-4E8A-B329-C56AC3A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96" y="864175"/>
            <a:ext cx="2565464" cy="1562534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73D28-442F-4A93-9BC9-DF26FD5AC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11" y="2962561"/>
            <a:ext cx="2566432" cy="1542742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D7D26-B44B-46B7-BD8A-27B748EF8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328" y="2985257"/>
            <a:ext cx="2571538" cy="1506186"/>
          </a:xfrm>
          <a:prstGeom prst="rect">
            <a:avLst/>
          </a:prstGeom>
          <a:ln w="952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6421C8C-3FF2-4223-BF72-62DEFF9B16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22">
            <a:extLst>
              <a:ext uri="{FF2B5EF4-FFF2-40B4-BE49-F238E27FC236}">
                <a16:creationId xmlns:a16="http://schemas.microsoft.com/office/drawing/2014/main" id="{4484DAF9-4EEE-4604-AF80-ED39B4FB33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F8C641-FF1A-4B35-A6C0-11847A31B1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88" y="1659895"/>
            <a:ext cx="4319535" cy="374871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E"/>
                </a:solidFill>
              </a:rPr>
              <a:t>.</a:t>
            </a:r>
            <a:endParaRPr lang="en-US" sz="10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4800" dirty="0" err="1">
                <a:solidFill>
                  <a:srgbClr val="FFFFFE"/>
                </a:solidFill>
              </a:rPr>
              <a:t>Maka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dapat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digambarkan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fungsi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keanggotaannya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seperti</a:t>
            </a:r>
            <a:r>
              <a:rPr lang="en-US" sz="4800" dirty="0">
                <a:solidFill>
                  <a:srgbClr val="FFFFFE"/>
                </a:solidFill>
              </a:rPr>
              <a:t> pada </a:t>
            </a:r>
            <a:r>
              <a:rPr lang="en-US" sz="4800" dirty="0" err="1">
                <a:solidFill>
                  <a:srgbClr val="FFFFFE"/>
                </a:solidFill>
              </a:rPr>
              <a:t>gambar</a:t>
            </a:r>
            <a:r>
              <a:rPr lang="en-US" sz="4800" dirty="0">
                <a:solidFill>
                  <a:srgbClr val="FFFFFE"/>
                </a:solidFill>
              </a:rPr>
              <a:t> di </a:t>
            </a:r>
            <a:r>
              <a:rPr lang="en-US" sz="4800" dirty="0" err="1">
                <a:solidFill>
                  <a:srgbClr val="FFFFFE"/>
                </a:solidFill>
              </a:rPr>
              <a:t>samping</a:t>
            </a:r>
            <a:r>
              <a:rPr lang="en-US" sz="4800" dirty="0">
                <a:solidFill>
                  <a:srgbClr val="FFFFFE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4800" dirty="0" err="1">
                <a:solidFill>
                  <a:srgbClr val="FFFFFE"/>
                </a:solidFill>
              </a:rPr>
              <a:t>Lalu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dapat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dibentuk</a:t>
            </a:r>
            <a:r>
              <a:rPr lang="en-US" sz="4800" dirty="0">
                <a:solidFill>
                  <a:srgbClr val="FFFFFE"/>
                </a:solidFill>
              </a:rPr>
              <a:t> model fuzzy linear programming </a:t>
            </a:r>
            <a:r>
              <a:rPr lang="en-US" sz="4800" dirty="0" err="1">
                <a:solidFill>
                  <a:srgbClr val="FFFFFE"/>
                </a:solidFill>
              </a:rPr>
              <a:t>sebagai</a:t>
            </a:r>
            <a:r>
              <a:rPr lang="en-US" sz="4800" dirty="0">
                <a:solidFill>
                  <a:srgbClr val="FFFFFE"/>
                </a:solidFill>
              </a:rPr>
              <a:t> </a:t>
            </a:r>
            <a:r>
              <a:rPr lang="en-US" sz="4800" dirty="0" err="1">
                <a:solidFill>
                  <a:srgbClr val="FFFFFE"/>
                </a:solidFill>
              </a:rPr>
              <a:t>berikut</a:t>
            </a:r>
            <a:r>
              <a:rPr lang="en-US" sz="4800" dirty="0">
                <a:solidFill>
                  <a:srgbClr val="FFFFFE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4800" dirty="0" err="1">
                <a:solidFill>
                  <a:srgbClr val="FFFFFE"/>
                </a:solidFill>
              </a:rPr>
              <a:t>Maksimumkan</a:t>
            </a:r>
            <a:r>
              <a:rPr lang="en-US" sz="4800" dirty="0">
                <a:solidFill>
                  <a:srgbClr val="FFFFFE"/>
                </a:solidFill>
              </a:rPr>
              <a:t>	: </a:t>
            </a:r>
            <a:r>
              <a:rPr lang="el-GR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b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err="1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Batasan	:</a:t>
            </a:r>
          </a:p>
          <a:p>
            <a:pPr>
              <a:lnSpc>
                <a:spcPct val="110000"/>
              </a:lnSpc>
            </a:pPr>
            <a:r>
              <a:rPr lang="en-US" sz="4800" dirty="0">
                <a:solidFill>
                  <a:srgbClr val="FFFFFE"/>
                </a:solidFill>
              </a:rPr>
              <a:t>-43030,3	</a:t>
            </a:r>
            <a:r>
              <a:rPr lang="el-GR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+ 5000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+ 6000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633333,3</a:t>
            </a:r>
            <a:b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	</a:t>
            </a:r>
            <a:r>
              <a:rPr lang="el-GR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10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 8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 1500</a:t>
            </a:r>
            <a:b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	</a:t>
            </a:r>
            <a:r>
              <a:rPr lang="el-GR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  6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10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 1000</a:t>
            </a:r>
            <a:b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</a:t>
            </a:r>
            <a:r>
              <a:rPr lang="el-GR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12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 9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 1750</a:t>
            </a:r>
            <a:b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  4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 3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    420</a:t>
            </a:r>
            <a:b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  2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      4 X</a:t>
            </a:r>
            <a:r>
              <a:rPr lang="en-US" sz="4800" baseline="-250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800" dirty="0">
                <a:solidFill>
                  <a:srgbClr val="FF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    504</a:t>
            </a:r>
            <a:endParaRPr lang="en-US" sz="48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endParaRPr lang="en-US" sz="400" baseline="-25000" dirty="0">
              <a:solidFill>
                <a:srgbClr val="FFFF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9491E-A4D0-47B0-9276-EAC81FE5CC90}"/>
              </a:ext>
            </a:extLst>
          </p:cNvPr>
          <p:cNvSpPr txBox="1"/>
          <p:nvPr/>
        </p:nvSpPr>
        <p:spPr>
          <a:xfrm>
            <a:off x="7107197" y="2426709"/>
            <a:ext cx="132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93C8DD-A54B-4651-A669-DEF56DCEC983}"/>
              </a:ext>
            </a:extLst>
          </p:cNvPr>
          <p:cNvSpPr txBox="1"/>
          <p:nvPr/>
        </p:nvSpPr>
        <p:spPr>
          <a:xfrm>
            <a:off x="10042874" y="242670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Batasan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55F85B-A942-4C4B-BB05-FDDDDB4CFE60}"/>
              </a:ext>
            </a:extLst>
          </p:cNvPr>
          <p:cNvSpPr txBox="1"/>
          <p:nvPr/>
        </p:nvSpPr>
        <p:spPr>
          <a:xfrm>
            <a:off x="7414525" y="457948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Batasan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812573-AA95-438B-8874-E1671479CFC6}"/>
              </a:ext>
            </a:extLst>
          </p:cNvPr>
          <p:cNvSpPr txBox="1"/>
          <p:nvPr/>
        </p:nvSpPr>
        <p:spPr>
          <a:xfrm>
            <a:off x="10214952" y="457457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Batasan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A53E1-4245-4FAB-9477-E034D6D23B9A}"/>
              </a:ext>
            </a:extLst>
          </p:cNvPr>
          <p:cNvSpPr txBox="1"/>
          <p:nvPr/>
        </p:nvSpPr>
        <p:spPr>
          <a:xfrm>
            <a:off x="1713650" y="1132192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B</a:t>
            </a:r>
            <a:r>
              <a:rPr lang="en-US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≤ d</a:t>
            </a:r>
            <a:r>
              <a:rPr lang="en-US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24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Tahap</a:t>
            </a:r>
            <a:r>
              <a:rPr lang="en-US" sz="1400" dirty="0"/>
              <a:t> 1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Minimumkan</a:t>
            </a:r>
            <a:r>
              <a:rPr lang="en-US" sz="1400" dirty="0"/>
              <a:t>	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 = 633333,3 + 43030,3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- 5000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- 6000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US" sz="1400" baseline="-25000" dirty="0"/>
            </a:br>
            <a:r>
              <a:rPr lang="en-US" sz="1400" dirty="0"/>
              <a:t>Batasan		:</a:t>
            </a:r>
            <a:br>
              <a:rPr lang="en-US" sz="1400" dirty="0"/>
            </a:br>
            <a:r>
              <a:rPr lang="en-US" sz="1400" dirty="0"/>
              <a:t>-43030,3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+ 5000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+ 6000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              + R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	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633333,3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300	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10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 8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 +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	= 1500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100	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  6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10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        +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	= 1000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500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12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 9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                +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	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= 1750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             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 3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	 +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=    420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             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    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	         +S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=    504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743719"/>
              </p:ext>
            </p:extLst>
          </p:nvPr>
        </p:nvGraphicFramePr>
        <p:xfrm>
          <a:off x="2039144" y="2890203"/>
          <a:ext cx="967660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70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759870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922766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766785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753790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701804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654205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645431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766785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701804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1804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  <a:gridCol w="623825">
                  <a:extLst>
                    <a:ext uri="{9D8B030D-6E8A-4147-A177-3AD203B41FA5}">
                      <a16:colId xmlns:a16="http://schemas.microsoft.com/office/drawing/2014/main" val="840952123"/>
                    </a:ext>
                  </a:extLst>
                </a:gridCol>
                <a:gridCol w="917868">
                  <a:extLst>
                    <a:ext uri="{9D8B030D-6E8A-4147-A177-3AD203B41FA5}">
                      <a16:colId xmlns:a16="http://schemas.microsoft.com/office/drawing/2014/main" val="423589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48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9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73487"/>
              </p:ext>
            </p:extLst>
          </p:nvPr>
        </p:nvGraphicFramePr>
        <p:xfrm>
          <a:off x="2098675" y="466567"/>
          <a:ext cx="945594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54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454433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  <a:gridCol w="1132682">
                  <a:extLst>
                    <a:ext uri="{9D8B030D-6E8A-4147-A177-3AD203B41FA5}">
                      <a16:colId xmlns:a16="http://schemas.microsoft.com/office/drawing/2014/main" val="840952123"/>
                    </a:ext>
                  </a:extLst>
                </a:gridCol>
                <a:gridCol w="896936">
                  <a:extLst>
                    <a:ext uri="{9D8B030D-6E8A-4147-A177-3AD203B41FA5}">
                      <a16:colId xmlns:a16="http://schemas.microsoft.com/office/drawing/2014/main" val="423589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-73.593071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-0.00071429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-0.42857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0.000714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23.8095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602.68397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0.003714286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576.1906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54.155843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895.71427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0.004714286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692.8573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131.90476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0.001571429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-69.437229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113.5238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48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Tahap</a:t>
            </a:r>
            <a:r>
              <a:rPr lang="en-US" sz="1400" dirty="0"/>
              <a:t> 2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Maksimumkan</a:t>
            </a:r>
            <a:r>
              <a:rPr lang="en-US" sz="1400" dirty="0"/>
              <a:t>	: z =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br>
              <a:rPr lang="en-US" sz="1400" baseline="-25000" dirty="0"/>
            </a:br>
            <a:r>
              <a:rPr lang="en-US" sz="1400" dirty="0"/>
              <a:t>Batasan		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-73.593071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- 0.00071429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         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- 0.42857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23.8095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602.68397 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            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0.003714286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 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1.428571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	=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576.1906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54.155843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+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0.000428571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 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0.357143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	=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85.7143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895.71427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0.004714286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     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+ 1.928571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3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+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4	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= 692.8573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131.90476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0.001571429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    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+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0.642857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3	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+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=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67.6191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-69.437229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-  0.00028571 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       - 0.57143  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3	       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+ S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=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113.5238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75029"/>
              </p:ext>
            </p:extLst>
          </p:nvPr>
        </p:nvGraphicFramePr>
        <p:xfrm>
          <a:off x="2455070" y="3200241"/>
          <a:ext cx="814276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54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407215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476320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  <a:gridCol w="896936">
                  <a:extLst>
                    <a:ext uri="{9D8B030D-6E8A-4147-A177-3AD203B41FA5}">
                      <a16:colId xmlns:a16="http://schemas.microsoft.com/office/drawing/2014/main" val="4235898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-73.593071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-0.00071429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602.68397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0.003714286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576.1906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54.155843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895.71427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0.004714286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692.8573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131.90476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0.001571429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489179"/>
                  </a:ext>
                </a:extLst>
              </a:tr>
              <a:tr h="222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-69.437229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113.5238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28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B9FDC277-DE5B-4D73-9522-7DE271EE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57673"/>
              </p:ext>
            </p:extLst>
          </p:nvPr>
        </p:nvGraphicFramePr>
        <p:xfrm>
          <a:off x="2399914" y="376238"/>
          <a:ext cx="872712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68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  <a:gridCol w="1166660">
                  <a:extLst>
                    <a:ext uri="{9D8B030D-6E8A-4147-A177-3AD203B41FA5}">
                      <a16:colId xmlns:a16="http://schemas.microsoft.com/office/drawing/2014/main" val="84095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1.19134E-05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0.512636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0.000162455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61.53594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-0.0034657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-4.56908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267.2332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-0.00021661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57.95208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-0.00595668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-2.43682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-6.79061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233.6821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1.19134E-05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0.512636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489179"/>
                  </a:ext>
                </a:extLst>
              </a:tr>
              <a:tr h="222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0.000541516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149.1198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2801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FA4BB4-7741-4CFD-9E43-7A6D3B6B6AEF}"/>
              </a:ext>
            </a:extLst>
          </p:cNvPr>
          <p:cNvSpPr txBox="1"/>
          <p:nvPr/>
        </p:nvSpPr>
        <p:spPr>
          <a:xfrm>
            <a:off x="2399914" y="3809473"/>
            <a:ext cx="3398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= 0,513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= 61,536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57,952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	= 5000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+ 6000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655392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B2FB3A-7657-4235-9A70-F5D09E9A8DEC}"/>
              </a:ext>
            </a:extLst>
          </p:cNvPr>
          <p:cNvSpPr txBox="1"/>
          <p:nvPr/>
        </p:nvSpPr>
        <p:spPr>
          <a:xfrm>
            <a:off x="6117303" y="3809473"/>
            <a:ext cx="52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Setiap</a:t>
            </a:r>
            <a:r>
              <a:rPr lang="en-US" dirty="0"/>
              <a:t> Batasan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1 = 10X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+ 8X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1078,976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2 =  6X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+ 10X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948,736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3 = 12X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+ 9X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1260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4 = 4X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+ 3X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= 420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5 = 2X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+ 4X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= 354,880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FA3AE-F75F-46D3-9396-BD05E7BC43AD}"/>
              </a:ext>
            </a:extLst>
          </p:cNvPr>
          <p:cNvSpPr/>
          <p:nvPr/>
        </p:nvSpPr>
        <p:spPr>
          <a:xfrm>
            <a:off x="2588828" y="888236"/>
            <a:ext cx="49803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Awal</a:t>
            </a:r>
            <a:r>
              <a:rPr lang="en-US" dirty="0"/>
              <a:t> :</a:t>
            </a:r>
          </a:p>
          <a:p>
            <a:r>
              <a:rPr lang="en-US" dirty="0" err="1"/>
              <a:t>Maksimumkan</a:t>
            </a:r>
            <a:r>
              <a:rPr lang="en-US" dirty="0"/>
              <a:t>	: Z = 5000 X</a:t>
            </a:r>
            <a:r>
              <a:rPr lang="en-US" baseline="-25000" dirty="0"/>
              <a:t>1</a:t>
            </a:r>
            <a:r>
              <a:rPr lang="en-US" dirty="0"/>
              <a:t> + 6000 X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dirty="0"/>
              <a:t>Batasan	:            10 X</a:t>
            </a:r>
            <a:r>
              <a:rPr lang="en-US" baseline="-25000" dirty="0"/>
              <a:t>1</a:t>
            </a:r>
            <a:r>
              <a:rPr lang="en-US" dirty="0"/>
              <a:t> +  8  X</a:t>
            </a:r>
            <a:r>
              <a:rPr lang="en-US" baseline="-25000" dirty="0"/>
              <a:t>2	 </a:t>
            </a:r>
            <a:r>
              <a:rPr lang="en-US" dirty="0"/>
              <a:t>≤ 1200 + 300 t</a:t>
            </a:r>
            <a:br>
              <a:rPr lang="en-US" dirty="0"/>
            </a:br>
            <a:r>
              <a:rPr lang="en-US" dirty="0"/>
              <a:t>		               6 X</a:t>
            </a:r>
            <a:r>
              <a:rPr lang="en-US" baseline="-25000" dirty="0"/>
              <a:t>1</a:t>
            </a:r>
            <a:r>
              <a:rPr lang="en-US" dirty="0"/>
              <a:t> + 10 X</a:t>
            </a:r>
            <a:r>
              <a:rPr lang="en-US" baseline="-25000" dirty="0"/>
              <a:t>2</a:t>
            </a:r>
            <a:r>
              <a:rPr lang="en-US" dirty="0"/>
              <a:t>	 ≤ 900   + 100 t</a:t>
            </a:r>
            <a:br>
              <a:rPr lang="en-US" dirty="0"/>
            </a:br>
            <a:r>
              <a:rPr lang="en-US" dirty="0"/>
              <a:t>		             12 X</a:t>
            </a:r>
            <a:r>
              <a:rPr lang="en-US" baseline="-25000" dirty="0"/>
              <a:t>1</a:t>
            </a:r>
            <a:r>
              <a:rPr lang="en-US" dirty="0"/>
              <a:t> +   9 X</a:t>
            </a:r>
            <a:r>
              <a:rPr lang="en-US" baseline="-25000" dirty="0"/>
              <a:t>2</a:t>
            </a:r>
            <a:r>
              <a:rPr lang="en-US" dirty="0"/>
              <a:t>	 ≤ 1250 + 500 t</a:t>
            </a:r>
            <a:br>
              <a:rPr lang="en-US" dirty="0"/>
            </a:br>
            <a:r>
              <a:rPr lang="en-US" dirty="0"/>
              <a:t>		               4 X</a:t>
            </a:r>
            <a:r>
              <a:rPr lang="en-US" baseline="-25000" dirty="0"/>
              <a:t>1</a:t>
            </a:r>
            <a:r>
              <a:rPr lang="en-US" dirty="0"/>
              <a:t> +   3 X</a:t>
            </a:r>
            <a:r>
              <a:rPr lang="en-US" baseline="-25000" dirty="0"/>
              <a:t>2</a:t>
            </a:r>
            <a:r>
              <a:rPr lang="en-US" dirty="0"/>
              <a:t>	 ≤ 420</a:t>
            </a:r>
            <a:br>
              <a:rPr lang="en-US" dirty="0"/>
            </a:br>
            <a:r>
              <a:rPr lang="en-US" dirty="0"/>
              <a:t>		               2 X</a:t>
            </a:r>
            <a:r>
              <a:rPr lang="en-US" baseline="-25000" dirty="0"/>
              <a:t>1</a:t>
            </a:r>
            <a:r>
              <a:rPr lang="en-US" dirty="0"/>
              <a:t> +   4 X</a:t>
            </a:r>
            <a:r>
              <a:rPr lang="en-US" baseline="-25000" dirty="0"/>
              <a:t>2</a:t>
            </a:r>
            <a:r>
              <a:rPr lang="en-US" dirty="0"/>
              <a:t>	 ≤ 504</a:t>
            </a:r>
            <a:br>
              <a:rPr lang="en-US" dirty="0"/>
            </a:br>
            <a:r>
              <a:rPr lang="en-US" dirty="0"/>
              <a:t>		                  X</a:t>
            </a:r>
            <a:r>
              <a:rPr lang="en-US" baseline="-25000" dirty="0"/>
              <a:t>1</a:t>
            </a:r>
            <a:r>
              <a:rPr lang="en-US" dirty="0"/>
              <a:t> ,        X</a:t>
            </a:r>
            <a:r>
              <a:rPr lang="en-US" baseline="-25000" dirty="0"/>
              <a:t>2</a:t>
            </a:r>
            <a:r>
              <a:rPr lang="en-US" dirty="0"/>
              <a:t>	  	 ≥ 0</a:t>
            </a:r>
          </a:p>
          <a:p>
            <a:r>
              <a:rPr lang="en-US" dirty="0" err="1"/>
              <a:t>Akhir</a:t>
            </a:r>
            <a:r>
              <a:rPr lang="en-US" dirty="0"/>
              <a:t> :</a:t>
            </a:r>
          </a:p>
          <a:p>
            <a:r>
              <a:rPr lang="en-US" dirty="0"/>
              <a:t>Nilai </a:t>
            </a:r>
            <a:r>
              <a:rPr lang="en-US" dirty="0" err="1"/>
              <a:t>Setiap</a:t>
            </a:r>
            <a:r>
              <a:rPr lang="en-US" dirty="0"/>
              <a:t> Batasan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1 = 10X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+ 8X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1078,976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2 =  6X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+ 10X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948,736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3 = 12X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+ 9X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1260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4 = 4X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+ 3X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420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Batasan 5 = 2X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+ 4X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= 354,880</a:t>
            </a:r>
          </a:p>
          <a:p>
            <a:pPr lvl="1"/>
            <a:endParaRPr lang="en-US" dirty="0"/>
          </a:p>
          <a:p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61,536</a:t>
            </a:r>
          </a:p>
          <a:p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57,952</a:t>
            </a:r>
          </a:p>
          <a:p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655392 IDR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12DCF-BF50-447C-AC19-E6BB3DDE14EA}"/>
              </a:ext>
            </a:extLst>
          </p:cNvPr>
          <p:cNvSpPr txBox="1"/>
          <p:nvPr/>
        </p:nvSpPr>
        <p:spPr>
          <a:xfrm>
            <a:off x="7057833" y="3704391"/>
            <a:ext cx="47582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:</a:t>
            </a:r>
          </a:p>
          <a:p>
            <a:r>
              <a:rPr lang="en-US" sz="1600" dirty="0"/>
              <a:t>Perusahaan </a:t>
            </a:r>
            <a:r>
              <a:rPr lang="en-US" sz="1600" dirty="0" err="1"/>
              <a:t>menambah</a:t>
            </a:r>
            <a:r>
              <a:rPr lang="en-US" sz="1600" dirty="0"/>
              <a:t> 48,736 </a:t>
            </a:r>
            <a:r>
              <a:rPr lang="en-US" sz="1600" dirty="0" err="1"/>
              <a:t>ons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B</a:t>
            </a:r>
          </a:p>
          <a:p>
            <a:r>
              <a:rPr lang="en-US" sz="1600" dirty="0"/>
              <a:t>Perusahaan </a:t>
            </a:r>
            <a:r>
              <a:rPr lang="en-US" sz="1600" dirty="0" err="1"/>
              <a:t>menambah</a:t>
            </a:r>
            <a:r>
              <a:rPr lang="en-US" sz="1600" dirty="0"/>
              <a:t> 10 </a:t>
            </a:r>
            <a:r>
              <a:rPr lang="en-US" sz="1600" dirty="0" err="1"/>
              <a:t>ons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54418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D93B-DC49-4A6D-872D-5B81DCD8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04B079-BDF7-4A8B-9E11-2CDBAEAC5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840057"/>
              </p:ext>
            </p:extLst>
          </p:nvPr>
        </p:nvGraphicFramePr>
        <p:xfrm>
          <a:off x="4781550" y="2047291"/>
          <a:ext cx="7010402" cy="275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1009079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6266133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97790570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012038356"/>
                    </a:ext>
                  </a:extLst>
                </a:gridCol>
                <a:gridCol w="873580">
                  <a:extLst>
                    <a:ext uri="{9D8B030D-6E8A-4147-A177-3AD203B41FA5}">
                      <a16:colId xmlns:a16="http://schemas.microsoft.com/office/drawing/2014/main" val="3981419659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99462214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739081119"/>
                    </a:ext>
                  </a:extLst>
                </a:gridCol>
              </a:tblGrid>
              <a:tr h="6390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Kangdungan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Gizi</a:t>
                      </a:r>
                      <a:endParaRPr 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Jenis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Pakan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Kebutuhan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hari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96384"/>
                  </a:ext>
                </a:extLst>
              </a:tr>
              <a:tr h="6390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Mnimial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Toleransi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57639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51175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r>
                        <a:rPr lang="en-US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51967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54089"/>
                  </a:ext>
                </a:extLst>
              </a:tr>
              <a:tr h="370244">
                <a:tc>
                  <a:txBody>
                    <a:bodyPr/>
                    <a:lstStyle/>
                    <a:p>
                      <a:r>
                        <a:rPr lang="en-US" sz="1400" dirty="0" err="1"/>
                        <a:t>Biaya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1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8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777D-37A6-499D-9CA9-D2D9B25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9D27-631E-4A57-A5B6-12D089A6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Minimumkan</a:t>
            </a:r>
            <a:r>
              <a:rPr lang="en-US" dirty="0"/>
              <a:t>	: Z = 35 X</a:t>
            </a:r>
            <a:r>
              <a:rPr lang="en-US" baseline="-25000" dirty="0"/>
              <a:t>1</a:t>
            </a:r>
            <a:r>
              <a:rPr lang="en-US" dirty="0"/>
              <a:t> + 40 X</a:t>
            </a:r>
            <a:r>
              <a:rPr lang="en-US" baseline="-25000" dirty="0"/>
              <a:t>2</a:t>
            </a:r>
            <a:r>
              <a:rPr lang="en-US" dirty="0"/>
              <a:t> + 54 X</a:t>
            </a:r>
            <a:r>
              <a:rPr lang="en-US" baseline="-25000" dirty="0"/>
              <a:t>3</a:t>
            </a:r>
            <a:r>
              <a:rPr lang="en-US" dirty="0"/>
              <a:t> + 45 X</a:t>
            </a:r>
            <a:r>
              <a:rPr lang="en-US" baseline="-25000" dirty="0"/>
              <a:t>4</a:t>
            </a:r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Batasan 	: </a:t>
            </a:r>
          </a:p>
          <a:p>
            <a:pPr marL="0" indent="0">
              <a:buNone/>
            </a:pPr>
            <a:r>
              <a:rPr lang="en-US" dirty="0"/>
              <a:t>6 X</a:t>
            </a:r>
            <a:r>
              <a:rPr lang="en-US" baseline="-25000" dirty="0"/>
              <a:t>1</a:t>
            </a:r>
            <a:r>
              <a:rPr lang="en-US" dirty="0"/>
              <a:t> + 5 X</a:t>
            </a:r>
            <a:r>
              <a:rPr lang="en-US" baseline="-25000" dirty="0"/>
              <a:t>2</a:t>
            </a:r>
            <a:r>
              <a:rPr lang="en-US" dirty="0"/>
              <a:t> + 10 X</a:t>
            </a:r>
            <a:r>
              <a:rPr lang="en-US" baseline="-25000" dirty="0"/>
              <a:t>3</a:t>
            </a:r>
            <a:r>
              <a:rPr lang="en-US" dirty="0"/>
              <a:t> + 8 X</a:t>
            </a:r>
            <a:r>
              <a:rPr lang="en-US" baseline="-25000" dirty="0"/>
              <a:t>4</a:t>
            </a:r>
            <a:r>
              <a:rPr lang="en-US" dirty="0"/>
              <a:t>   ≥ 270 – 13,5 t</a:t>
            </a:r>
          </a:p>
          <a:p>
            <a:pPr marL="0" indent="0">
              <a:buNone/>
            </a:pPr>
            <a:r>
              <a:rPr lang="en-US" dirty="0"/>
              <a:t>5 X</a:t>
            </a:r>
            <a:r>
              <a:rPr lang="en-US" baseline="-25000" dirty="0"/>
              <a:t>1</a:t>
            </a:r>
            <a:r>
              <a:rPr lang="en-US" dirty="0"/>
              <a:t> + 9 X</a:t>
            </a:r>
            <a:r>
              <a:rPr lang="en-US" baseline="-25000" dirty="0"/>
              <a:t>2</a:t>
            </a:r>
            <a:r>
              <a:rPr lang="en-US" dirty="0"/>
              <a:t> +   8 X</a:t>
            </a:r>
            <a:r>
              <a:rPr lang="en-US" baseline="-25000" dirty="0"/>
              <a:t>3</a:t>
            </a:r>
            <a:r>
              <a:rPr lang="en-US" dirty="0"/>
              <a:t> + 6 X</a:t>
            </a:r>
            <a:r>
              <a:rPr lang="en-US" baseline="-25000" dirty="0"/>
              <a:t>4</a:t>
            </a:r>
            <a:r>
              <a:rPr lang="en-US" dirty="0"/>
              <a:t>   ≥ 230 – 11,5 t</a:t>
            </a:r>
          </a:p>
          <a:p>
            <a:pPr marL="0" indent="0">
              <a:buNone/>
            </a:pPr>
            <a:r>
              <a:rPr lang="en-US" dirty="0"/>
              <a:t>8 X</a:t>
            </a:r>
            <a:r>
              <a:rPr lang="en-US" baseline="-25000" dirty="0"/>
              <a:t>1</a:t>
            </a:r>
            <a:r>
              <a:rPr lang="en-US" dirty="0"/>
              <a:t> + 6 X</a:t>
            </a:r>
            <a:r>
              <a:rPr lang="en-US" baseline="-25000" dirty="0"/>
              <a:t>2</a:t>
            </a:r>
            <a:r>
              <a:rPr lang="en-US" dirty="0"/>
              <a:t> +   9 X</a:t>
            </a:r>
            <a:r>
              <a:rPr lang="en-US" baseline="-25000" dirty="0"/>
              <a:t>3</a:t>
            </a:r>
            <a:r>
              <a:rPr lang="en-US" dirty="0"/>
              <a:t> + 10 X</a:t>
            </a:r>
            <a:r>
              <a:rPr lang="en-US" baseline="-25000" dirty="0"/>
              <a:t>4</a:t>
            </a:r>
            <a:r>
              <a:rPr lang="en-US" dirty="0"/>
              <a:t> ≥ 250 – 12,5 t</a:t>
            </a:r>
          </a:p>
          <a:p>
            <a:pPr marL="0" indent="0">
              <a:buNone/>
            </a:pPr>
            <a:r>
              <a:rPr lang="en-US" dirty="0"/>
              <a:t>   X</a:t>
            </a:r>
            <a:r>
              <a:rPr lang="en-US" baseline="-25000" dirty="0"/>
              <a:t>1,</a:t>
            </a:r>
            <a:r>
              <a:rPr lang="en-US" dirty="0"/>
              <a:t>       X</a:t>
            </a:r>
            <a:r>
              <a:rPr lang="en-US" baseline="-25000" dirty="0"/>
              <a:t>2,</a:t>
            </a:r>
            <a:r>
              <a:rPr lang="en-US" dirty="0"/>
              <a:t>          X</a:t>
            </a:r>
            <a:r>
              <a:rPr lang="en-US" baseline="-25000" dirty="0"/>
              <a:t>3</a:t>
            </a:r>
            <a:r>
              <a:rPr lang="en-US" dirty="0"/>
              <a:t>,       X</a:t>
            </a:r>
            <a:r>
              <a:rPr lang="en-US" baseline="-25000" dirty="0"/>
              <a:t>4</a:t>
            </a:r>
            <a:r>
              <a:rPr lang="en-US" dirty="0"/>
              <a:t>   ≥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1E0-D407-4C55-90E3-9ADB6F32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Linear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5975-343C-48F7-AAC5-B16FFAE8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7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1437-4306-41EF-842B-37B58FFB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40" y="509588"/>
            <a:ext cx="9782559" cy="604361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t=0 (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=1) :</a:t>
            </a:r>
          </a:p>
          <a:p>
            <a:pPr marL="0" indent="0">
              <a:buNone/>
            </a:pPr>
            <a:r>
              <a:rPr lang="en-US" sz="1600" dirty="0" err="1"/>
              <a:t>Minimumkan</a:t>
            </a:r>
            <a:r>
              <a:rPr lang="en-US" sz="1600" dirty="0"/>
              <a:t>	: Z = 35 X</a:t>
            </a:r>
            <a:r>
              <a:rPr lang="en-US" sz="1600" baseline="-25000" dirty="0"/>
              <a:t>1</a:t>
            </a:r>
            <a:r>
              <a:rPr lang="en-US" sz="1600" dirty="0"/>
              <a:t> + 40 X</a:t>
            </a:r>
            <a:r>
              <a:rPr lang="en-US" sz="1600" baseline="-25000" dirty="0"/>
              <a:t>2</a:t>
            </a:r>
            <a:r>
              <a:rPr lang="en-US" sz="1600" dirty="0"/>
              <a:t> + 54 X</a:t>
            </a:r>
            <a:r>
              <a:rPr lang="en-US" sz="1600" baseline="-25000" dirty="0"/>
              <a:t>3</a:t>
            </a:r>
            <a:r>
              <a:rPr lang="en-US" sz="1600" dirty="0"/>
              <a:t> + 45 X</a:t>
            </a:r>
            <a:r>
              <a:rPr lang="en-US" sz="1600" baseline="-25000" dirty="0"/>
              <a:t>4</a:t>
            </a:r>
          </a:p>
          <a:p>
            <a:pPr marL="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Batasan 	: </a:t>
            </a:r>
          </a:p>
          <a:p>
            <a:pPr marL="0" indent="0">
              <a:buNone/>
            </a:pPr>
            <a:r>
              <a:rPr lang="en-US" sz="1600" dirty="0"/>
              <a:t>6 X</a:t>
            </a:r>
            <a:r>
              <a:rPr lang="en-US" sz="1600" baseline="-25000" dirty="0"/>
              <a:t>1</a:t>
            </a:r>
            <a:r>
              <a:rPr lang="en-US" sz="1600" dirty="0"/>
              <a:t> + 5 X</a:t>
            </a:r>
            <a:r>
              <a:rPr lang="en-US" sz="1600" baseline="-25000" dirty="0"/>
              <a:t>2</a:t>
            </a:r>
            <a:r>
              <a:rPr lang="en-US" sz="1600" dirty="0"/>
              <a:t> + 10 X</a:t>
            </a:r>
            <a:r>
              <a:rPr lang="en-US" sz="1600" baseline="-25000" dirty="0"/>
              <a:t>3</a:t>
            </a:r>
            <a:r>
              <a:rPr lang="en-US" sz="1600" dirty="0"/>
              <a:t> + 8 X</a:t>
            </a:r>
            <a:r>
              <a:rPr lang="en-US" sz="1600" baseline="-25000" dirty="0"/>
              <a:t>4</a:t>
            </a:r>
            <a:r>
              <a:rPr lang="en-US" sz="1600" dirty="0"/>
              <a:t>   - S</a:t>
            </a:r>
            <a:r>
              <a:rPr lang="en-US" sz="1600" baseline="-25000" dirty="0"/>
              <a:t>1</a:t>
            </a:r>
            <a:r>
              <a:rPr lang="en-US" sz="1600" dirty="0"/>
              <a:t>    	+ R</a:t>
            </a:r>
            <a:r>
              <a:rPr lang="en-US" sz="1600" baseline="-25000" dirty="0"/>
              <a:t>1</a:t>
            </a:r>
            <a:r>
              <a:rPr lang="en-US" sz="1600" dirty="0"/>
              <a:t>		≥ 270 </a:t>
            </a:r>
          </a:p>
          <a:p>
            <a:pPr marL="0" indent="0">
              <a:buNone/>
            </a:pPr>
            <a:r>
              <a:rPr lang="en-US" sz="1600" dirty="0"/>
              <a:t>5 X</a:t>
            </a:r>
            <a:r>
              <a:rPr lang="en-US" sz="1600" baseline="-25000" dirty="0"/>
              <a:t>1</a:t>
            </a:r>
            <a:r>
              <a:rPr lang="en-US" sz="1600" dirty="0"/>
              <a:t> + 9 X</a:t>
            </a:r>
            <a:r>
              <a:rPr lang="en-US" sz="1600" baseline="-25000" dirty="0"/>
              <a:t>2</a:t>
            </a:r>
            <a:r>
              <a:rPr lang="en-US" sz="1600" dirty="0"/>
              <a:t> +   8 X</a:t>
            </a:r>
            <a:r>
              <a:rPr lang="en-US" sz="1600" baseline="-25000" dirty="0"/>
              <a:t>3</a:t>
            </a:r>
            <a:r>
              <a:rPr lang="en-US" sz="1600" dirty="0"/>
              <a:t> + 6 X</a:t>
            </a:r>
            <a:r>
              <a:rPr lang="en-US" sz="1600" baseline="-25000" dirty="0"/>
              <a:t>4</a:t>
            </a:r>
            <a:r>
              <a:rPr lang="en-US" sz="1600" dirty="0"/>
              <a:t>           - S</a:t>
            </a:r>
            <a:r>
              <a:rPr lang="en-US" sz="1600" baseline="-25000" dirty="0"/>
              <a:t>2</a:t>
            </a:r>
            <a:r>
              <a:rPr lang="en-US" sz="1600" dirty="0"/>
              <a:t>	         +R</a:t>
            </a:r>
            <a:r>
              <a:rPr lang="en-US" sz="1600" baseline="-25000" dirty="0"/>
              <a:t>2</a:t>
            </a:r>
            <a:r>
              <a:rPr lang="en-US" sz="1600" dirty="0"/>
              <a:t>		≥ 230</a:t>
            </a:r>
          </a:p>
          <a:p>
            <a:pPr marL="0" indent="0">
              <a:buNone/>
            </a:pPr>
            <a:r>
              <a:rPr lang="en-US" sz="1600" dirty="0"/>
              <a:t>8 X</a:t>
            </a:r>
            <a:r>
              <a:rPr lang="en-US" sz="1600" baseline="-25000" dirty="0"/>
              <a:t>1</a:t>
            </a:r>
            <a:r>
              <a:rPr lang="en-US" sz="1600" dirty="0"/>
              <a:t> + 6 X</a:t>
            </a:r>
            <a:r>
              <a:rPr lang="en-US" sz="1600" baseline="-25000" dirty="0"/>
              <a:t>2</a:t>
            </a:r>
            <a:r>
              <a:rPr lang="en-US" sz="1600" dirty="0"/>
              <a:t> +   9 X</a:t>
            </a:r>
            <a:r>
              <a:rPr lang="en-US" sz="1600" baseline="-25000" dirty="0"/>
              <a:t>3</a:t>
            </a:r>
            <a:r>
              <a:rPr lang="en-US" sz="1600" dirty="0"/>
              <a:t> + 10 X</a:t>
            </a:r>
            <a:r>
              <a:rPr lang="en-US" sz="1600" baseline="-25000" dirty="0"/>
              <a:t>4</a:t>
            </a:r>
            <a:r>
              <a:rPr lang="en-US" sz="1600" dirty="0"/>
              <a:t> 	          - S</a:t>
            </a:r>
            <a:r>
              <a:rPr lang="en-US" sz="1600" baseline="-25000" dirty="0"/>
              <a:t>3</a:t>
            </a:r>
            <a:r>
              <a:rPr lang="en-US" sz="1600" dirty="0"/>
              <a:t>		+R</a:t>
            </a:r>
            <a:r>
              <a:rPr lang="en-US" sz="1600" baseline="-25000" dirty="0"/>
              <a:t>3	</a:t>
            </a:r>
            <a:r>
              <a:rPr lang="en-US" sz="1600" dirty="0"/>
              <a:t>≥ 250</a:t>
            </a:r>
          </a:p>
          <a:p>
            <a:pPr marL="0" indent="0">
              <a:buNone/>
            </a:pPr>
            <a:r>
              <a:rPr lang="en-US" sz="1600" dirty="0"/>
              <a:t>   X</a:t>
            </a:r>
            <a:r>
              <a:rPr lang="en-US" sz="1600" baseline="-25000" dirty="0"/>
              <a:t>1,</a:t>
            </a:r>
            <a:r>
              <a:rPr lang="en-US" sz="1600" dirty="0"/>
              <a:t>       X</a:t>
            </a:r>
            <a:r>
              <a:rPr lang="en-US" sz="1600" baseline="-25000" dirty="0"/>
              <a:t>2,</a:t>
            </a:r>
            <a:r>
              <a:rPr lang="en-US" sz="1600" dirty="0"/>
              <a:t>          X</a:t>
            </a:r>
            <a:r>
              <a:rPr lang="en-US" sz="1600" baseline="-25000" dirty="0"/>
              <a:t>3</a:t>
            </a:r>
            <a:r>
              <a:rPr lang="en-US" sz="1600" dirty="0"/>
              <a:t>,       X</a:t>
            </a:r>
            <a:r>
              <a:rPr lang="en-US" sz="1600" baseline="-25000" dirty="0"/>
              <a:t>4</a:t>
            </a:r>
            <a:r>
              <a:rPr lang="en-US" sz="1600" dirty="0"/>
              <a:t>   				≥ 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Memakai</a:t>
            </a:r>
            <a:r>
              <a:rPr lang="en-US" sz="1600" dirty="0"/>
              <a:t> Teknik 2 </a:t>
            </a:r>
            <a:r>
              <a:rPr lang="en-US" sz="1600" dirty="0" err="1"/>
              <a:t>Fase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Subtitusikan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R</a:t>
            </a:r>
            <a:r>
              <a:rPr lang="en-US" sz="1600" baseline="-25000" dirty="0"/>
              <a:t>1</a:t>
            </a:r>
            <a:r>
              <a:rPr lang="en-US" sz="1600" dirty="0"/>
              <a:t> = 240 - 6 X</a:t>
            </a:r>
            <a:r>
              <a:rPr lang="en-US" sz="1600" baseline="-25000" dirty="0"/>
              <a:t>1</a:t>
            </a:r>
            <a:r>
              <a:rPr lang="en-US" sz="1600" dirty="0"/>
              <a:t> - 5 X</a:t>
            </a:r>
            <a:r>
              <a:rPr lang="en-US" sz="1600" baseline="-25000" dirty="0"/>
              <a:t>2</a:t>
            </a:r>
            <a:r>
              <a:rPr lang="en-US" sz="1600" dirty="0"/>
              <a:t> - 10 X</a:t>
            </a:r>
            <a:r>
              <a:rPr lang="en-US" sz="1600" baseline="-25000" dirty="0"/>
              <a:t>3</a:t>
            </a:r>
            <a:r>
              <a:rPr lang="en-US" sz="1600" dirty="0"/>
              <a:t> - 8 X</a:t>
            </a:r>
            <a:r>
              <a:rPr lang="en-US" sz="1600" baseline="-25000" dirty="0"/>
              <a:t>4</a:t>
            </a:r>
            <a:r>
              <a:rPr lang="en-US" sz="1600" dirty="0"/>
              <a:t> + S</a:t>
            </a:r>
            <a:r>
              <a:rPr lang="en-US" sz="1600" baseline="-25000" dirty="0"/>
              <a:t>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R</a:t>
            </a:r>
            <a:r>
              <a:rPr lang="en-US" sz="1600" baseline="-25000" dirty="0"/>
              <a:t>2</a:t>
            </a:r>
            <a:r>
              <a:rPr lang="en-US" sz="1600" dirty="0"/>
              <a:t> = 230 - 5 X</a:t>
            </a:r>
            <a:r>
              <a:rPr lang="en-US" sz="1600" baseline="-25000" dirty="0"/>
              <a:t>1</a:t>
            </a:r>
            <a:r>
              <a:rPr lang="en-US" sz="1600" dirty="0"/>
              <a:t> - 9 X</a:t>
            </a:r>
            <a:r>
              <a:rPr lang="en-US" sz="1600" baseline="-25000" dirty="0"/>
              <a:t>2</a:t>
            </a:r>
            <a:r>
              <a:rPr lang="en-US" sz="1600" dirty="0"/>
              <a:t> - 8 X</a:t>
            </a:r>
            <a:r>
              <a:rPr lang="en-US" sz="1600" baseline="-25000" dirty="0"/>
              <a:t>3</a:t>
            </a:r>
            <a:r>
              <a:rPr lang="en-US" sz="1600" dirty="0"/>
              <a:t> - 6 X</a:t>
            </a:r>
            <a:r>
              <a:rPr lang="en-US" sz="1600" baseline="-25000" dirty="0"/>
              <a:t>4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</a:p>
          <a:p>
            <a:pPr marL="0" indent="0">
              <a:buNone/>
            </a:pPr>
            <a:r>
              <a:rPr lang="en-US" sz="1600" dirty="0"/>
              <a:t>R</a:t>
            </a:r>
            <a:r>
              <a:rPr lang="en-US" sz="1600" baseline="-25000" dirty="0"/>
              <a:t>1</a:t>
            </a:r>
            <a:r>
              <a:rPr lang="en-US" sz="1600" dirty="0"/>
              <a:t> = 250 - 8 X</a:t>
            </a:r>
            <a:r>
              <a:rPr lang="en-US" sz="1600" baseline="-25000" dirty="0"/>
              <a:t>1</a:t>
            </a:r>
            <a:r>
              <a:rPr lang="en-US" sz="1600" dirty="0"/>
              <a:t> - 6 X</a:t>
            </a:r>
            <a:r>
              <a:rPr lang="en-US" sz="1600" baseline="-25000" dirty="0"/>
              <a:t>2</a:t>
            </a:r>
            <a:r>
              <a:rPr lang="en-US" sz="1600" dirty="0"/>
              <a:t> - 9 X</a:t>
            </a:r>
            <a:r>
              <a:rPr lang="en-US" sz="1600" baseline="-25000" dirty="0"/>
              <a:t>3</a:t>
            </a:r>
            <a:r>
              <a:rPr lang="en-US" sz="1600" dirty="0"/>
              <a:t> - 10 X</a:t>
            </a:r>
            <a:r>
              <a:rPr lang="en-US" sz="1600" baseline="-25000" dirty="0"/>
              <a:t>4</a:t>
            </a:r>
            <a:r>
              <a:rPr lang="en-US" sz="1600" dirty="0"/>
              <a:t> + S</a:t>
            </a:r>
            <a:r>
              <a:rPr lang="en-US" sz="1600" baseline="-25000" dirty="0"/>
              <a:t>3</a:t>
            </a:r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r>
              <a:rPr lang="en-US" sz="1400" dirty="0"/>
              <a:t>r = (270 - 6 X</a:t>
            </a:r>
            <a:r>
              <a:rPr lang="en-US" sz="1400" baseline="-25000" dirty="0"/>
              <a:t>1</a:t>
            </a:r>
            <a:r>
              <a:rPr lang="en-US" sz="1400" dirty="0"/>
              <a:t> - 5 X</a:t>
            </a:r>
            <a:r>
              <a:rPr lang="en-US" sz="1400" baseline="-25000" dirty="0"/>
              <a:t>2</a:t>
            </a:r>
            <a:r>
              <a:rPr lang="en-US" sz="1400" dirty="0"/>
              <a:t> - 10 X</a:t>
            </a:r>
            <a:r>
              <a:rPr lang="en-US" sz="1400" baseline="-25000" dirty="0"/>
              <a:t>3</a:t>
            </a:r>
            <a:r>
              <a:rPr lang="en-US" sz="1400" dirty="0"/>
              <a:t> - 8 X</a:t>
            </a:r>
            <a:r>
              <a:rPr lang="en-US" sz="1400" baseline="-25000" dirty="0"/>
              <a:t>4</a:t>
            </a:r>
            <a:r>
              <a:rPr lang="en-US" sz="1400" dirty="0"/>
              <a:t> + S</a:t>
            </a:r>
            <a:r>
              <a:rPr lang="en-US" sz="1400" baseline="-25000" dirty="0"/>
              <a:t>1</a:t>
            </a:r>
            <a:r>
              <a:rPr lang="en-US" sz="1400" dirty="0"/>
              <a:t>) + (230 - 5 X</a:t>
            </a:r>
            <a:r>
              <a:rPr lang="en-US" sz="1400" baseline="-25000" dirty="0"/>
              <a:t>1</a:t>
            </a:r>
            <a:r>
              <a:rPr lang="en-US" sz="1400" dirty="0"/>
              <a:t> - 9 X</a:t>
            </a:r>
            <a:r>
              <a:rPr lang="en-US" sz="1400" baseline="-25000" dirty="0"/>
              <a:t>2</a:t>
            </a:r>
            <a:r>
              <a:rPr lang="en-US" sz="1400" dirty="0"/>
              <a:t> - 8 X</a:t>
            </a:r>
            <a:r>
              <a:rPr lang="en-US" sz="1400" baseline="-25000" dirty="0"/>
              <a:t>3</a:t>
            </a:r>
            <a:r>
              <a:rPr lang="en-US" sz="1400" dirty="0"/>
              <a:t> - 6 X</a:t>
            </a:r>
            <a:r>
              <a:rPr lang="en-US" sz="1400" baseline="-25000" dirty="0"/>
              <a:t>4</a:t>
            </a:r>
            <a:r>
              <a:rPr lang="en-US" sz="1400" dirty="0"/>
              <a:t> + S</a:t>
            </a:r>
            <a:r>
              <a:rPr lang="en-US" sz="1400" baseline="-25000" dirty="0"/>
              <a:t>2</a:t>
            </a:r>
            <a:r>
              <a:rPr lang="en-US" sz="1400" dirty="0"/>
              <a:t>) + (250 - 8 X</a:t>
            </a:r>
            <a:r>
              <a:rPr lang="en-US" sz="1400" baseline="-25000" dirty="0"/>
              <a:t>1</a:t>
            </a:r>
            <a:r>
              <a:rPr lang="en-US" sz="1400" dirty="0"/>
              <a:t> - 6 X</a:t>
            </a:r>
            <a:r>
              <a:rPr lang="en-US" sz="1400" baseline="-25000" dirty="0"/>
              <a:t>2</a:t>
            </a:r>
            <a:r>
              <a:rPr lang="en-US" sz="1400" dirty="0"/>
              <a:t> - 9 X</a:t>
            </a:r>
            <a:r>
              <a:rPr lang="en-US" sz="1400" baseline="-25000" dirty="0"/>
              <a:t>3</a:t>
            </a:r>
            <a:r>
              <a:rPr lang="en-US" sz="1400" dirty="0"/>
              <a:t> - 10 X</a:t>
            </a:r>
            <a:r>
              <a:rPr lang="en-US" sz="1400" baseline="-25000" dirty="0"/>
              <a:t>4</a:t>
            </a:r>
            <a:r>
              <a:rPr lang="en-US" sz="1400" dirty="0"/>
              <a:t> + S</a:t>
            </a:r>
            <a:r>
              <a:rPr lang="en-US" sz="1400" baseline="-25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600" dirty="0"/>
              <a:t>r + 19 X</a:t>
            </a:r>
            <a:r>
              <a:rPr lang="en-US" sz="1600" baseline="-25000" dirty="0"/>
              <a:t>1</a:t>
            </a:r>
            <a:r>
              <a:rPr lang="en-US" sz="1600" dirty="0"/>
              <a:t> + 20 X</a:t>
            </a:r>
            <a:r>
              <a:rPr lang="en-US" sz="1600" baseline="-25000" dirty="0"/>
              <a:t>2</a:t>
            </a:r>
            <a:r>
              <a:rPr lang="en-US" sz="1600" dirty="0"/>
              <a:t> + 27 X</a:t>
            </a:r>
            <a:r>
              <a:rPr lang="en-US" sz="1600" baseline="-25000" dirty="0"/>
              <a:t>3</a:t>
            </a:r>
            <a:r>
              <a:rPr lang="en-US" sz="1600" dirty="0"/>
              <a:t> + 24 X</a:t>
            </a:r>
            <a:r>
              <a:rPr lang="en-US" sz="1600" baseline="-25000" dirty="0"/>
              <a:t>4 </a:t>
            </a:r>
            <a:r>
              <a:rPr lang="en-US" sz="1600" dirty="0"/>
              <a:t>- S</a:t>
            </a:r>
            <a:r>
              <a:rPr lang="en-US" sz="1600" baseline="-25000" dirty="0"/>
              <a:t>1</a:t>
            </a:r>
            <a:r>
              <a:rPr lang="en-US" sz="1600" dirty="0"/>
              <a:t> - S</a:t>
            </a:r>
            <a:r>
              <a:rPr lang="en-US" sz="1600" baseline="-25000" dirty="0"/>
              <a:t>2</a:t>
            </a:r>
            <a:r>
              <a:rPr lang="en-US" sz="1600" dirty="0"/>
              <a:t> - S</a:t>
            </a:r>
            <a:r>
              <a:rPr lang="en-US" sz="1600" baseline="-25000" dirty="0"/>
              <a:t>3</a:t>
            </a:r>
            <a:r>
              <a:rPr lang="en-US" sz="1600" dirty="0"/>
              <a:t> = 750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81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1437-4306-41EF-842B-37B58FFB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40" y="509588"/>
            <a:ext cx="9782559" cy="6043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Fase</a:t>
            </a:r>
            <a:r>
              <a:rPr lang="en-US" sz="1600" dirty="0"/>
              <a:t> 1</a:t>
            </a:r>
          </a:p>
          <a:p>
            <a:pPr marL="0" indent="0">
              <a:buNone/>
            </a:pPr>
            <a:r>
              <a:rPr lang="en-US" sz="1600" dirty="0" err="1"/>
              <a:t>Minimumkan</a:t>
            </a:r>
            <a:r>
              <a:rPr lang="en-US" sz="1600" dirty="0"/>
              <a:t>	: r = 750 - 19 X</a:t>
            </a:r>
            <a:r>
              <a:rPr lang="en-US" sz="1600" baseline="-25000" dirty="0"/>
              <a:t>1</a:t>
            </a:r>
            <a:r>
              <a:rPr lang="en-US" sz="1600" dirty="0"/>
              <a:t> - 20 X</a:t>
            </a:r>
            <a:r>
              <a:rPr lang="en-US" sz="1600" baseline="-25000" dirty="0"/>
              <a:t>2</a:t>
            </a:r>
            <a:r>
              <a:rPr lang="en-US" sz="1600" dirty="0"/>
              <a:t> - 27 X</a:t>
            </a:r>
            <a:r>
              <a:rPr lang="en-US" sz="1600" baseline="-25000" dirty="0"/>
              <a:t>3</a:t>
            </a:r>
            <a:r>
              <a:rPr lang="en-US" sz="1600" dirty="0"/>
              <a:t> - 24 X</a:t>
            </a:r>
            <a:r>
              <a:rPr lang="en-US" sz="1600" baseline="-25000" dirty="0"/>
              <a:t>4 </a:t>
            </a:r>
            <a:r>
              <a:rPr lang="en-US" sz="1600" dirty="0"/>
              <a:t>+ S</a:t>
            </a:r>
            <a:r>
              <a:rPr lang="en-US" sz="1600" baseline="-25000" dirty="0"/>
              <a:t>1</a:t>
            </a:r>
            <a:r>
              <a:rPr lang="en-US" sz="1600" dirty="0"/>
              <a:t> + S</a:t>
            </a:r>
            <a:r>
              <a:rPr lang="en-US" sz="1600" baseline="-25000" dirty="0"/>
              <a:t>2</a:t>
            </a:r>
            <a:r>
              <a:rPr lang="en-US" sz="1600" dirty="0"/>
              <a:t> + S</a:t>
            </a:r>
            <a:r>
              <a:rPr lang="en-US" sz="1600" baseline="-25000" dirty="0"/>
              <a:t>3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Batasan 	: </a:t>
            </a:r>
          </a:p>
          <a:p>
            <a:pPr marL="0" indent="0">
              <a:buNone/>
            </a:pPr>
            <a:r>
              <a:rPr lang="en-US" sz="1600" dirty="0"/>
              <a:t>6 X</a:t>
            </a:r>
            <a:r>
              <a:rPr lang="en-US" sz="1600" baseline="-25000" dirty="0"/>
              <a:t>1</a:t>
            </a:r>
            <a:r>
              <a:rPr lang="en-US" sz="1600" dirty="0"/>
              <a:t> + 5 X</a:t>
            </a:r>
            <a:r>
              <a:rPr lang="en-US" sz="1600" baseline="-25000" dirty="0"/>
              <a:t>2</a:t>
            </a:r>
            <a:r>
              <a:rPr lang="en-US" sz="1600" dirty="0"/>
              <a:t> + 10 X</a:t>
            </a:r>
            <a:r>
              <a:rPr lang="en-US" sz="1600" baseline="-25000" dirty="0"/>
              <a:t>3</a:t>
            </a:r>
            <a:r>
              <a:rPr lang="en-US" sz="1600" dirty="0"/>
              <a:t> + 8 X</a:t>
            </a:r>
            <a:r>
              <a:rPr lang="en-US" sz="1600" baseline="-25000" dirty="0"/>
              <a:t>4</a:t>
            </a:r>
            <a:r>
              <a:rPr lang="en-US" sz="1600" dirty="0"/>
              <a:t>   - S</a:t>
            </a:r>
            <a:r>
              <a:rPr lang="en-US" sz="1600" baseline="-25000" dirty="0"/>
              <a:t>1</a:t>
            </a:r>
            <a:r>
              <a:rPr lang="en-US" sz="1600" dirty="0"/>
              <a:t>    	+ R</a:t>
            </a:r>
            <a:r>
              <a:rPr lang="en-US" sz="1600" baseline="-25000" dirty="0"/>
              <a:t>1</a:t>
            </a:r>
            <a:r>
              <a:rPr lang="en-US" sz="1600" dirty="0"/>
              <a:t>		≥ 270 </a:t>
            </a:r>
          </a:p>
          <a:p>
            <a:pPr marL="0" indent="0">
              <a:buNone/>
            </a:pPr>
            <a:r>
              <a:rPr lang="en-US" sz="1600" dirty="0"/>
              <a:t>5 X</a:t>
            </a:r>
            <a:r>
              <a:rPr lang="en-US" sz="1600" baseline="-25000" dirty="0"/>
              <a:t>1</a:t>
            </a:r>
            <a:r>
              <a:rPr lang="en-US" sz="1600" dirty="0"/>
              <a:t> + 9 X</a:t>
            </a:r>
            <a:r>
              <a:rPr lang="en-US" sz="1600" baseline="-25000" dirty="0"/>
              <a:t>2</a:t>
            </a:r>
            <a:r>
              <a:rPr lang="en-US" sz="1600" dirty="0"/>
              <a:t> +   8 X</a:t>
            </a:r>
            <a:r>
              <a:rPr lang="en-US" sz="1600" baseline="-25000" dirty="0"/>
              <a:t>3</a:t>
            </a:r>
            <a:r>
              <a:rPr lang="en-US" sz="1600" dirty="0"/>
              <a:t> + 6 X</a:t>
            </a:r>
            <a:r>
              <a:rPr lang="en-US" sz="1600" baseline="-25000" dirty="0"/>
              <a:t>4</a:t>
            </a:r>
            <a:r>
              <a:rPr lang="en-US" sz="1600" dirty="0"/>
              <a:t>           - S</a:t>
            </a:r>
            <a:r>
              <a:rPr lang="en-US" sz="1600" baseline="-25000" dirty="0"/>
              <a:t>2</a:t>
            </a:r>
            <a:r>
              <a:rPr lang="en-US" sz="1600" dirty="0"/>
              <a:t>	         +R</a:t>
            </a:r>
            <a:r>
              <a:rPr lang="en-US" sz="1600" baseline="-25000" dirty="0"/>
              <a:t>2</a:t>
            </a:r>
            <a:r>
              <a:rPr lang="en-US" sz="1600" dirty="0"/>
              <a:t>		≥ 230</a:t>
            </a:r>
          </a:p>
          <a:p>
            <a:pPr marL="0" indent="0">
              <a:buNone/>
            </a:pPr>
            <a:r>
              <a:rPr lang="en-US" sz="1600" dirty="0"/>
              <a:t>8 X</a:t>
            </a:r>
            <a:r>
              <a:rPr lang="en-US" sz="1600" baseline="-25000" dirty="0"/>
              <a:t>1</a:t>
            </a:r>
            <a:r>
              <a:rPr lang="en-US" sz="1600" dirty="0"/>
              <a:t> + 6 X</a:t>
            </a:r>
            <a:r>
              <a:rPr lang="en-US" sz="1600" baseline="-25000" dirty="0"/>
              <a:t>2</a:t>
            </a:r>
            <a:r>
              <a:rPr lang="en-US" sz="1600" dirty="0"/>
              <a:t> +   9 X</a:t>
            </a:r>
            <a:r>
              <a:rPr lang="en-US" sz="1600" baseline="-25000" dirty="0"/>
              <a:t>3</a:t>
            </a:r>
            <a:r>
              <a:rPr lang="en-US" sz="1600" dirty="0"/>
              <a:t> + 10 X</a:t>
            </a:r>
            <a:r>
              <a:rPr lang="en-US" sz="1600" baseline="-25000" dirty="0"/>
              <a:t>4</a:t>
            </a:r>
            <a:r>
              <a:rPr lang="en-US" sz="1600" dirty="0"/>
              <a:t> 	          - S</a:t>
            </a:r>
            <a:r>
              <a:rPr lang="en-US" sz="1600" baseline="-25000" dirty="0"/>
              <a:t>3</a:t>
            </a:r>
            <a:r>
              <a:rPr lang="en-US" sz="1600" dirty="0"/>
              <a:t>		+R</a:t>
            </a:r>
            <a:r>
              <a:rPr lang="en-US" sz="1600" baseline="-25000" dirty="0"/>
              <a:t>3	</a:t>
            </a:r>
            <a:r>
              <a:rPr lang="en-US" sz="1600" dirty="0"/>
              <a:t>≥ 250</a:t>
            </a:r>
          </a:p>
          <a:p>
            <a:pPr marL="0" indent="0">
              <a:buNone/>
            </a:pPr>
            <a:r>
              <a:rPr lang="en-US" sz="1600" dirty="0"/>
              <a:t>   X</a:t>
            </a:r>
            <a:r>
              <a:rPr lang="en-US" sz="1600" baseline="-25000" dirty="0"/>
              <a:t>1,</a:t>
            </a:r>
            <a:r>
              <a:rPr lang="en-US" sz="1600" dirty="0"/>
              <a:t>       X</a:t>
            </a:r>
            <a:r>
              <a:rPr lang="en-US" sz="1600" baseline="-25000" dirty="0"/>
              <a:t>2,</a:t>
            </a:r>
            <a:r>
              <a:rPr lang="en-US" sz="1600" dirty="0"/>
              <a:t>          X</a:t>
            </a:r>
            <a:r>
              <a:rPr lang="en-US" sz="1600" baseline="-25000" dirty="0"/>
              <a:t>3</a:t>
            </a:r>
            <a:r>
              <a:rPr lang="en-US" sz="1600" dirty="0"/>
              <a:t>,       X</a:t>
            </a:r>
            <a:r>
              <a:rPr lang="en-US" sz="1600" baseline="-25000" dirty="0"/>
              <a:t>4</a:t>
            </a:r>
            <a:r>
              <a:rPr lang="en-US" sz="1600" dirty="0"/>
              <a:t>   				≥ 0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D499B6-AB03-49B6-AAEE-6519D7B8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10035"/>
              </p:ext>
            </p:extLst>
          </p:nvPr>
        </p:nvGraphicFramePr>
        <p:xfrm>
          <a:off x="2332146" y="3575939"/>
          <a:ext cx="7422163" cy="225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82">
                  <a:extLst>
                    <a:ext uri="{9D8B030D-6E8A-4147-A177-3AD203B41FA5}">
                      <a16:colId xmlns:a16="http://schemas.microsoft.com/office/drawing/2014/main" val="409092202"/>
                    </a:ext>
                  </a:extLst>
                </a:gridCol>
                <a:gridCol w="427196">
                  <a:extLst>
                    <a:ext uri="{9D8B030D-6E8A-4147-A177-3AD203B41FA5}">
                      <a16:colId xmlns:a16="http://schemas.microsoft.com/office/drawing/2014/main" val="1486125006"/>
                    </a:ext>
                  </a:extLst>
                </a:gridCol>
                <a:gridCol w="466536">
                  <a:extLst>
                    <a:ext uri="{9D8B030D-6E8A-4147-A177-3AD203B41FA5}">
                      <a16:colId xmlns:a16="http://schemas.microsoft.com/office/drawing/2014/main" val="1392468566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524522662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1170356754"/>
                    </a:ext>
                  </a:extLst>
                </a:gridCol>
                <a:gridCol w="468294">
                  <a:extLst>
                    <a:ext uri="{9D8B030D-6E8A-4147-A177-3AD203B41FA5}">
                      <a16:colId xmlns:a16="http://schemas.microsoft.com/office/drawing/2014/main" val="642434037"/>
                    </a:ext>
                  </a:extLst>
                </a:gridCol>
                <a:gridCol w="415734">
                  <a:extLst>
                    <a:ext uri="{9D8B030D-6E8A-4147-A177-3AD203B41FA5}">
                      <a16:colId xmlns:a16="http://schemas.microsoft.com/office/drawing/2014/main" val="900671647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1751139327"/>
                    </a:ext>
                  </a:extLst>
                </a:gridCol>
                <a:gridCol w="482250">
                  <a:extLst>
                    <a:ext uri="{9D8B030D-6E8A-4147-A177-3AD203B41FA5}">
                      <a16:colId xmlns:a16="http://schemas.microsoft.com/office/drawing/2014/main" val="754284782"/>
                    </a:ext>
                  </a:extLst>
                </a:gridCol>
                <a:gridCol w="448993">
                  <a:extLst>
                    <a:ext uri="{9D8B030D-6E8A-4147-A177-3AD203B41FA5}">
                      <a16:colId xmlns:a16="http://schemas.microsoft.com/office/drawing/2014/main" val="2342264779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3174430281"/>
                    </a:ext>
                  </a:extLst>
                </a:gridCol>
                <a:gridCol w="482250">
                  <a:extLst>
                    <a:ext uri="{9D8B030D-6E8A-4147-A177-3AD203B41FA5}">
                      <a16:colId xmlns:a16="http://schemas.microsoft.com/office/drawing/2014/main" val="2615482746"/>
                    </a:ext>
                  </a:extLst>
                </a:gridCol>
                <a:gridCol w="1067720">
                  <a:extLst>
                    <a:ext uri="{9D8B030D-6E8A-4147-A177-3AD203B41FA5}">
                      <a16:colId xmlns:a16="http://schemas.microsoft.com/office/drawing/2014/main" val="3359268754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606169028"/>
                    </a:ext>
                  </a:extLst>
                </a:gridCol>
              </a:tblGrid>
              <a:tr h="73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Basic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Solusi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extLst>
                  <a:ext uri="{0D108BD9-81ED-4DB2-BD59-A6C34878D82A}">
                    <a16:rowId xmlns:a16="http://schemas.microsoft.com/office/drawing/2014/main" val="730899939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750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465081608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270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7357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28,75</a:t>
                      </a: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572195027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250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27,78</a:t>
                      </a: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1097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1437-4306-41EF-842B-37B58FFB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40" y="509588"/>
            <a:ext cx="9782559" cy="6043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D499B6-AB03-49B6-AAEE-6519D7B8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59951"/>
              </p:ext>
            </p:extLst>
          </p:nvPr>
        </p:nvGraphicFramePr>
        <p:xfrm>
          <a:off x="2332146" y="785812"/>
          <a:ext cx="7422163" cy="225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82">
                  <a:extLst>
                    <a:ext uri="{9D8B030D-6E8A-4147-A177-3AD203B41FA5}">
                      <a16:colId xmlns:a16="http://schemas.microsoft.com/office/drawing/2014/main" val="409092202"/>
                    </a:ext>
                  </a:extLst>
                </a:gridCol>
                <a:gridCol w="427196">
                  <a:extLst>
                    <a:ext uri="{9D8B030D-6E8A-4147-A177-3AD203B41FA5}">
                      <a16:colId xmlns:a16="http://schemas.microsoft.com/office/drawing/2014/main" val="1486125006"/>
                    </a:ext>
                  </a:extLst>
                </a:gridCol>
                <a:gridCol w="466536">
                  <a:extLst>
                    <a:ext uri="{9D8B030D-6E8A-4147-A177-3AD203B41FA5}">
                      <a16:colId xmlns:a16="http://schemas.microsoft.com/office/drawing/2014/main" val="1392468566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524522662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1170356754"/>
                    </a:ext>
                  </a:extLst>
                </a:gridCol>
                <a:gridCol w="468294">
                  <a:extLst>
                    <a:ext uri="{9D8B030D-6E8A-4147-A177-3AD203B41FA5}">
                      <a16:colId xmlns:a16="http://schemas.microsoft.com/office/drawing/2014/main" val="642434037"/>
                    </a:ext>
                  </a:extLst>
                </a:gridCol>
                <a:gridCol w="415734">
                  <a:extLst>
                    <a:ext uri="{9D8B030D-6E8A-4147-A177-3AD203B41FA5}">
                      <a16:colId xmlns:a16="http://schemas.microsoft.com/office/drawing/2014/main" val="900671647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1751139327"/>
                    </a:ext>
                  </a:extLst>
                </a:gridCol>
                <a:gridCol w="482250">
                  <a:extLst>
                    <a:ext uri="{9D8B030D-6E8A-4147-A177-3AD203B41FA5}">
                      <a16:colId xmlns:a16="http://schemas.microsoft.com/office/drawing/2014/main" val="754284782"/>
                    </a:ext>
                  </a:extLst>
                </a:gridCol>
                <a:gridCol w="448993">
                  <a:extLst>
                    <a:ext uri="{9D8B030D-6E8A-4147-A177-3AD203B41FA5}">
                      <a16:colId xmlns:a16="http://schemas.microsoft.com/office/drawing/2014/main" val="2342264779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3174430281"/>
                    </a:ext>
                  </a:extLst>
                </a:gridCol>
                <a:gridCol w="615809">
                  <a:extLst>
                    <a:ext uri="{9D8B030D-6E8A-4147-A177-3AD203B41FA5}">
                      <a16:colId xmlns:a16="http://schemas.microsoft.com/office/drawing/2014/main" val="2615482746"/>
                    </a:ext>
                  </a:extLst>
                </a:gridCol>
                <a:gridCol w="934161">
                  <a:extLst>
                    <a:ext uri="{9D8B030D-6E8A-4147-A177-3AD203B41FA5}">
                      <a16:colId xmlns:a16="http://schemas.microsoft.com/office/drawing/2014/main" val="3359268754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606169028"/>
                    </a:ext>
                  </a:extLst>
                </a:gridCol>
              </a:tblGrid>
              <a:tr h="73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Basic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Solusi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extLst>
                  <a:ext uri="{0D108BD9-81ED-4DB2-BD59-A6C34878D82A}">
                    <a16:rowId xmlns:a16="http://schemas.microsoft.com/office/drawing/2014/main" val="730899939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465081608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7357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572195027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109729541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E781331-AE7C-40E8-A659-686CCEA57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90471"/>
              </p:ext>
            </p:extLst>
          </p:nvPr>
        </p:nvGraphicFramePr>
        <p:xfrm>
          <a:off x="2332146" y="3342355"/>
          <a:ext cx="7422163" cy="225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82">
                  <a:extLst>
                    <a:ext uri="{9D8B030D-6E8A-4147-A177-3AD203B41FA5}">
                      <a16:colId xmlns:a16="http://schemas.microsoft.com/office/drawing/2014/main" val="409092202"/>
                    </a:ext>
                  </a:extLst>
                </a:gridCol>
                <a:gridCol w="427196">
                  <a:extLst>
                    <a:ext uri="{9D8B030D-6E8A-4147-A177-3AD203B41FA5}">
                      <a16:colId xmlns:a16="http://schemas.microsoft.com/office/drawing/2014/main" val="1486125006"/>
                    </a:ext>
                  </a:extLst>
                </a:gridCol>
                <a:gridCol w="466536">
                  <a:extLst>
                    <a:ext uri="{9D8B030D-6E8A-4147-A177-3AD203B41FA5}">
                      <a16:colId xmlns:a16="http://schemas.microsoft.com/office/drawing/2014/main" val="1392468566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524522662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1170356754"/>
                    </a:ext>
                  </a:extLst>
                </a:gridCol>
                <a:gridCol w="468294">
                  <a:extLst>
                    <a:ext uri="{9D8B030D-6E8A-4147-A177-3AD203B41FA5}">
                      <a16:colId xmlns:a16="http://schemas.microsoft.com/office/drawing/2014/main" val="642434037"/>
                    </a:ext>
                  </a:extLst>
                </a:gridCol>
                <a:gridCol w="415734">
                  <a:extLst>
                    <a:ext uri="{9D8B030D-6E8A-4147-A177-3AD203B41FA5}">
                      <a16:colId xmlns:a16="http://schemas.microsoft.com/office/drawing/2014/main" val="900671647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1751139327"/>
                    </a:ext>
                  </a:extLst>
                </a:gridCol>
                <a:gridCol w="482250">
                  <a:extLst>
                    <a:ext uri="{9D8B030D-6E8A-4147-A177-3AD203B41FA5}">
                      <a16:colId xmlns:a16="http://schemas.microsoft.com/office/drawing/2014/main" val="754284782"/>
                    </a:ext>
                  </a:extLst>
                </a:gridCol>
                <a:gridCol w="448993">
                  <a:extLst>
                    <a:ext uri="{9D8B030D-6E8A-4147-A177-3AD203B41FA5}">
                      <a16:colId xmlns:a16="http://schemas.microsoft.com/office/drawing/2014/main" val="2342264779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3174430281"/>
                    </a:ext>
                  </a:extLst>
                </a:gridCol>
                <a:gridCol w="615809">
                  <a:extLst>
                    <a:ext uri="{9D8B030D-6E8A-4147-A177-3AD203B41FA5}">
                      <a16:colId xmlns:a16="http://schemas.microsoft.com/office/drawing/2014/main" val="2615482746"/>
                    </a:ext>
                  </a:extLst>
                </a:gridCol>
                <a:gridCol w="934161">
                  <a:extLst>
                    <a:ext uri="{9D8B030D-6E8A-4147-A177-3AD203B41FA5}">
                      <a16:colId xmlns:a16="http://schemas.microsoft.com/office/drawing/2014/main" val="3359268754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606169028"/>
                    </a:ext>
                  </a:extLst>
                </a:gridCol>
              </a:tblGrid>
              <a:tr h="73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Basic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Solusi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extLst>
                  <a:ext uri="{0D108BD9-81ED-4DB2-BD59-A6C34878D82A}">
                    <a16:rowId xmlns:a16="http://schemas.microsoft.com/office/drawing/2014/main" val="730899939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465081608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523" marR="5523" marT="5523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7357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</a:t>
                      </a:r>
                    </a:p>
                  </a:txBody>
                  <a:tcPr marL="5523" marR="5523" marT="5523" marB="0" anchor="b">
                    <a:solidFill>
                      <a:srgbClr val="EA7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5027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22,67</a:t>
                      </a: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1097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1437-4306-41EF-842B-37B58FFB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40" y="509588"/>
            <a:ext cx="9782559" cy="6043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D499B6-AB03-49B6-AAEE-6519D7B8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19261"/>
              </p:ext>
            </p:extLst>
          </p:nvPr>
        </p:nvGraphicFramePr>
        <p:xfrm>
          <a:off x="2332146" y="785812"/>
          <a:ext cx="7422163" cy="236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82">
                  <a:extLst>
                    <a:ext uri="{9D8B030D-6E8A-4147-A177-3AD203B41FA5}">
                      <a16:colId xmlns:a16="http://schemas.microsoft.com/office/drawing/2014/main" val="409092202"/>
                    </a:ext>
                  </a:extLst>
                </a:gridCol>
                <a:gridCol w="427196">
                  <a:extLst>
                    <a:ext uri="{9D8B030D-6E8A-4147-A177-3AD203B41FA5}">
                      <a16:colId xmlns:a16="http://schemas.microsoft.com/office/drawing/2014/main" val="1486125006"/>
                    </a:ext>
                  </a:extLst>
                </a:gridCol>
                <a:gridCol w="466536">
                  <a:extLst>
                    <a:ext uri="{9D8B030D-6E8A-4147-A177-3AD203B41FA5}">
                      <a16:colId xmlns:a16="http://schemas.microsoft.com/office/drawing/2014/main" val="1392468566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524522662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1170356754"/>
                    </a:ext>
                  </a:extLst>
                </a:gridCol>
                <a:gridCol w="468294">
                  <a:extLst>
                    <a:ext uri="{9D8B030D-6E8A-4147-A177-3AD203B41FA5}">
                      <a16:colId xmlns:a16="http://schemas.microsoft.com/office/drawing/2014/main" val="642434037"/>
                    </a:ext>
                  </a:extLst>
                </a:gridCol>
                <a:gridCol w="415734">
                  <a:extLst>
                    <a:ext uri="{9D8B030D-6E8A-4147-A177-3AD203B41FA5}">
                      <a16:colId xmlns:a16="http://schemas.microsoft.com/office/drawing/2014/main" val="900671647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1751139327"/>
                    </a:ext>
                  </a:extLst>
                </a:gridCol>
                <a:gridCol w="482250">
                  <a:extLst>
                    <a:ext uri="{9D8B030D-6E8A-4147-A177-3AD203B41FA5}">
                      <a16:colId xmlns:a16="http://schemas.microsoft.com/office/drawing/2014/main" val="754284782"/>
                    </a:ext>
                  </a:extLst>
                </a:gridCol>
                <a:gridCol w="448993">
                  <a:extLst>
                    <a:ext uri="{9D8B030D-6E8A-4147-A177-3AD203B41FA5}">
                      <a16:colId xmlns:a16="http://schemas.microsoft.com/office/drawing/2014/main" val="2342264779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3174430281"/>
                    </a:ext>
                  </a:extLst>
                </a:gridCol>
                <a:gridCol w="615809">
                  <a:extLst>
                    <a:ext uri="{9D8B030D-6E8A-4147-A177-3AD203B41FA5}">
                      <a16:colId xmlns:a16="http://schemas.microsoft.com/office/drawing/2014/main" val="2615482746"/>
                    </a:ext>
                  </a:extLst>
                </a:gridCol>
                <a:gridCol w="934161">
                  <a:extLst>
                    <a:ext uri="{9D8B030D-6E8A-4147-A177-3AD203B41FA5}">
                      <a16:colId xmlns:a16="http://schemas.microsoft.com/office/drawing/2014/main" val="3359268754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606169028"/>
                    </a:ext>
                  </a:extLst>
                </a:gridCol>
              </a:tblGrid>
              <a:tr h="73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Basic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Solusi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extLst>
                  <a:ext uri="{0D108BD9-81ED-4DB2-BD59-A6C34878D82A}">
                    <a16:rowId xmlns:a16="http://schemas.microsoft.com/office/drawing/2014/main" val="730899939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465081608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7357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572195027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109729541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E781331-AE7C-40E8-A659-686CCEA57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39168"/>
              </p:ext>
            </p:extLst>
          </p:nvPr>
        </p:nvGraphicFramePr>
        <p:xfrm>
          <a:off x="2332146" y="3342355"/>
          <a:ext cx="7422163" cy="236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82">
                  <a:extLst>
                    <a:ext uri="{9D8B030D-6E8A-4147-A177-3AD203B41FA5}">
                      <a16:colId xmlns:a16="http://schemas.microsoft.com/office/drawing/2014/main" val="409092202"/>
                    </a:ext>
                  </a:extLst>
                </a:gridCol>
                <a:gridCol w="427196">
                  <a:extLst>
                    <a:ext uri="{9D8B030D-6E8A-4147-A177-3AD203B41FA5}">
                      <a16:colId xmlns:a16="http://schemas.microsoft.com/office/drawing/2014/main" val="1486125006"/>
                    </a:ext>
                  </a:extLst>
                </a:gridCol>
                <a:gridCol w="466536">
                  <a:extLst>
                    <a:ext uri="{9D8B030D-6E8A-4147-A177-3AD203B41FA5}">
                      <a16:colId xmlns:a16="http://schemas.microsoft.com/office/drawing/2014/main" val="1392468566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524522662"/>
                    </a:ext>
                  </a:extLst>
                </a:gridCol>
                <a:gridCol w="399893">
                  <a:extLst>
                    <a:ext uri="{9D8B030D-6E8A-4147-A177-3AD203B41FA5}">
                      <a16:colId xmlns:a16="http://schemas.microsoft.com/office/drawing/2014/main" val="1170356754"/>
                    </a:ext>
                  </a:extLst>
                </a:gridCol>
                <a:gridCol w="468294">
                  <a:extLst>
                    <a:ext uri="{9D8B030D-6E8A-4147-A177-3AD203B41FA5}">
                      <a16:colId xmlns:a16="http://schemas.microsoft.com/office/drawing/2014/main" val="642434037"/>
                    </a:ext>
                  </a:extLst>
                </a:gridCol>
                <a:gridCol w="415734">
                  <a:extLst>
                    <a:ext uri="{9D8B030D-6E8A-4147-A177-3AD203B41FA5}">
                      <a16:colId xmlns:a16="http://schemas.microsoft.com/office/drawing/2014/main" val="900671647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1751139327"/>
                    </a:ext>
                  </a:extLst>
                </a:gridCol>
                <a:gridCol w="482250">
                  <a:extLst>
                    <a:ext uri="{9D8B030D-6E8A-4147-A177-3AD203B41FA5}">
                      <a16:colId xmlns:a16="http://schemas.microsoft.com/office/drawing/2014/main" val="754284782"/>
                    </a:ext>
                  </a:extLst>
                </a:gridCol>
                <a:gridCol w="448993">
                  <a:extLst>
                    <a:ext uri="{9D8B030D-6E8A-4147-A177-3AD203B41FA5}">
                      <a16:colId xmlns:a16="http://schemas.microsoft.com/office/drawing/2014/main" val="2342264779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3174430281"/>
                    </a:ext>
                  </a:extLst>
                </a:gridCol>
                <a:gridCol w="615809">
                  <a:extLst>
                    <a:ext uri="{9D8B030D-6E8A-4147-A177-3AD203B41FA5}">
                      <a16:colId xmlns:a16="http://schemas.microsoft.com/office/drawing/2014/main" val="2615482746"/>
                    </a:ext>
                  </a:extLst>
                </a:gridCol>
                <a:gridCol w="934161">
                  <a:extLst>
                    <a:ext uri="{9D8B030D-6E8A-4147-A177-3AD203B41FA5}">
                      <a16:colId xmlns:a16="http://schemas.microsoft.com/office/drawing/2014/main" val="3359268754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606169028"/>
                    </a:ext>
                  </a:extLst>
                </a:gridCol>
              </a:tblGrid>
              <a:tr h="73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Basic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Solusi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extLst>
                  <a:ext uri="{0D108BD9-81ED-4DB2-BD59-A6C34878D82A}">
                    <a16:rowId xmlns:a16="http://schemas.microsoft.com/office/drawing/2014/main" val="730899939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3" marR="5523" marT="5523" marB="0" anchor="b"/>
                </a:tc>
                <a:extLst>
                  <a:ext uri="{0D108BD9-81ED-4DB2-BD59-A6C34878D82A}">
                    <a16:rowId xmlns:a16="http://schemas.microsoft.com/office/drawing/2014/main" val="465081608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44.13793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7357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5027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1.102362</a:t>
                      </a:r>
                    </a:p>
                  </a:txBody>
                  <a:tcPr marL="9525" marR="9525" marT="9525" marB="0" anchor="b">
                    <a:solidFill>
                      <a:srgbClr val="EA7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1437-4306-41EF-842B-37B58FFB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40" y="509588"/>
            <a:ext cx="9782559" cy="604361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Berdasarkan</a:t>
            </a:r>
            <a:r>
              <a:rPr lang="en-US" sz="1600" dirty="0"/>
              <a:t> table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3 </a:t>
            </a:r>
            <a:r>
              <a:rPr lang="en-US" sz="1600" dirty="0"/>
              <a:t>+ 0,1732 X</a:t>
            </a:r>
            <a:r>
              <a:rPr lang="en-US" sz="1600" baseline="-25000" dirty="0"/>
              <a:t>4</a:t>
            </a:r>
            <a:r>
              <a:rPr lang="en-US" sz="1600" dirty="0"/>
              <a:t> – 0,33 S</a:t>
            </a:r>
            <a:r>
              <a:rPr lang="en-US" sz="1600" baseline="-25000" dirty="0"/>
              <a:t>1</a:t>
            </a:r>
            <a:r>
              <a:rPr lang="en-US" sz="1600" dirty="0"/>
              <a:t> + 0,03 S</a:t>
            </a:r>
            <a:r>
              <a:rPr lang="en-US" sz="1600" baseline="-25000" dirty="0"/>
              <a:t>2</a:t>
            </a:r>
            <a:r>
              <a:rPr lang="en-US" sz="1600" dirty="0"/>
              <a:t> + 0,23 S</a:t>
            </a:r>
            <a:r>
              <a:rPr lang="en-US" sz="1600" baseline="-25000" dirty="0"/>
              <a:t>3</a:t>
            </a:r>
            <a:r>
              <a:rPr lang="en-US" sz="1600" dirty="0"/>
              <a:t> = 24,96	  =&gt;  X</a:t>
            </a:r>
            <a:r>
              <a:rPr lang="en-US" sz="1600" baseline="-25000" dirty="0"/>
              <a:t>3</a:t>
            </a:r>
            <a:r>
              <a:rPr lang="en-US" sz="1600" dirty="0"/>
              <a:t> = 24,96 - 0,1732 X</a:t>
            </a:r>
            <a:r>
              <a:rPr lang="en-US" sz="1600" baseline="-25000" dirty="0"/>
              <a:t>4</a:t>
            </a:r>
            <a:r>
              <a:rPr lang="en-US" sz="1600" dirty="0"/>
              <a:t> + 0,33 S</a:t>
            </a:r>
            <a:r>
              <a:rPr lang="en-US" sz="1600" baseline="-25000" dirty="0"/>
              <a:t>1</a:t>
            </a:r>
            <a:r>
              <a:rPr lang="en-US" sz="1600" dirty="0"/>
              <a:t> - 0,03 S</a:t>
            </a:r>
            <a:r>
              <a:rPr lang="en-US" sz="1600" baseline="-25000" dirty="0"/>
              <a:t>2</a:t>
            </a:r>
            <a:r>
              <a:rPr lang="en-US" sz="1600" dirty="0"/>
              <a:t> - 0,23 S</a:t>
            </a:r>
            <a:r>
              <a:rPr lang="en-US" sz="1600" baseline="-25000" dirty="0"/>
              <a:t>3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– 0,13 X</a:t>
            </a:r>
            <a:r>
              <a:rPr lang="en-US" sz="1600" baseline="-25000" dirty="0"/>
              <a:t>4 </a:t>
            </a:r>
            <a:r>
              <a:rPr lang="en-US" sz="1600" dirty="0"/>
              <a:t>+ 0,15 S</a:t>
            </a:r>
            <a:r>
              <a:rPr lang="en-US" sz="1600" baseline="-25000" dirty="0"/>
              <a:t>1</a:t>
            </a:r>
            <a:r>
              <a:rPr lang="en-US" sz="1600" dirty="0"/>
              <a:t> – 0,2 S</a:t>
            </a:r>
            <a:r>
              <a:rPr lang="en-US" sz="1600" baseline="-25000" dirty="0"/>
              <a:t>2</a:t>
            </a:r>
            <a:r>
              <a:rPr lang="en-US" sz="1600" dirty="0"/>
              <a:t> + 0.02 S</a:t>
            </a:r>
            <a:r>
              <a:rPr lang="en-US" sz="1600" baseline="-25000" dirty="0"/>
              <a:t>3</a:t>
            </a:r>
            <a:r>
              <a:rPr lang="en-US" sz="1600" dirty="0"/>
              <a:t> = 2,76	  =&gt;  X</a:t>
            </a:r>
            <a:r>
              <a:rPr lang="en-US" sz="1600" baseline="-25000" dirty="0"/>
              <a:t>2</a:t>
            </a:r>
            <a:r>
              <a:rPr lang="en-US" sz="1600" dirty="0"/>
              <a:t> = 2,76 + 0,13 X</a:t>
            </a:r>
            <a:r>
              <a:rPr lang="en-US" sz="1600" baseline="-25000" dirty="0"/>
              <a:t>4 </a:t>
            </a:r>
            <a:r>
              <a:rPr lang="en-US" sz="1600" dirty="0"/>
              <a:t>- 0,15 S</a:t>
            </a:r>
            <a:r>
              <a:rPr lang="en-US" sz="1600" baseline="-25000" dirty="0"/>
              <a:t>1</a:t>
            </a:r>
            <a:r>
              <a:rPr lang="en-US" sz="1600" dirty="0"/>
              <a:t> + 0,2 S</a:t>
            </a:r>
            <a:r>
              <a:rPr lang="en-US" sz="1600" baseline="-25000" dirty="0"/>
              <a:t>2</a:t>
            </a:r>
            <a:r>
              <a:rPr lang="en-US" sz="1600" dirty="0"/>
              <a:t> - 0.02 S</a:t>
            </a:r>
            <a:r>
              <a:rPr lang="en-US" sz="1600" baseline="-25000" dirty="0"/>
              <a:t>3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+ 1,15 X</a:t>
            </a:r>
            <a:r>
              <a:rPr lang="en-US" sz="1600" baseline="-25000" dirty="0"/>
              <a:t>4</a:t>
            </a:r>
            <a:r>
              <a:rPr lang="en-US" sz="1600" dirty="0"/>
              <a:t> + 0,26 S</a:t>
            </a:r>
            <a:r>
              <a:rPr lang="en-US" sz="1600" baseline="-25000" dirty="0"/>
              <a:t>1+</a:t>
            </a:r>
            <a:r>
              <a:rPr lang="en-US" sz="1600" dirty="0"/>
              <a:t> + 0,12 S</a:t>
            </a:r>
            <a:r>
              <a:rPr lang="en-US" sz="1600" baseline="-25000" dirty="0"/>
              <a:t>2</a:t>
            </a:r>
            <a:r>
              <a:rPr lang="en-US" sz="1600" dirty="0"/>
              <a:t> – 0,39 S</a:t>
            </a:r>
            <a:r>
              <a:rPr lang="en-US" sz="1600" baseline="-25000" dirty="0"/>
              <a:t>3</a:t>
            </a:r>
            <a:r>
              <a:rPr lang="en-US" sz="1600" dirty="0"/>
              <a:t> = 1,10	  =&gt;  X</a:t>
            </a:r>
            <a:r>
              <a:rPr lang="en-US" sz="1600" baseline="-25000" dirty="0"/>
              <a:t>1</a:t>
            </a:r>
            <a:r>
              <a:rPr lang="en-US" sz="1600" dirty="0"/>
              <a:t> = 1,10 - 1,15 X</a:t>
            </a:r>
            <a:r>
              <a:rPr lang="en-US" sz="1600" baseline="-25000" dirty="0"/>
              <a:t>4</a:t>
            </a:r>
            <a:r>
              <a:rPr lang="en-US" sz="1600" dirty="0"/>
              <a:t> - 0,26 S</a:t>
            </a:r>
            <a:r>
              <a:rPr lang="en-US" sz="1600" baseline="-25000" dirty="0"/>
              <a:t>1+</a:t>
            </a:r>
            <a:r>
              <a:rPr lang="en-US" sz="1600" dirty="0"/>
              <a:t> - 0,12 S</a:t>
            </a:r>
            <a:r>
              <a:rPr lang="en-US" sz="1600" baseline="-25000" dirty="0"/>
              <a:t>2</a:t>
            </a:r>
            <a:r>
              <a:rPr lang="en-US" sz="1600" dirty="0"/>
              <a:t> + 0,39 S</a:t>
            </a:r>
            <a:r>
              <a:rPr lang="en-US" sz="1600" baseline="-25000" dirty="0"/>
              <a:t>3</a:t>
            </a:r>
          </a:p>
          <a:p>
            <a:pPr marL="0" indent="0">
              <a:buNone/>
            </a:pPr>
            <a:r>
              <a:rPr lang="en-US" sz="1600" dirty="0" err="1"/>
              <a:t>Maka</a:t>
            </a:r>
            <a:r>
              <a:rPr lang="en-US" sz="1600" dirty="0"/>
              <a:t> : </a:t>
            </a:r>
          </a:p>
          <a:p>
            <a:pPr marL="0" indent="0">
              <a:buNone/>
            </a:pPr>
            <a:r>
              <a:rPr lang="en-US" sz="1600" dirty="0"/>
              <a:t>Z = 35 X</a:t>
            </a:r>
            <a:r>
              <a:rPr lang="en-US" sz="1600" baseline="-25000" dirty="0"/>
              <a:t>1</a:t>
            </a:r>
            <a:r>
              <a:rPr lang="en-US" sz="1600" dirty="0"/>
              <a:t> + 40 X</a:t>
            </a:r>
            <a:r>
              <a:rPr lang="en-US" sz="1600" baseline="-25000" dirty="0"/>
              <a:t>2</a:t>
            </a:r>
            <a:r>
              <a:rPr lang="en-US" sz="1600" dirty="0"/>
              <a:t> + 54 X</a:t>
            </a:r>
            <a:r>
              <a:rPr lang="en-US" sz="1600" baseline="-25000" dirty="0"/>
              <a:t>3</a:t>
            </a:r>
            <a:r>
              <a:rPr lang="en-US" sz="1600" dirty="0"/>
              <a:t> + 45 X</a:t>
            </a:r>
            <a:r>
              <a:rPr lang="en-US" sz="1600" baseline="-25000" dirty="0"/>
              <a:t>4</a:t>
            </a:r>
          </a:p>
          <a:p>
            <a:pPr marL="0" indent="0">
              <a:buNone/>
            </a:pPr>
            <a:r>
              <a:rPr lang="en-US" sz="1600" dirty="0"/>
              <a:t>Z = (38,58 - 40,24 X</a:t>
            </a:r>
            <a:r>
              <a:rPr lang="en-US" sz="1600" baseline="-25000" dirty="0"/>
              <a:t>4</a:t>
            </a:r>
            <a:r>
              <a:rPr lang="en-US" sz="1600" dirty="0"/>
              <a:t> – 9,09 S</a:t>
            </a:r>
            <a:r>
              <a:rPr lang="en-US" sz="1600" baseline="-25000" dirty="0"/>
              <a:t>1</a:t>
            </a:r>
            <a:r>
              <a:rPr lang="en-US" sz="1600" dirty="0"/>
              <a:t> – 4,13 S</a:t>
            </a:r>
            <a:r>
              <a:rPr lang="en-US" sz="1600" baseline="-25000" dirty="0"/>
              <a:t>2</a:t>
            </a:r>
            <a:r>
              <a:rPr lang="en-US" sz="1600" dirty="0"/>
              <a:t> + 13,78 S</a:t>
            </a:r>
            <a:r>
              <a:rPr lang="en-US" sz="1600" baseline="-25000" dirty="0"/>
              <a:t>3</a:t>
            </a:r>
            <a:r>
              <a:rPr lang="en-US" sz="1600" dirty="0"/>
              <a:t>) + (110,24 + 5,04 X</a:t>
            </a:r>
            <a:r>
              <a:rPr lang="en-US" sz="1600" baseline="-25000" dirty="0"/>
              <a:t>4</a:t>
            </a:r>
            <a:r>
              <a:rPr lang="en-US" sz="1600" dirty="0"/>
              <a:t> – 5,98 S</a:t>
            </a:r>
            <a:r>
              <a:rPr lang="en-US" sz="1600" baseline="-25000" dirty="0"/>
              <a:t>1</a:t>
            </a:r>
            <a:r>
              <a:rPr lang="en-US" sz="1600" dirty="0"/>
              <a:t> + 8,19 S</a:t>
            </a:r>
            <a:r>
              <a:rPr lang="en-US" sz="1600" baseline="-25000" dirty="0"/>
              <a:t>2</a:t>
            </a:r>
            <a:r>
              <a:rPr lang="en-US" sz="1600" dirty="0"/>
              <a:t> – 0,63 S</a:t>
            </a:r>
            <a:r>
              <a:rPr lang="en-US" sz="1600" baseline="-25000" dirty="0"/>
              <a:t>3</a:t>
            </a:r>
            <a:r>
              <a:rPr lang="en-US" sz="1600" dirty="0"/>
              <a:t>) + (1347,9 – 9,35 X</a:t>
            </a:r>
            <a:r>
              <a:rPr lang="en-US" sz="1600" baseline="-25000" dirty="0"/>
              <a:t>4</a:t>
            </a:r>
            <a:r>
              <a:rPr lang="en-US" sz="1600" dirty="0"/>
              <a:t> + 17,86 S</a:t>
            </a:r>
            <a:r>
              <a:rPr lang="en-US" sz="1600" baseline="-25000" dirty="0"/>
              <a:t>1</a:t>
            </a:r>
            <a:r>
              <a:rPr lang="en-US" sz="1600" dirty="0"/>
              <a:t> – 1,70 S</a:t>
            </a:r>
            <a:r>
              <a:rPr lang="en-US" sz="1600" baseline="-25000" dirty="0"/>
              <a:t>2</a:t>
            </a:r>
            <a:r>
              <a:rPr lang="en-US" sz="1600" dirty="0"/>
              <a:t> – 12,33 S</a:t>
            </a:r>
            <a:r>
              <a:rPr lang="en-US" sz="1600" baseline="-25000" dirty="0"/>
              <a:t>3</a:t>
            </a:r>
            <a:r>
              <a:rPr lang="en-US" sz="1600" dirty="0"/>
              <a:t>) + X</a:t>
            </a:r>
            <a:r>
              <a:rPr lang="en-US" sz="1600" baseline="-25000" dirty="0"/>
              <a:t>4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Z = 1496,69 – 45,55 X</a:t>
            </a:r>
            <a:r>
              <a:rPr lang="en-US" sz="1600" baseline="-25000" dirty="0"/>
              <a:t>4</a:t>
            </a:r>
            <a:r>
              <a:rPr lang="en-US" sz="1600" dirty="0"/>
              <a:t> + 2,78 S</a:t>
            </a:r>
            <a:r>
              <a:rPr lang="en-US" sz="1600" baseline="-25000" dirty="0"/>
              <a:t>1</a:t>
            </a:r>
            <a:r>
              <a:rPr lang="en-US" sz="1600" dirty="0"/>
              <a:t> + 2,35 S</a:t>
            </a:r>
            <a:r>
              <a:rPr lang="en-US" sz="1600" baseline="-25000" dirty="0"/>
              <a:t>2</a:t>
            </a:r>
            <a:r>
              <a:rPr lang="en-US" sz="1600" dirty="0"/>
              <a:t> + 0,82 S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D499B6-AB03-49B6-AAEE-6519D7B8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13068"/>
              </p:ext>
            </p:extLst>
          </p:nvPr>
        </p:nvGraphicFramePr>
        <p:xfrm>
          <a:off x="2332146" y="785812"/>
          <a:ext cx="9375664" cy="225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54">
                  <a:extLst>
                    <a:ext uri="{9D8B030D-6E8A-4147-A177-3AD203B41FA5}">
                      <a16:colId xmlns:a16="http://schemas.microsoft.com/office/drawing/2014/main" val="4090922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486125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924685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2452266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170356754"/>
                    </a:ext>
                  </a:extLst>
                </a:gridCol>
                <a:gridCol w="750746">
                  <a:extLst>
                    <a:ext uri="{9D8B030D-6E8A-4147-A177-3AD203B41FA5}">
                      <a16:colId xmlns:a16="http://schemas.microsoft.com/office/drawing/2014/main" val="642434037"/>
                    </a:ext>
                  </a:extLst>
                </a:gridCol>
                <a:gridCol w="549168">
                  <a:extLst>
                    <a:ext uri="{9D8B030D-6E8A-4147-A177-3AD203B41FA5}">
                      <a16:colId xmlns:a16="http://schemas.microsoft.com/office/drawing/2014/main" val="900671647"/>
                    </a:ext>
                  </a:extLst>
                </a:gridCol>
                <a:gridCol w="871786">
                  <a:extLst>
                    <a:ext uri="{9D8B030D-6E8A-4147-A177-3AD203B41FA5}">
                      <a16:colId xmlns:a16="http://schemas.microsoft.com/office/drawing/2014/main" val="1751139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2847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4226477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7443028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615482746"/>
                    </a:ext>
                  </a:extLst>
                </a:gridCol>
                <a:gridCol w="925510">
                  <a:extLst>
                    <a:ext uri="{9D8B030D-6E8A-4147-A177-3AD203B41FA5}">
                      <a16:colId xmlns:a16="http://schemas.microsoft.com/office/drawing/2014/main" val="3359268754"/>
                    </a:ext>
                  </a:extLst>
                </a:gridCol>
              </a:tblGrid>
              <a:tr h="73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Basic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r>
                        <a:rPr lang="en-US" sz="1600" u="none" strike="noStrike" baseline="-25000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r>
                        <a:rPr lang="en-US" sz="1600" u="none" strike="noStrike" baseline="-25000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Solusi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extLst>
                  <a:ext uri="{0D108BD9-81ED-4DB2-BD59-A6C34878D82A}">
                    <a16:rowId xmlns:a16="http://schemas.microsoft.com/office/drawing/2014/main" val="730899939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081608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0.17322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-0.331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0.031496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0.330709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-0.228346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24.9606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7357"/>
                  </a:ext>
                </a:extLst>
              </a:tr>
              <a:tr h="374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195027"/>
                  </a:ext>
                </a:extLst>
              </a:tr>
              <a:tr h="386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baseline="-25000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5523" marR="5523" marT="55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E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1437-4306-41EF-842B-37B58FFB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40" y="509588"/>
            <a:ext cx="9782559" cy="604361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/>
              <a:t>Fase</a:t>
            </a:r>
            <a:r>
              <a:rPr lang="en-US" sz="1600" dirty="0"/>
              <a:t> 2 :</a:t>
            </a:r>
          </a:p>
          <a:p>
            <a:pPr marL="0" indent="0">
              <a:buNone/>
            </a:pPr>
            <a:r>
              <a:rPr lang="en-US" sz="1600" dirty="0" err="1"/>
              <a:t>Minimumkan</a:t>
            </a:r>
            <a:r>
              <a:rPr lang="en-US" sz="1600" dirty="0"/>
              <a:t>	: Z = 1496,69 – 45,55 X</a:t>
            </a:r>
            <a:r>
              <a:rPr lang="en-US" sz="1600" baseline="-25000" dirty="0"/>
              <a:t>4</a:t>
            </a:r>
            <a:r>
              <a:rPr lang="en-US" sz="1600" dirty="0"/>
              <a:t> + 2,78 S</a:t>
            </a:r>
            <a:r>
              <a:rPr lang="en-US" sz="1600" baseline="-25000" dirty="0"/>
              <a:t>1</a:t>
            </a:r>
            <a:r>
              <a:rPr lang="en-US" sz="1600" dirty="0"/>
              <a:t> + 2,35 S</a:t>
            </a:r>
            <a:r>
              <a:rPr lang="en-US" sz="1600" baseline="-25000" dirty="0"/>
              <a:t>2</a:t>
            </a:r>
            <a:r>
              <a:rPr lang="en-US" sz="1600" dirty="0"/>
              <a:t> + 0,82 S</a:t>
            </a:r>
            <a:r>
              <a:rPr lang="en-US" sz="1600" baseline="-25000" dirty="0"/>
              <a:t>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Batasan	: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3 </a:t>
            </a:r>
            <a:r>
              <a:rPr lang="en-US" sz="1600" dirty="0"/>
              <a:t>+ 0,1732 X</a:t>
            </a:r>
            <a:r>
              <a:rPr lang="en-US" sz="1600" baseline="-25000" dirty="0"/>
              <a:t>4</a:t>
            </a:r>
            <a:r>
              <a:rPr lang="en-US" sz="1600" dirty="0"/>
              <a:t> – 0,33 S</a:t>
            </a:r>
            <a:r>
              <a:rPr lang="en-US" sz="1600" baseline="-25000" dirty="0"/>
              <a:t>1</a:t>
            </a:r>
            <a:r>
              <a:rPr lang="en-US" sz="1600" dirty="0"/>
              <a:t> + 0,03 S</a:t>
            </a:r>
            <a:r>
              <a:rPr lang="en-US" sz="1600" baseline="-25000" dirty="0"/>
              <a:t>2</a:t>
            </a:r>
            <a:r>
              <a:rPr lang="en-US" sz="1600" dirty="0"/>
              <a:t> + 0,23 S</a:t>
            </a:r>
            <a:r>
              <a:rPr lang="en-US" sz="1600" baseline="-25000" dirty="0"/>
              <a:t>3</a:t>
            </a:r>
            <a:r>
              <a:rPr lang="en-US" sz="1600" dirty="0"/>
              <a:t> = 24,96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– 0,13 X</a:t>
            </a:r>
            <a:r>
              <a:rPr lang="en-US" sz="1600" baseline="-25000" dirty="0"/>
              <a:t>4 </a:t>
            </a:r>
            <a:r>
              <a:rPr lang="en-US" sz="1600" dirty="0"/>
              <a:t>+ 0,15 S</a:t>
            </a:r>
            <a:r>
              <a:rPr lang="en-US" sz="1600" baseline="-25000" dirty="0"/>
              <a:t>1</a:t>
            </a:r>
            <a:r>
              <a:rPr lang="en-US" sz="1600" dirty="0"/>
              <a:t> – 0,2 S</a:t>
            </a:r>
            <a:r>
              <a:rPr lang="en-US" sz="1600" baseline="-25000" dirty="0"/>
              <a:t>2</a:t>
            </a:r>
            <a:r>
              <a:rPr lang="en-US" sz="1600" dirty="0"/>
              <a:t> + 0.02 S</a:t>
            </a:r>
            <a:r>
              <a:rPr lang="en-US" sz="1600" baseline="-25000" dirty="0"/>
              <a:t>3</a:t>
            </a:r>
            <a:r>
              <a:rPr lang="en-US" sz="1600" dirty="0"/>
              <a:t> = 2,76	 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+ 1,15 X</a:t>
            </a:r>
            <a:r>
              <a:rPr lang="en-US" sz="1600" baseline="-25000" dirty="0"/>
              <a:t>4</a:t>
            </a:r>
            <a:r>
              <a:rPr lang="en-US" sz="1600" dirty="0"/>
              <a:t> + 0,26 S</a:t>
            </a:r>
            <a:r>
              <a:rPr lang="en-US" sz="1600" baseline="-25000" dirty="0"/>
              <a:t>1+</a:t>
            </a:r>
            <a:r>
              <a:rPr lang="en-US" sz="1600" dirty="0"/>
              <a:t> + 0,12 S</a:t>
            </a:r>
            <a:r>
              <a:rPr lang="en-US" sz="1600" baseline="-25000" dirty="0"/>
              <a:t>2</a:t>
            </a:r>
            <a:r>
              <a:rPr lang="en-US" sz="1600" dirty="0"/>
              <a:t> – 0,39 S</a:t>
            </a:r>
            <a:r>
              <a:rPr lang="en-US" sz="1600" baseline="-25000" dirty="0"/>
              <a:t>3</a:t>
            </a:r>
            <a:r>
              <a:rPr lang="en-US" sz="1600" dirty="0"/>
              <a:t> = 1,10</a:t>
            </a:r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endParaRPr lang="en-US" sz="1600" baseline="-25000" dirty="0"/>
          </a:p>
          <a:p>
            <a:pPr marL="0" indent="0">
              <a:buNone/>
            </a:pP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optimum, </a:t>
            </a:r>
            <a:r>
              <a:rPr lang="en-US" sz="1600" dirty="0" err="1"/>
              <a:t>maka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= 1,01		 X</a:t>
            </a:r>
            <a:r>
              <a:rPr lang="en-US" sz="1600" baseline="-25000" dirty="0"/>
              <a:t>4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2 </a:t>
            </a:r>
            <a:r>
              <a:rPr lang="en-US" sz="1600" dirty="0"/>
              <a:t>= 2,76		 Z = 1496,69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3</a:t>
            </a:r>
            <a:r>
              <a:rPr lang="en-US" sz="1600" dirty="0"/>
              <a:t> = 24,96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E385DB-A53C-432F-8D07-02ECA374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7416"/>
              </p:ext>
            </p:extLst>
          </p:nvPr>
        </p:nvGraphicFramePr>
        <p:xfrm>
          <a:off x="2171700" y="2288381"/>
          <a:ext cx="7744210" cy="248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98">
                  <a:extLst>
                    <a:ext uri="{9D8B030D-6E8A-4147-A177-3AD203B41FA5}">
                      <a16:colId xmlns:a16="http://schemas.microsoft.com/office/drawing/2014/main" val="1118428429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157340929"/>
                    </a:ext>
                  </a:extLst>
                </a:gridCol>
                <a:gridCol w="574807">
                  <a:extLst>
                    <a:ext uri="{9D8B030D-6E8A-4147-A177-3AD203B41FA5}">
                      <a16:colId xmlns:a16="http://schemas.microsoft.com/office/drawing/2014/main" val="2226392187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3411961790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1096242013"/>
                    </a:ext>
                  </a:extLst>
                </a:gridCol>
                <a:gridCol w="891239">
                  <a:extLst>
                    <a:ext uri="{9D8B030D-6E8A-4147-A177-3AD203B41FA5}">
                      <a16:colId xmlns:a16="http://schemas.microsoft.com/office/drawing/2014/main" val="359794792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2339643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55892921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08514265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470891091"/>
                    </a:ext>
                  </a:extLst>
                </a:gridCol>
              </a:tblGrid>
              <a:tr h="811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Basic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Z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r>
                        <a:rPr lang="en-US" sz="1200" u="none" strike="noStrike" baseline="-25000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r>
                        <a:rPr lang="en-US" sz="1200" u="none" strike="noStrike" baseline="-25000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r>
                        <a:rPr lang="en-US" sz="1200" u="none" strike="noStrike" baseline="-25000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r>
                        <a:rPr lang="en-US" sz="1200" u="none" strike="noStrike" baseline="-25000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r>
                        <a:rPr lang="en-US" sz="1200" u="none" strike="noStrike" baseline="-25000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Solusi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extLst>
                  <a:ext uri="{0D108BD9-81ED-4DB2-BD59-A6C34878D82A}">
                    <a16:rowId xmlns:a16="http://schemas.microsoft.com/office/drawing/2014/main" val="1390256141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Z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45.55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-2,78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-2,78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-0,82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1496,69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extLst>
                  <a:ext uri="{0D108BD9-81ED-4DB2-BD59-A6C34878D82A}">
                    <a16:rowId xmlns:a16="http://schemas.microsoft.com/office/drawing/2014/main" val="334086967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r>
                        <a:rPr lang="en-US" sz="1200" u="none" strike="noStrike" baseline="-25000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0.173228346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-0.330708661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0.031496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0.228346457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24.96062992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extLst>
                  <a:ext uri="{0D108BD9-81ED-4DB2-BD59-A6C34878D82A}">
                    <a16:rowId xmlns:a16="http://schemas.microsoft.com/office/drawing/2014/main" val="1780936600"/>
                  </a:ext>
                </a:extLst>
              </a:tr>
              <a:tr h="412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r>
                        <a:rPr lang="en-US" sz="1200" u="none" strike="noStrike" baseline="-25000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-0.125984252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0.149606299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-0.20472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0.015748031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2.755905512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extLst>
                  <a:ext uri="{0D108BD9-81ED-4DB2-BD59-A6C34878D82A}">
                    <a16:rowId xmlns:a16="http://schemas.microsoft.com/office/drawing/2014/main" val="1927553156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r>
                        <a:rPr lang="en-US" sz="1200" u="none" strike="noStrike" baseline="-25000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4214" marR="4214" marT="421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1.149606299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0.25984252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0.11811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-0.393700787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1.102362205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4" marR="4214" marT="4214" marB="0" anchor="b"/>
                </a:tc>
                <a:extLst>
                  <a:ext uri="{0D108BD9-81ED-4DB2-BD59-A6C34878D82A}">
                    <a16:rowId xmlns:a16="http://schemas.microsoft.com/office/drawing/2014/main" val="293643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48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096D-2204-420B-BB0A-9B873A91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565150"/>
            <a:ext cx="9005887" cy="59309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t=1 (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=0) :</a:t>
            </a:r>
          </a:p>
          <a:p>
            <a:pPr marL="0" indent="0">
              <a:buNone/>
            </a:pPr>
            <a:r>
              <a:rPr lang="en-US" sz="1600" dirty="0" err="1"/>
              <a:t>Minimumkan</a:t>
            </a:r>
            <a:r>
              <a:rPr lang="en-US" sz="1600" dirty="0"/>
              <a:t>	: Z = 35 X</a:t>
            </a:r>
            <a:r>
              <a:rPr lang="en-US" sz="1600" baseline="-25000" dirty="0"/>
              <a:t>1</a:t>
            </a:r>
            <a:r>
              <a:rPr lang="en-US" sz="1600" dirty="0"/>
              <a:t> + 40 X</a:t>
            </a:r>
            <a:r>
              <a:rPr lang="en-US" sz="1600" baseline="-25000" dirty="0"/>
              <a:t>2</a:t>
            </a:r>
            <a:r>
              <a:rPr lang="en-US" sz="1600" dirty="0"/>
              <a:t> + 54 X</a:t>
            </a:r>
            <a:r>
              <a:rPr lang="en-US" sz="1600" baseline="-25000" dirty="0"/>
              <a:t>3</a:t>
            </a:r>
            <a:r>
              <a:rPr lang="en-US" sz="1600" dirty="0"/>
              <a:t> + 45 X</a:t>
            </a:r>
            <a:r>
              <a:rPr lang="en-US" sz="1600" baseline="-25000" dirty="0"/>
              <a:t>4</a:t>
            </a:r>
          </a:p>
          <a:p>
            <a:pPr marL="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Batasan 	: </a:t>
            </a:r>
          </a:p>
          <a:p>
            <a:pPr marL="0" indent="0">
              <a:buNone/>
            </a:pPr>
            <a:r>
              <a:rPr lang="en-US" sz="1600" dirty="0"/>
              <a:t>6 X</a:t>
            </a:r>
            <a:r>
              <a:rPr lang="en-US" sz="1600" baseline="-25000" dirty="0"/>
              <a:t>1</a:t>
            </a:r>
            <a:r>
              <a:rPr lang="en-US" sz="1600" dirty="0"/>
              <a:t> + 5 X</a:t>
            </a:r>
            <a:r>
              <a:rPr lang="en-US" sz="1600" baseline="-25000" dirty="0"/>
              <a:t>2</a:t>
            </a:r>
            <a:r>
              <a:rPr lang="en-US" sz="1600" dirty="0"/>
              <a:t> + 10 X</a:t>
            </a:r>
            <a:r>
              <a:rPr lang="en-US" sz="1600" baseline="-25000" dirty="0"/>
              <a:t>3</a:t>
            </a:r>
            <a:r>
              <a:rPr lang="en-US" sz="1600" dirty="0"/>
              <a:t> + 8 X</a:t>
            </a:r>
            <a:r>
              <a:rPr lang="en-US" sz="1600" baseline="-25000" dirty="0"/>
              <a:t>4</a:t>
            </a:r>
            <a:r>
              <a:rPr lang="en-US" sz="1600" dirty="0"/>
              <a:t>   - S</a:t>
            </a:r>
            <a:r>
              <a:rPr lang="en-US" sz="1600" baseline="-25000" dirty="0"/>
              <a:t>1</a:t>
            </a:r>
            <a:r>
              <a:rPr lang="en-US" sz="1600" dirty="0"/>
              <a:t>    	+ R</a:t>
            </a:r>
            <a:r>
              <a:rPr lang="en-US" sz="1600" baseline="-25000" dirty="0"/>
              <a:t>1</a:t>
            </a:r>
            <a:r>
              <a:rPr lang="en-US" sz="1600" dirty="0"/>
              <a:t>		≥ 270 – 13,5 = 256,5 </a:t>
            </a:r>
          </a:p>
          <a:p>
            <a:pPr marL="0" indent="0">
              <a:buNone/>
            </a:pPr>
            <a:r>
              <a:rPr lang="en-US" sz="1600" dirty="0"/>
              <a:t>5 X</a:t>
            </a:r>
            <a:r>
              <a:rPr lang="en-US" sz="1600" baseline="-25000" dirty="0"/>
              <a:t>1</a:t>
            </a:r>
            <a:r>
              <a:rPr lang="en-US" sz="1600" dirty="0"/>
              <a:t> + 9 X</a:t>
            </a:r>
            <a:r>
              <a:rPr lang="en-US" sz="1600" baseline="-25000" dirty="0"/>
              <a:t>2</a:t>
            </a:r>
            <a:r>
              <a:rPr lang="en-US" sz="1600" dirty="0"/>
              <a:t> +   8 X</a:t>
            </a:r>
            <a:r>
              <a:rPr lang="en-US" sz="1600" baseline="-25000" dirty="0"/>
              <a:t>3</a:t>
            </a:r>
            <a:r>
              <a:rPr lang="en-US" sz="1600" dirty="0"/>
              <a:t> + 6 X</a:t>
            </a:r>
            <a:r>
              <a:rPr lang="en-US" sz="1600" baseline="-25000" dirty="0"/>
              <a:t>4</a:t>
            </a:r>
            <a:r>
              <a:rPr lang="en-US" sz="1600" dirty="0"/>
              <a:t>           - S</a:t>
            </a:r>
            <a:r>
              <a:rPr lang="en-US" sz="1600" baseline="-25000" dirty="0"/>
              <a:t>2</a:t>
            </a:r>
            <a:r>
              <a:rPr lang="en-US" sz="1600" dirty="0"/>
              <a:t>	         +R</a:t>
            </a:r>
            <a:r>
              <a:rPr lang="en-US" sz="1600" baseline="-25000" dirty="0"/>
              <a:t>2</a:t>
            </a:r>
            <a:r>
              <a:rPr lang="en-US" sz="1600" dirty="0"/>
              <a:t>		≥ 230 – 11,5 = 218,5</a:t>
            </a:r>
          </a:p>
          <a:p>
            <a:pPr marL="0" indent="0">
              <a:buNone/>
            </a:pPr>
            <a:r>
              <a:rPr lang="en-US" sz="1600" dirty="0"/>
              <a:t>8 X</a:t>
            </a:r>
            <a:r>
              <a:rPr lang="en-US" sz="1600" baseline="-25000" dirty="0"/>
              <a:t>1</a:t>
            </a:r>
            <a:r>
              <a:rPr lang="en-US" sz="1600" dirty="0"/>
              <a:t> + 6 X</a:t>
            </a:r>
            <a:r>
              <a:rPr lang="en-US" sz="1600" baseline="-25000" dirty="0"/>
              <a:t>2</a:t>
            </a:r>
            <a:r>
              <a:rPr lang="en-US" sz="1600" dirty="0"/>
              <a:t> +   9 X</a:t>
            </a:r>
            <a:r>
              <a:rPr lang="en-US" sz="1600" baseline="-25000" dirty="0"/>
              <a:t>3</a:t>
            </a:r>
            <a:r>
              <a:rPr lang="en-US" sz="1600" dirty="0"/>
              <a:t> + 10 X</a:t>
            </a:r>
            <a:r>
              <a:rPr lang="en-US" sz="1600" baseline="-25000" dirty="0"/>
              <a:t>4</a:t>
            </a:r>
            <a:r>
              <a:rPr lang="en-US" sz="1600" dirty="0"/>
              <a:t> 	          - S</a:t>
            </a:r>
            <a:r>
              <a:rPr lang="en-US" sz="1600" baseline="-25000" dirty="0"/>
              <a:t>3</a:t>
            </a:r>
            <a:r>
              <a:rPr lang="en-US" sz="1600" dirty="0"/>
              <a:t>		+R</a:t>
            </a:r>
            <a:r>
              <a:rPr lang="en-US" sz="1600" baseline="-25000" dirty="0"/>
              <a:t>3	</a:t>
            </a:r>
            <a:r>
              <a:rPr lang="en-US" sz="1600" dirty="0"/>
              <a:t>≥ 250 – 12,5 = 237,5</a:t>
            </a:r>
          </a:p>
          <a:p>
            <a:pPr marL="0" indent="0">
              <a:buNone/>
            </a:pPr>
            <a:r>
              <a:rPr lang="en-US" sz="1600" dirty="0"/>
              <a:t>   X</a:t>
            </a:r>
            <a:r>
              <a:rPr lang="en-US" sz="1600" baseline="-25000" dirty="0"/>
              <a:t>1,</a:t>
            </a:r>
            <a:r>
              <a:rPr lang="en-US" sz="1600" dirty="0"/>
              <a:t>       X</a:t>
            </a:r>
            <a:r>
              <a:rPr lang="en-US" sz="1600" baseline="-25000" dirty="0"/>
              <a:t>2,</a:t>
            </a:r>
            <a:r>
              <a:rPr lang="en-US" sz="1600" dirty="0"/>
              <a:t>          X</a:t>
            </a:r>
            <a:r>
              <a:rPr lang="en-US" sz="1600" baseline="-25000" dirty="0"/>
              <a:t>3</a:t>
            </a:r>
            <a:r>
              <a:rPr lang="en-US" sz="1600" dirty="0"/>
              <a:t>,       X</a:t>
            </a:r>
            <a:r>
              <a:rPr lang="en-US" sz="1600" baseline="-25000" dirty="0"/>
              <a:t>4</a:t>
            </a:r>
            <a:r>
              <a:rPr lang="en-US" sz="1600" dirty="0"/>
              <a:t>   				≥ 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= 1,047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2 </a:t>
            </a:r>
            <a:r>
              <a:rPr lang="en-US" sz="1600" dirty="0"/>
              <a:t>= 2,618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3</a:t>
            </a:r>
            <a:r>
              <a:rPr lang="en-US" sz="1600" dirty="0"/>
              <a:t> = 23,713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4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Z = 1421,858</a:t>
            </a:r>
          </a:p>
        </p:txBody>
      </p:sp>
    </p:spTree>
    <p:extLst>
      <p:ext uri="{BB962C8B-B14F-4D97-AF65-F5344CB8AC3E}">
        <p14:creationId xmlns:p14="http://schemas.microsoft.com/office/powerpoint/2010/main" val="1314766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096D-2204-420B-BB0A-9B873A91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565150"/>
            <a:ext cx="9005887" cy="59309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dibentuk</a:t>
            </a:r>
            <a:r>
              <a:rPr lang="en-US" sz="1600" dirty="0"/>
              <a:t> model Fuzzy Linear Programming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Maksimumkan</a:t>
            </a:r>
            <a:r>
              <a:rPr lang="en-US" sz="1600" dirty="0"/>
              <a:t>	: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Batasan 	: </a:t>
            </a:r>
          </a:p>
          <a:p>
            <a:pPr marL="0" indent="0">
              <a:buNone/>
            </a:pPr>
            <a:r>
              <a:rPr lang="en-US" sz="1600" dirty="0"/>
              <a:t>74,835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λ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dirty="0"/>
              <a:t>35 X</a:t>
            </a:r>
            <a:r>
              <a:rPr lang="en-US" sz="1600" baseline="-25000" dirty="0"/>
              <a:t>1</a:t>
            </a:r>
            <a:r>
              <a:rPr lang="en-US" sz="1600" dirty="0"/>
              <a:t> + 40 X</a:t>
            </a:r>
            <a:r>
              <a:rPr lang="en-US" sz="1600" baseline="-25000" dirty="0"/>
              <a:t>2</a:t>
            </a:r>
            <a:r>
              <a:rPr lang="en-US" sz="1600" dirty="0"/>
              <a:t> + 54 X</a:t>
            </a:r>
            <a:r>
              <a:rPr lang="en-US" sz="1600" baseline="-25000" dirty="0"/>
              <a:t>3</a:t>
            </a:r>
            <a:r>
              <a:rPr lang="en-US" sz="1600" dirty="0"/>
              <a:t> + 45 X</a:t>
            </a:r>
            <a:r>
              <a:rPr lang="en-US" sz="1600" baseline="-25000" dirty="0"/>
              <a:t>4</a:t>
            </a:r>
            <a:r>
              <a:rPr lang="en-US" sz="1600" dirty="0"/>
              <a:t> 	≤ 1496,69</a:t>
            </a:r>
          </a:p>
          <a:p>
            <a:pPr marL="0" indent="0">
              <a:buNone/>
            </a:pPr>
            <a:r>
              <a:rPr lang="en-US" sz="1600" dirty="0"/>
              <a:t>-13,5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λ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+    </a:t>
            </a:r>
            <a:r>
              <a:rPr lang="en-US" sz="1600" dirty="0"/>
              <a:t>6 X</a:t>
            </a:r>
            <a:r>
              <a:rPr lang="en-US" sz="1600" baseline="-25000" dirty="0"/>
              <a:t>1</a:t>
            </a:r>
            <a:r>
              <a:rPr lang="en-US" sz="1600" dirty="0"/>
              <a:t> + 5 X</a:t>
            </a:r>
            <a:r>
              <a:rPr lang="en-US" sz="1600" baseline="-25000" dirty="0"/>
              <a:t>2</a:t>
            </a:r>
            <a:r>
              <a:rPr lang="en-US" sz="1600" dirty="0"/>
              <a:t> + 10 X</a:t>
            </a:r>
            <a:r>
              <a:rPr lang="en-US" sz="1600" baseline="-25000" dirty="0"/>
              <a:t>3</a:t>
            </a:r>
            <a:r>
              <a:rPr lang="en-US" sz="1600" dirty="0"/>
              <a:t>   + 8 X</a:t>
            </a:r>
            <a:r>
              <a:rPr lang="en-US" sz="1600" baseline="-25000" dirty="0"/>
              <a:t>4	</a:t>
            </a:r>
            <a:r>
              <a:rPr lang="en-US" sz="1600" dirty="0"/>
              <a:t>≥ 256,5 </a:t>
            </a:r>
          </a:p>
          <a:p>
            <a:pPr marL="0" indent="0">
              <a:buNone/>
            </a:pPr>
            <a:r>
              <a:rPr lang="en-US" sz="1600" dirty="0"/>
              <a:t>-11,5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λ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+    </a:t>
            </a:r>
            <a:r>
              <a:rPr lang="en-US" sz="1600" dirty="0"/>
              <a:t>5 X</a:t>
            </a:r>
            <a:r>
              <a:rPr lang="en-US" sz="1600" baseline="-25000" dirty="0"/>
              <a:t>1</a:t>
            </a:r>
            <a:r>
              <a:rPr lang="en-US" sz="1600" dirty="0"/>
              <a:t> + 9 X</a:t>
            </a:r>
            <a:r>
              <a:rPr lang="en-US" sz="1600" baseline="-25000" dirty="0"/>
              <a:t>2</a:t>
            </a:r>
            <a:r>
              <a:rPr lang="en-US" sz="1600" dirty="0"/>
              <a:t> +   8 X</a:t>
            </a:r>
            <a:r>
              <a:rPr lang="en-US" sz="1600" baseline="-25000" dirty="0"/>
              <a:t>3</a:t>
            </a:r>
            <a:r>
              <a:rPr lang="en-US" sz="1600" dirty="0"/>
              <a:t>   + 6 X</a:t>
            </a:r>
            <a:r>
              <a:rPr lang="en-US" sz="1600" baseline="-25000" dirty="0"/>
              <a:t>4</a:t>
            </a:r>
            <a:r>
              <a:rPr lang="en-US" sz="1600" dirty="0"/>
              <a:t> 	≥ 218,5</a:t>
            </a:r>
          </a:p>
          <a:p>
            <a:pPr marL="0" indent="0">
              <a:buNone/>
            </a:pPr>
            <a:r>
              <a:rPr lang="en-US" sz="1600" dirty="0"/>
              <a:t>-12,5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 λ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+    </a:t>
            </a:r>
            <a:r>
              <a:rPr lang="en-US" sz="1600" dirty="0"/>
              <a:t>8 X</a:t>
            </a:r>
            <a:r>
              <a:rPr lang="en-US" sz="1600" baseline="-25000" dirty="0"/>
              <a:t>1</a:t>
            </a:r>
            <a:r>
              <a:rPr lang="en-US" sz="1600" dirty="0"/>
              <a:t> + 6 X</a:t>
            </a:r>
            <a:r>
              <a:rPr lang="en-US" sz="1600" baseline="-25000" dirty="0"/>
              <a:t>2</a:t>
            </a:r>
            <a:r>
              <a:rPr lang="en-US" sz="1600" dirty="0"/>
              <a:t> +   9 X</a:t>
            </a:r>
            <a:r>
              <a:rPr lang="en-US" sz="1600" baseline="-25000" dirty="0"/>
              <a:t>3</a:t>
            </a:r>
            <a:r>
              <a:rPr lang="en-US" sz="1600" dirty="0"/>
              <a:t> + 10 X</a:t>
            </a:r>
            <a:r>
              <a:rPr lang="en-US" sz="1600" baseline="-25000" dirty="0"/>
              <a:t>4</a:t>
            </a:r>
            <a:r>
              <a:rPr lang="en-US" sz="1600" dirty="0"/>
              <a:t> 	≥ 237,5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/>
              <a:t>            X</a:t>
            </a:r>
            <a:r>
              <a:rPr lang="en-US" sz="1600" baseline="-25000" dirty="0"/>
              <a:t>1,</a:t>
            </a:r>
            <a:r>
              <a:rPr lang="en-US" sz="1600" dirty="0"/>
              <a:t>       X</a:t>
            </a:r>
            <a:r>
              <a:rPr lang="en-US" sz="1600" baseline="-25000" dirty="0"/>
              <a:t>2,</a:t>
            </a:r>
            <a:r>
              <a:rPr lang="en-US" sz="1600" dirty="0"/>
              <a:t>          X</a:t>
            </a:r>
            <a:r>
              <a:rPr lang="en-US" sz="1600" baseline="-25000" dirty="0"/>
              <a:t>3</a:t>
            </a:r>
            <a:r>
              <a:rPr lang="en-US" sz="1600" dirty="0"/>
              <a:t>,       X</a:t>
            </a:r>
            <a:r>
              <a:rPr lang="en-US" sz="1600" baseline="-25000" dirty="0"/>
              <a:t>4</a:t>
            </a:r>
            <a:r>
              <a:rPr lang="en-US" sz="1600" dirty="0"/>
              <a:t>   	≥ 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= 0,5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= 1,075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2 </a:t>
            </a:r>
            <a:r>
              <a:rPr lang="en-US" sz="1600" dirty="0"/>
              <a:t>= 2,687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3</a:t>
            </a:r>
            <a:r>
              <a:rPr lang="en-US" sz="1600" dirty="0"/>
              <a:t> = 24,337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4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Z = 1459,303</a:t>
            </a:r>
          </a:p>
        </p:txBody>
      </p:sp>
    </p:spTree>
    <p:extLst>
      <p:ext uri="{BB962C8B-B14F-4D97-AF65-F5344CB8AC3E}">
        <p14:creationId xmlns:p14="http://schemas.microsoft.com/office/powerpoint/2010/main" val="234440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096D-2204-420B-BB0A-9B873A91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266700"/>
            <a:ext cx="4746627" cy="6229350"/>
          </a:xfrm>
        </p:spPr>
        <p:txBody>
          <a:bodyPr anchor="t">
            <a:normAutofit fontScale="62500" lnSpcReduction="20000"/>
          </a:bodyPr>
          <a:lstStyle/>
          <a:p>
            <a:r>
              <a:rPr lang="en-US" dirty="0" err="1"/>
              <a:t>Awal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Minimumkan</a:t>
            </a:r>
            <a:r>
              <a:rPr lang="en-US" dirty="0"/>
              <a:t>	: Z = 35 X</a:t>
            </a:r>
            <a:r>
              <a:rPr lang="en-US" baseline="-25000" dirty="0"/>
              <a:t>1</a:t>
            </a:r>
            <a:r>
              <a:rPr lang="en-US" dirty="0"/>
              <a:t> + 40 X</a:t>
            </a:r>
            <a:r>
              <a:rPr lang="en-US" baseline="-25000" dirty="0"/>
              <a:t>2</a:t>
            </a:r>
            <a:r>
              <a:rPr lang="en-US" dirty="0"/>
              <a:t> + 54 X</a:t>
            </a:r>
            <a:r>
              <a:rPr lang="en-US" baseline="-25000" dirty="0"/>
              <a:t>3</a:t>
            </a:r>
            <a:r>
              <a:rPr lang="en-US" dirty="0"/>
              <a:t> + 45 X</a:t>
            </a:r>
            <a:r>
              <a:rPr lang="en-US" baseline="-25000" dirty="0"/>
              <a:t>4</a:t>
            </a:r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Batasan 	: </a:t>
            </a:r>
          </a:p>
          <a:p>
            <a:pPr marL="0" indent="0">
              <a:buNone/>
            </a:pPr>
            <a:r>
              <a:rPr lang="en-US" dirty="0"/>
              <a:t>6 X</a:t>
            </a:r>
            <a:r>
              <a:rPr lang="en-US" baseline="-25000" dirty="0"/>
              <a:t>1</a:t>
            </a:r>
            <a:r>
              <a:rPr lang="en-US" dirty="0"/>
              <a:t> + 5 X</a:t>
            </a:r>
            <a:r>
              <a:rPr lang="en-US" baseline="-25000" dirty="0"/>
              <a:t>2</a:t>
            </a:r>
            <a:r>
              <a:rPr lang="en-US" dirty="0"/>
              <a:t> + 10 X</a:t>
            </a:r>
            <a:r>
              <a:rPr lang="en-US" baseline="-25000" dirty="0"/>
              <a:t>3</a:t>
            </a:r>
            <a:r>
              <a:rPr lang="en-US" dirty="0"/>
              <a:t> + 8 X</a:t>
            </a:r>
            <a:r>
              <a:rPr lang="en-US" baseline="-25000" dirty="0"/>
              <a:t>4</a:t>
            </a:r>
            <a:r>
              <a:rPr lang="en-US" dirty="0"/>
              <a:t>   ≥ 270 – 13,5 t</a:t>
            </a:r>
          </a:p>
          <a:p>
            <a:pPr marL="0" indent="0">
              <a:buNone/>
            </a:pPr>
            <a:r>
              <a:rPr lang="en-US" dirty="0"/>
              <a:t>5 X</a:t>
            </a:r>
            <a:r>
              <a:rPr lang="en-US" baseline="-25000" dirty="0"/>
              <a:t>1</a:t>
            </a:r>
            <a:r>
              <a:rPr lang="en-US" dirty="0"/>
              <a:t> + 9 X</a:t>
            </a:r>
            <a:r>
              <a:rPr lang="en-US" baseline="-25000" dirty="0"/>
              <a:t>2</a:t>
            </a:r>
            <a:r>
              <a:rPr lang="en-US" dirty="0"/>
              <a:t> +   8 X</a:t>
            </a:r>
            <a:r>
              <a:rPr lang="en-US" baseline="-25000" dirty="0"/>
              <a:t>3</a:t>
            </a:r>
            <a:r>
              <a:rPr lang="en-US" dirty="0"/>
              <a:t> + 6 X</a:t>
            </a:r>
            <a:r>
              <a:rPr lang="en-US" baseline="-25000" dirty="0"/>
              <a:t>4</a:t>
            </a:r>
            <a:r>
              <a:rPr lang="en-US" dirty="0"/>
              <a:t>   ≥ 230 – 11,5 t</a:t>
            </a:r>
          </a:p>
          <a:p>
            <a:pPr marL="0" indent="0">
              <a:buNone/>
            </a:pPr>
            <a:r>
              <a:rPr lang="en-US" dirty="0"/>
              <a:t>8 X</a:t>
            </a:r>
            <a:r>
              <a:rPr lang="en-US" baseline="-25000" dirty="0"/>
              <a:t>1</a:t>
            </a:r>
            <a:r>
              <a:rPr lang="en-US" dirty="0"/>
              <a:t> + 6 X</a:t>
            </a:r>
            <a:r>
              <a:rPr lang="en-US" baseline="-25000" dirty="0"/>
              <a:t>2</a:t>
            </a:r>
            <a:r>
              <a:rPr lang="en-US" dirty="0"/>
              <a:t> +   9 X</a:t>
            </a:r>
            <a:r>
              <a:rPr lang="en-US" baseline="-25000" dirty="0"/>
              <a:t>3</a:t>
            </a:r>
            <a:r>
              <a:rPr lang="en-US" dirty="0"/>
              <a:t> + 10 X</a:t>
            </a:r>
            <a:r>
              <a:rPr lang="en-US" baseline="-25000" dirty="0"/>
              <a:t>4</a:t>
            </a:r>
            <a:r>
              <a:rPr lang="en-US" dirty="0"/>
              <a:t> ≥ 250 – 12,5 t</a:t>
            </a:r>
          </a:p>
          <a:p>
            <a:pPr marL="0" indent="0">
              <a:buNone/>
            </a:pPr>
            <a:r>
              <a:rPr lang="en-US" dirty="0"/>
              <a:t>   X</a:t>
            </a:r>
            <a:r>
              <a:rPr lang="en-US" baseline="-25000" dirty="0"/>
              <a:t>1,</a:t>
            </a:r>
            <a:r>
              <a:rPr lang="en-US" dirty="0"/>
              <a:t>       X</a:t>
            </a:r>
            <a:r>
              <a:rPr lang="en-US" baseline="-25000" dirty="0"/>
              <a:t>2,</a:t>
            </a:r>
            <a:r>
              <a:rPr lang="en-US" dirty="0"/>
              <a:t>          X</a:t>
            </a:r>
            <a:r>
              <a:rPr lang="en-US" baseline="-25000" dirty="0"/>
              <a:t>3</a:t>
            </a:r>
            <a:r>
              <a:rPr lang="en-US" dirty="0"/>
              <a:t>,       X</a:t>
            </a:r>
            <a:r>
              <a:rPr lang="en-US" baseline="-25000" dirty="0"/>
              <a:t>4</a:t>
            </a:r>
            <a:r>
              <a:rPr lang="en-US" dirty="0"/>
              <a:t>   ≥ 0</a:t>
            </a:r>
          </a:p>
          <a:p>
            <a:endParaRPr lang="en-US" dirty="0"/>
          </a:p>
          <a:p>
            <a:r>
              <a:rPr lang="en-US" dirty="0" err="1"/>
              <a:t>Akhir</a:t>
            </a:r>
            <a:r>
              <a:rPr lang="en-US" dirty="0"/>
              <a:t> :</a:t>
            </a:r>
          </a:p>
          <a:p>
            <a:r>
              <a:rPr lang="en-US" dirty="0"/>
              <a:t>Nilai </a:t>
            </a:r>
            <a:r>
              <a:rPr lang="en-US" dirty="0" err="1"/>
              <a:t>Setiap</a:t>
            </a:r>
            <a:r>
              <a:rPr lang="en-US" dirty="0"/>
              <a:t> Batasan :</a:t>
            </a:r>
          </a:p>
          <a:p>
            <a:pPr lvl="1"/>
            <a:r>
              <a:rPr lang="en-US" sz="1400" dirty="0"/>
              <a:t>Batasan-1 = 6 X</a:t>
            </a:r>
            <a:r>
              <a:rPr lang="en-US" sz="1400" baseline="-25000" dirty="0"/>
              <a:t>1</a:t>
            </a:r>
            <a:r>
              <a:rPr lang="en-US" sz="1400" dirty="0"/>
              <a:t> + 5 X</a:t>
            </a:r>
            <a:r>
              <a:rPr lang="en-US" sz="1400" baseline="-25000" dirty="0"/>
              <a:t>2</a:t>
            </a:r>
            <a:r>
              <a:rPr lang="en-US" sz="1400" dirty="0"/>
              <a:t> + 10 X</a:t>
            </a:r>
            <a:r>
              <a:rPr lang="en-US" sz="1400" baseline="-25000" dirty="0"/>
              <a:t>3</a:t>
            </a:r>
            <a:r>
              <a:rPr lang="en-US" sz="1400" dirty="0"/>
              <a:t> + 8 X</a:t>
            </a:r>
            <a:r>
              <a:rPr lang="en-US" sz="1400" baseline="-25000" dirty="0"/>
              <a:t>4</a:t>
            </a:r>
            <a:r>
              <a:rPr lang="en-US" sz="1400" dirty="0"/>
              <a:t>   = 263,255</a:t>
            </a:r>
          </a:p>
          <a:p>
            <a:pPr lvl="1"/>
            <a:r>
              <a:rPr lang="en-US" sz="1600" dirty="0"/>
              <a:t>Batasan-2 = 5 X</a:t>
            </a:r>
            <a:r>
              <a:rPr lang="en-US" sz="1600" baseline="-25000" dirty="0"/>
              <a:t>1</a:t>
            </a:r>
            <a:r>
              <a:rPr lang="en-US" sz="1600" dirty="0"/>
              <a:t> + 9 X</a:t>
            </a:r>
            <a:r>
              <a:rPr lang="en-US" sz="1600" baseline="-25000" dirty="0"/>
              <a:t>2</a:t>
            </a:r>
            <a:r>
              <a:rPr lang="en-US" sz="1600" dirty="0"/>
              <a:t> +   8 X</a:t>
            </a:r>
            <a:r>
              <a:rPr lang="en-US" sz="1600" baseline="-25000" dirty="0"/>
              <a:t>3</a:t>
            </a:r>
            <a:r>
              <a:rPr lang="en-US" sz="1600" dirty="0"/>
              <a:t> + 6 X</a:t>
            </a:r>
            <a:r>
              <a:rPr lang="en-US" sz="1600" baseline="-25000" dirty="0"/>
              <a:t>4</a:t>
            </a:r>
            <a:r>
              <a:rPr lang="en-US" sz="1600" dirty="0"/>
              <a:t>   = 224,254</a:t>
            </a:r>
          </a:p>
          <a:p>
            <a:pPr lvl="1"/>
            <a:r>
              <a:rPr lang="en-US" sz="1600" dirty="0"/>
              <a:t>Batasan-3 = 8 X</a:t>
            </a:r>
            <a:r>
              <a:rPr lang="en-US" sz="1600" baseline="-25000" dirty="0"/>
              <a:t>1</a:t>
            </a:r>
            <a:r>
              <a:rPr lang="en-US" sz="1600" dirty="0"/>
              <a:t> + 6 X</a:t>
            </a:r>
            <a:r>
              <a:rPr lang="en-US" sz="1600" baseline="-25000" dirty="0"/>
              <a:t>2</a:t>
            </a:r>
            <a:r>
              <a:rPr lang="en-US" sz="1600" dirty="0"/>
              <a:t> +   9 X</a:t>
            </a:r>
            <a:r>
              <a:rPr lang="en-US" sz="1600" baseline="-25000" dirty="0"/>
              <a:t>3</a:t>
            </a:r>
            <a:r>
              <a:rPr lang="en-US" sz="1600" dirty="0"/>
              <a:t> + 10 X</a:t>
            </a:r>
            <a:r>
              <a:rPr lang="en-US" sz="1600" baseline="-25000" dirty="0"/>
              <a:t>4</a:t>
            </a:r>
            <a:r>
              <a:rPr lang="en-US" sz="1600" dirty="0"/>
              <a:t> = 243,755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Linear Programming </a:t>
            </a:r>
            <a:r>
              <a:rPr lang="en-US" dirty="0" err="1"/>
              <a:t>biasa</a:t>
            </a:r>
            <a:endParaRPr lang="en-US" dirty="0"/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pakan</a:t>
            </a:r>
            <a:r>
              <a:rPr lang="en-US" dirty="0"/>
              <a:t> A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1,10 kg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pakan</a:t>
            </a:r>
            <a:r>
              <a:rPr lang="en-US" dirty="0"/>
              <a:t> B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2,76 kg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pakan</a:t>
            </a:r>
            <a:r>
              <a:rPr lang="en-US" dirty="0"/>
              <a:t> C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24,96 kg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</a:p>
          <a:p>
            <a:r>
              <a:rPr lang="en-US" dirty="0" err="1"/>
              <a:t>Biaya</a:t>
            </a:r>
            <a:r>
              <a:rPr lang="en-US" dirty="0"/>
              <a:t> minimum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1496,69 IDR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8B582-6850-4546-B193-89FCA88F2D7D}"/>
              </a:ext>
            </a:extLst>
          </p:cNvPr>
          <p:cNvSpPr txBox="1"/>
          <p:nvPr/>
        </p:nvSpPr>
        <p:spPr>
          <a:xfrm>
            <a:off x="7270751" y="4293398"/>
            <a:ext cx="4383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Fuzzy Linear Programming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biasa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1,075 kg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2,687 kg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24,337 kg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Biaya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minimum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ditanggung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1459,303 IDR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23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1E0-D407-4C55-90E3-9ADB6F32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en-US" dirty="0" err="1"/>
              <a:t>Multiobjective</a:t>
            </a:r>
            <a:r>
              <a:rPr lang="en-US" dirty="0"/>
              <a:t>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5975-343C-48F7-AAC5-B16FFAE8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2368-FF22-4AC0-BB44-BCAEB86B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77C5-51A6-4663-BE46-99099096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pPr algn="just"/>
            <a:r>
              <a:rPr lang="en-US" dirty="0"/>
              <a:t>Pada Fuzzy Linear Programming,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z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obyektif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dioptimasikan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tunduk</a:t>
            </a:r>
            <a:r>
              <a:rPr lang="en-US" dirty="0"/>
              <a:t> pada Batasan-Batasan yang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fuzzy.</a:t>
            </a:r>
          </a:p>
          <a:p>
            <a:pPr algn="just"/>
            <a:r>
              <a:rPr lang="en-US" dirty="0"/>
              <a:t>Model Linear Programming </a:t>
            </a:r>
            <a:r>
              <a:rPr lang="en-US" dirty="0" err="1"/>
              <a:t>Klasik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Maksimumkan</a:t>
            </a:r>
            <a:r>
              <a:rPr lang="en-US" dirty="0"/>
              <a:t> 	: f(x) = </a:t>
            </a:r>
            <a:r>
              <a:rPr lang="en-US" dirty="0" err="1"/>
              <a:t>c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Batasan		: Ax ≤ b</a:t>
            </a:r>
          </a:p>
          <a:p>
            <a:pPr marL="0" indent="0" algn="just">
              <a:buNone/>
            </a:pPr>
            <a:r>
              <a:rPr lang="en-US" dirty="0"/>
              <a:t>		  x ≥ 0 </a:t>
            </a:r>
          </a:p>
          <a:p>
            <a:pPr marL="0" indent="0" algn="just">
              <a:buNone/>
            </a:pPr>
            <a:r>
              <a:rPr lang="en-US" dirty="0" err="1"/>
              <a:t>Dengan</a:t>
            </a:r>
            <a:r>
              <a:rPr lang="en-US" dirty="0"/>
              <a:t> 		  </a:t>
            </a:r>
            <a:r>
              <a:rPr lang="en-US" dirty="0" err="1"/>
              <a:t>c,x</a:t>
            </a:r>
            <a:r>
              <a:rPr lang="en-US" dirty="0"/>
              <a:t> </a:t>
            </a:r>
            <a:r>
              <a:rPr lang="en-US" dirty="0">
                <a:latin typeface="Abadi" panose="020B0604020202020204" pitchFamily="34" charset="0"/>
              </a:rPr>
              <a:t>Ꞓ R</a:t>
            </a:r>
            <a:r>
              <a:rPr lang="en-US" baseline="30000" dirty="0">
                <a:latin typeface="Abadi" panose="020B0604020202020204" pitchFamily="34" charset="0"/>
              </a:rPr>
              <a:t>n</a:t>
            </a:r>
            <a:r>
              <a:rPr lang="en-US" dirty="0">
                <a:latin typeface="Abadi" panose="020B0604020202020204" pitchFamily="34" charset="0"/>
              </a:rPr>
              <a:t>, b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Abadi" panose="020B0604020202020204" pitchFamily="34" charset="0"/>
              </a:rPr>
              <a:t>Ꞓ R</a:t>
            </a:r>
            <a:r>
              <a:rPr lang="en-US" baseline="30000" dirty="0">
                <a:latin typeface="Abadi" panose="020B0604020202020204" pitchFamily="34" charset="0"/>
              </a:rPr>
              <a:t>m</a:t>
            </a:r>
            <a:r>
              <a:rPr lang="en-US" dirty="0">
                <a:latin typeface="Abadi" panose="020B0604020202020204" pitchFamily="34" charset="0"/>
              </a:rPr>
              <a:t>, A Ꞓ </a:t>
            </a:r>
            <a:r>
              <a:rPr lang="en-US" dirty="0" err="1">
                <a:latin typeface="Abadi" panose="020B0604020202020204" pitchFamily="34" charset="0"/>
              </a:rPr>
              <a:t>R</a:t>
            </a:r>
            <a:r>
              <a:rPr lang="en-US" baseline="30000" dirty="0" err="1">
                <a:latin typeface="Abadi" panose="020B0604020202020204" pitchFamily="34" charset="0"/>
              </a:rPr>
              <a:t>nxm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13942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2368-FF22-4AC0-BB44-BCAEB86B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77C5-51A6-4663-BE46-99099096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pPr algn="just"/>
            <a:r>
              <a:rPr lang="en-US" dirty="0"/>
              <a:t>Fuzzy </a:t>
            </a:r>
            <a:r>
              <a:rPr lang="en-US" dirty="0" err="1"/>
              <a:t>Multiobjective</a:t>
            </a:r>
            <a:r>
              <a:rPr lang="en-US" dirty="0"/>
              <a:t> Optimization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tunduk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. Cara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FLP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46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A72A-E63E-44A1-ADAF-C9100412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0880-ECAF-49AD-843B-577A670B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31304"/>
            <a:ext cx="6281873" cy="62664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3 </a:t>
            </a:r>
            <a:r>
              <a:rPr lang="en-US" dirty="0" err="1"/>
              <a:t>produk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 unit </a:t>
            </a:r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dibutuhkan</a:t>
            </a:r>
            <a:r>
              <a:rPr lang="en-US" dirty="0"/>
              <a:t> 2 kg M</a:t>
            </a:r>
            <a:r>
              <a:rPr lang="en-US" baseline="-25000" dirty="0"/>
              <a:t>1</a:t>
            </a:r>
            <a:r>
              <a:rPr lang="en-US" dirty="0"/>
              <a:t>, 3 kg M</a:t>
            </a:r>
            <a:r>
              <a:rPr lang="en-US" baseline="-25000" dirty="0"/>
              <a:t>2</a:t>
            </a:r>
            <a:r>
              <a:rPr lang="en-US" dirty="0"/>
              <a:t>, dan 4 kg M</a:t>
            </a:r>
            <a:r>
              <a:rPr lang="en-US" baseline="-25000" dirty="0"/>
              <a:t>3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 unit </a:t>
            </a:r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dibutuhkan</a:t>
            </a:r>
            <a:r>
              <a:rPr lang="en-US" dirty="0"/>
              <a:t> 8 kg M</a:t>
            </a:r>
            <a:r>
              <a:rPr lang="en-US" baseline="-25000" dirty="0"/>
              <a:t>1 </a:t>
            </a:r>
            <a:r>
              <a:rPr lang="en-US" dirty="0"/>
              <a:t>dan 1 kg M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 unit </a:t>
            </a:r>
            <a:r>
              <a:rPr lang="en-US" dirty="0" err="1"/>
              <a:t>Produk</a:t>
            </a:r>
            <a:r>
              <a:rPr lang="en-US" dirty="0"/>
              <a:t> III </a:t>
            </a:r>
            <a:r>
              <a:rPr lang="en-US" dirty="0" err="1"/>
              <a:t>dibutuhkan</a:t>
            </a:r>
            <a:r>
              <a:rPr lang="en-US" dirty="0"/>
              <a:t> 4 kg M</a:t>
            </a:r>
            <a:r>
              <a:rPr lang="en-US" baseline="-25000" dirty="0"/>
              <a:t>1</a:t>
            </a:r>
            <a:r>
              <a:rPr lang="en-US" dirty="0"/>
              <a:t>, 4 kg M</a:t>
            </a:r>
            <a:r>
              <a:rPr lang="en-US" baseline="-25000" dirty="0"/>
              <a:t>2</a:t>
            </a:r>
            <a:r>
              <a:rPr lang="en-US" dirty="0"/>
              <a:t>, dan 2 kg M</a:t>
            </a:r>
            <a:r>
              <a:rPr lang="en-US" baseline="-25000" dirty="0"/>
              <a:t>3.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 kg M</a:t>
            </a:r>
            <a:r>
              <a:rPr lang="en-US" baseline="-25000" dirty="0"/>
              <a:t>1</a:t>
            </a:r>
            <a:r>
              <a:rPr lang="en-US" dirty="0"/>
              <a:t>, 50 kg M</a:t>
            </a:r>
            <a:r>
              <a:rPr lang="en-US" baseline="-25000" dirty="0"/>
              <a:t>2</a:t>
            </a:r>
            <a:r>
              <a:rPr lang="en-US" dirty="0"/>
              <a:t>, dan 50 kg M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sebesar</a:t>
            </a:r>
            <a:r>
              <a:rPr lang="en-US" dirty="0"/>
              <a:t> $5/unit, </a:t>
            </a:r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sebesar</a:t>
            </a:r>
            <a:r>
              <a:rPr lang="en-US" dirty="0"/>
              <a:t> $10/unit, dan </a:t>
            </a:r>
            <a:r>
              <a:rPr lang="en-US" dirty="0" err="1"/>
              <a:t>Produk</a:t>
            </a:r>
            <a:r>
              <a:rPr lang="en-US" dirty="0"/>
              <a:t> III </a:t>
            </a:r>
            <a:r>
              <a:rPr lang="en-US" dirty="0" err="1"/>
              <a:t>sebesar</a:t>
            </a:r>
            <a:r>
              <a:rPr lang="en-US" dirty="0"/>
              <a:t> $12/unit.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1 unit </a:t>
            </a:r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, 1 unit </a:t>
            </a:r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2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, dan 1 unit </a:t>
            </a:r>
            <a:r>
              <a:rPr lang="en-US" dirty="0" err="1"/>
              <a:t>produk</a:t>
            </a:r>
            <a:r>
              <a:rPr lang="en-US" dirty="0"/>
              <a:t> III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2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Perusahaan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memaksimumkan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meminimumkan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Setidaknya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75% target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Polusi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30%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polusi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762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Maksimumkan</a:t>
            </a:r>
            <a:r>
              <a:rPr lang="en-US" sz="1600" dirty="0"/>
              <a:t>	: Z</a:t>
            </a:r>
            <a:r>
              <a:rPr lang="en-US" sz="1600" baseline="-25000" dirty="0"/>
              <a:t>0</a:t>
            </a:r>
            <a:r>
              <a:rPr lang="en-US" sz="1600" dirty="0"/>
              <a:t> = 5 X</a:t>
            </a:r>
            <a:r>
              <a:rPr lang="en-US" sz="1600" baseline="-25000" dirty="0"/>
              <a:t>1</a:t>
            </a:r>
            <a:r>
              <a:rPr lang="en-US" sz="1600" dirty="0"/>
              <a:t> + 10 X</a:t>
            </a:r>
            <a:r>
              <a:rPr lang="en-US" sz="1600" baseline="-25000" dirty="0"/>
              <a:t>2</a:t>
            </a:r>
            <a:r>
              <a:rPr lang="en-US" sz="1600" dirty="0"/>
              <a:t> + 12 X</a:t>
            </a:r>
            <a:r>
              <a:rPr lang="en-US" sz="1600" baseline="-25000" dirty="0"/>
              <a:t>3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Minimumkan</a:t>
            </a:r>
            <a:r>
              <a:rPr lang="en-US" sz="1600" dirty="0"/>
              <a:t>	: Z</a:t>
            </a:r>
            <a:r>
              <a:rPr lang="en-US" sz="1600" baseline="-25000" dirty="0"/>
              <a:t>1</a:t>
            </a:r>
            <a:r>
              <a:rPr lang="en-US" sz="1600" dirty="0"/>
              <a:t> =    X</a:t>
            </a:r>
            <a:r>
              <a:rPr lang="en-US" sz="1600" baseline="-25000" dirty="0"/>
              <a:t>1</a:t>
            </a:r>
            <a:r>
              <a:rPr lang="en-US" sz="1600" dirty="0"/>
              <a:t> +   2 X</a:t>
            </a:r>
            <a:r>
              <a:rPr lang="en-US" sz="1600" baseline="-25000" dirty="0"/>
              <a:t>2</a:t>
            </a:r>
            <a:r>
              <a:rPr lang="en-US" sz="1600" dirty="0"/>
              <a:t> +   2 X</a:t>
            </a:r>
            <a:r>
              <a:rPr lang="en-US" sz="1600" baseline="-25000" dirty="0"/>
              <a:t>3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Dengan</a:t>
            </a:r>
            <a:r>
              <a:rPr lang="en-US" sz="1600" dirty="0"/>
              <a:t> Batasan 	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2 X</a:t>
            </a:r>
            <a:r>
              <a:rPr lang="en-US" sz="1400" baseline="-25000" dirty="0"/>
              <a:t>1</a:t>
            </a:r>
            <a:r>
              <a:rPr lang="en-US" sz="1400" dirty="0"/>
              <a:t> + 8 X</a:t>
            </a:r>
            <a:r>
              <a:rPr lang="en-US" sz="1400" baseline="-25000" dirty="0"/>
              <a:t>2</a:t>
            </a:r>
            <a:r>
              <a:rPr lang="en-US" sz="1400" dirty="0"/>
              <a:t> + 4 X</a:t>
            </a:r>
            <a:r>
              <a:rPr lang="en-US" sz="1400" baseline="-25000" dirty="0"/>
              <a:t>3</a:t>
            </a:r>
            <a:r>
              <a:rPr lang="en-US" sz="1400" dirty="0"/>
              <a:t> ≤ 100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3 X</a:t>
            </a:r>
            <a:r>
              <a:rPr lang="en-US" sz="1400" baseline="-25000" dirty="0"/>
              <a:t>1</a:t>
            </a:r>
            <a:r>
              <a:rPr lang="en-US" sz="1400" dirty="0"/>
              <a:t> +    X</a:t>
            </a:r>
            <a:r>
              <a:rPr lang="en-US" sz="1400" baseline="-25000" dirty="0"/>
              <a:t>2</a:t>
            </a:r>
            <a:r>
              <a:rPr lang="en-US" sz="1400" dirty="0"/>
              <a:t> + 4 X</a:t>
            </a:r>
            <a:r>
              <a:rPr lang="en-US" sz="1400" baseline="-25000" dirty="0"/>
              <a:t>3</a:t>
            </a:r>
            <a:r>
              <a:rPr lang="en-US" sz="1400" dirty="0"/>
              <a:t> ≤   50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4 X</a:t>
            </a:r>
            <a:r>
              <a:rPr lang="en-US" sz="1400" baseline="-25000" dirty="0"/>
              <a:t>1</a:t>
            </a:r>
            <a:r>
              <a:rPr lang="en-US" sz="1400" dirty="0"/>
              <a:t>             + 2 X</a:t>
            </a:r>
            <a:r>
              <a:rPr lang="en-US" sz="1400" baseline="-25000" dirty="0"/>
              <a:t>3</a:t>
            </a:r>
            <a:r>
              <a:rPr lang="en-US" sz="1400" dirty="0"/>
              <a:t> ≤ 50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Selesaikan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per </a:t>
            </a:r>
            <a:r>
              <a:rPr lang="en-US" sz="1600" dirty="0" err="1"/>
              <a:t>satu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Maksimasi</a:t>
            </a:r>
            <a:r>
              <a:rPr lang="en-US" sz="1600" dirty="0"/>
              <a:t>	: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Maksimumkan</a:t>
            </a:r>
            <a:r>
              <a:rPr lang="en-US" sz="1600" dirty="0"/>
              <a:t>	: Z</a:t>
            </a:r>
            <a:r>
              <a:rPr lang="en-US" sz="1600" baseline="-25000" dirty="0"/>
              <a:t>0</a:t>
            </a:r>
            <a:r>
              <a:rPr lang="en-US" sz="1600" dirty="0"/>
              <a:t> = 5 X</a:t>
            </a:r>
            <a:r>
              <a:rPr lang="en-US" sz="1600" baseline="-25000" dirty="0"/>
              <a:t>1</a:t>
            </a:r>
            <a:r>
              <a:rPr lang="en-US" sz="1600" dirty="0"/>
              <a:t> + 10 X</a:t>
            </a:r>
            <a:r>
              <a:rPr lang="en-US" sz="1600" baseline="-25000" dirty="0"/>
              <a:t>2</a:t>
            </a:r>
            <a:r>
              <a:rPr lang="en-US" sz="1600" dirty="0"/>
              <a:t> + 12 X</a:t>
            </a:r>
            <a:r>
              <a:rPr lang="en-US" sz="1600" baseline="-25000" dirty="0"/>
              <a:t>3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Dengan</a:t>
            </a:r>
            <a:r>
              <a:rPr lang="en-US" sz="1600" dirty="0"/>
              <a:t> Batasan 	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2 X</a:t>
            </a:r>
            <a:r>
              <a:rPr lang="en-US" sz="1400" baseline="-25000" dirty="0"/>
              <a:t>1</a:t>
            </a:r>
            <a:r>
              <a:rPr lang="en-US" sz="1400" dirty="0"/>
              <a:t> + 8 X</a:t>
            </a:r>
            <a:r>
              <a:rPr lang="en-US" sz="1400" baseline="-25000" dirty="0"/>
              <a:t>2</a:t>
            </a:r>
            <a:r>
              <a:rPr lang="en-US" sz="1400" dirty="0"/>
              <a:t> + 4 X</a:t>
            </a:r>
            <a:r>
              <a:rPr lang="en-US" sz="1400" baseline="-25000" dirty="0"/>
              <a:t>3</a:t>
            </a:r>
            <a:r>
              <a:rPr lang="en-US" sz="1400" dirty="0"/>
              <a:t> ≤ 100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3 X</a:t>
            </a:r>
            <a:r>
              <a:rPr lang="en-US" sz="1400" baseline="-25000" dirty="0"/>
              <a:t>1</a:t>
            </a:r>
            <a:r>
              <a:rPr lang="en-US" sz="1400" dirty="0"/>
              <a:t> +    X</a:t>
            </a:r>
            <a:r>
              <a:rPr lang="en-US" sz="1400" baseline="-25000" dirty="0"/>
              <a:t>2</a:t>
            </a:r>
            <a:r>
              <a:rPr lang="en-US" sz="1400" dirty="0"/>
              <a:t> + 4 X</a:t>
            </a:r>
            <a:r>
              <a:rPr lang="en-US" sz="1400" baseline="-25000" dirty="0"/>
              <a:t>3</a:t>
            </a:r>
            <a:r>
              <a:rPr lang="en-US" sz="1400" dirty="0"/>
              <a:t> ≤   50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4 X</a:t>
            </a:r>
            <a:r>
              <a:rPr lang="en-US" sz="1400" baseline="-25000" dirty="0"/>
              <a:t>1</a:t>
            </a:r>
            <a:r>
              <a:rPr lang="en-US" sz="1400" dirty="0"/>
              <a:t>             + 2 X</a:t>
            </a:r>
            <a:r>
              <a:rPr lang="en-US" sz="1400" baseline="-25000" dirty="0"/>
              <a:t>3</a:t>
            </a:r>
            <a:r>
              <a:rPr lang="en-US" sz="1400" dirty="0"/>
              <a:t> ≤ 50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Diperoleh</a:t>
            </a:r>
            <a:r>
              <a:rPr lang="en-US" sz="1600" dirty="0"/>
              <a:t> 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= 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 = 7,1429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400" dirty="0"/>
              <a:t> = 10,7143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Z</a:t>
            </a:r>
            <a:r>
              <a:rPr lang="en-US" sz="1400" baseline="-25000" dirty="0"/>
              <a:t>0</a:t>
            </a:r>
            <a:r>
              <a:rPr lang="en-US" sz="1400" dirty="0"/>
              <a:t> = 200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 = 35,7144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893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8878126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Minimasi</a:t>
            </a:r>
            <a:r>
              <a:rPr lang="en-US" sz="1600" dirty="0"/>
              <a:t>	: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Maksimumkan</a:t>
            </a:r>
            <a:r>
              <a:rPr lang="en-US" sz="1600" dirty="0"/>
              <a:t>	: Z</a:t>
            </a:r>
            <a:r>
              <a:rPr lang="en-US" sz="1600" baseline="-25000" dirty="0"/>
              <a:t>1</a:t>
            </a:r>
            <a:r>
              <a:rPr lang="en-US" sz="1600" dirty="0"/>
              <a:t> = X</a:t>
            </a:r>
            <a:r>
              <a:rPr lang="en-US" sz="1600" baseline="-25000" dirty="0"/>
              <a:t>1</a:t>
            </a:r>
            <a:r>
              <a:rPr lang="en-US" sz="1600" dirty="0"/>
              <a:t> + 2 X</a:t>
            </a:r>
            <a:r>
              <a:rPr lang="en-US" sz="1600" baseline="-25000" dirty="0"/>
              <a:t>2</a:t>
            </a:r>
            <a:r>
              <a:rPr lang="en-US" sz="1600" dirty="0"/>
              <a:t> + 2 X</a:t>
            </a:r>
            <a:r>
              <a:rPr lang="en-US" sz="1600" baseline="-25000" dirty="0"/>
              <a:t>3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Dengan</a:t>
            </a:r>
            <a:r>
              <a:rPr lang="en-US" sz="1600" dirty="0"/>
              <a:t> Batasan 	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2 X</a:t>
            </a:r>
            <a:r>
              <a:rPr lang="en-US" sz="1400" baseline="-25000" dirty="0"/>
              <a:t>1</a:t>
            </a:r>
            <a:r>
              <a:rPr lang="en-US" sz="1400" dirty="0"/>
              <a:t> + 8 X</a:t>
            </a:r>
            <a:r>
              <a:rPr lang="en-US" sz="1400" baseline="-25000" dirty="0"/>
              <a:t>2</a:t>
            </a:r>
            <a:r>
              <a:rPr lang="en-US" sz="1400" dirty="0"/>
              <a:t> + 4 X</a:t>
            </a:r>
            <a:r>
              <a:rPr lang="en-US" sz="1400" baseline="-25000" dirty="0"/>
              <a:t>3</a:t>
            </a:r>
            <a:r>
              <a:rPr lang="en-US" sz="1400" dirty="0"/>
              <a:t> ≤ 100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3 X</a:t>
            </a:r>
            <a:r>
              <a:rPr lang="en-US" sz="1400" baseline="-25000" dirty="0"/>
              <a:t>1</a:t>
            </a:r>
            <a:r>
              <a:rPr lang="en-US" sz="1400" dirty="0"/>
              <a:t> +    X</a:t>
            </a:r>
            <a:r>
              <a:rPr lang="en-US" sz="1400" baseline="-25000" dirty="0"/>
              <a:t>2</a:t>
            </a:r>
            <a:r>
              <a:rPr lang="en-US" sz="1400" dirty="0"/>
              <a:t> + 4 X</a:t>
            </a:r>
            <a:r>
              <a:rPr lang="en-US" sz="1400" baseline="-25000" dirty="0"/>
              <a:t>3</a:t>
            </a:r>
            <a:r>
              <a:rPr lang="en-US" sz="1400" dirty="0"/>
              <a:t> ≤   50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4 X</a:t>
            </a:r>
            <a:r>
              <a:rPr lang="en-US" sz="1400" baseline="-25000" dirty="0"/>
              <a:t>1</a:t>
            </a:r>
            <a:r>
              <a:rPr lang="en-US" sz="1400" dirty="0"/>
              <a:t>             + 2 X</a:t>
            </a:r>
            <a:r>
              <a:rPr lang="en-US" sz="1400" baseline="-25000" dirty="0"/>
              <a:t>3</a:t>
            </a:r>
            <a:r>
              <a:rPr lang="en-US" sz="1400" dirty="0"/>
              <a:t> ≤ 50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Diperoleh</a:t>
            </a:r>
            <a:r>
              <a:rPr lang="en-US" sz="1600" dirty="0"/>
              <a:t> 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= 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 = 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400" dirty="0"/>
              <a:t> = 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Z</a:t>
            </a:r>
            <a:r>
              <a:rPr lang="en-US" sz="1400" baseline="-25000" dirty="0"/>
              <a:t>0</a:t>
            </a:r>
            <a:r>
              <a:rPr lang="en-US" sz="1400" dirty="0"/>
              <a:t> = 0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 = 0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4" name="Picture 3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E9905529-3D16-494B-A4F9-FD52C2DC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56" b="32718"/>
          <a:stretch/>
        </p:blipFill>
        <p:spPr>
          <a:xfrm>
            <a:off x="4883151" y="2501748"/>
            <a:ext cx="6556373" cy="38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7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376237"/>
            <a:ext cx="4021963" cy="585039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Maksimumkan</a:t>
            </a:r>
            <a:r>
              <a:rPr lang="en-US" sz="1600" dirty="0"/>
              <a:t>	: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br>
              <a:rPr lang="en-US" sz="1600" baseline="-25000" dirty="0"/>
            </a:br>
            <a:r>
              <a:rPr lang="en-US" sz="1600" dirty="0"/>
              <a:t>Batasan		:</a:t>
            </a:r>
          </a:p>
          <a:p>
            <a:pPr lvl="1">
              <a:lnSpc>
                <a:spcPct val="110000"/>
              </a:lnSpc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0,1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+ 0,2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+ 0,24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3</a:t>
            </a:r>
          </a:p>
          <a:p>
            <a:pPr lvl="1">
              <a:lnSpc>
                <a:spcPct val="110000"/>
              </a:lnSpc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-0,033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- 0,066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- 0,066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+ 8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100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50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+ 2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50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err="1"/>
              <a:t>Maksimumkan</a:t>
            </a:r>
            <a:r>
              <a:rPr lang="en-US" sz="1600" dirty="0"/>
              <a:t>	: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br>
              <a:rPr lang="en-US" sz="1600" baseline="-25000" dirty="0"/>
            </a:br>
            <a:r>
              <a:rPr lang="en-US" sz="1600" dirty="0"/>
              <a:t>Batasan		: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0,1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+ 0,2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+ 0,24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≥ 3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0,033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+ 0,066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+ 0,066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1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+ 8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100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 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50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+ 2 X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≤ 50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254952-735A-494A-B8B1-C9BE7E12BE67}"/>
                  </a:ext>
                </a:extLst>
              </p:cNvPr>
              <p:cNvSpPr txBox="1"/>
              <p:nvPr/>
            </p:nvSpPr>
            <p:spPr>
              <a:xfrm>
                <a:off x="7823937" y="3797395"/>
                <a:ext cx="2544026" cy="2649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Diperoleh </a:t>
                </a:r>
                <a:r>
                  <a:rPr lang="en-US" sz="1400" dirty="0" err="1"/>
                  <a:t>hasil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akhir</a:t>
                </a:r>
                <a:r>
                  <a:rPr lang="en-US" sz="1400" dirty="0"/>
                  <a:t> :</a:t>
                </a:r>
              </a:p>
              <a:p>
                <a:r>
                  <a:rPr lang="el-G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	= 0,1293</a:t>
                </a: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	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</a:t>
                </a: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= 0,9235</a:t>
                </a: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	= 12,2691</a:t>
                </a: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= 156,4642</a:t>
                </a: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= 26,3852</a:t>
                </a:r>
              </a:p>
              <a:p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Z0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[X]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156,4642 −150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US" sz="1400" dirty="0"/>
                  <a:t>0,1293</a:t>
                </a:r>
              </a:p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Z1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[X]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30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26,3852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US" sz="1400" dirty="0"/>
                  <a:t>0,1205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254952-735A-494A-B8B1-C9BE7E12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37" y="3797395"/>
                <a:ext cx="2544026" cy="2649443"/>
              </a:xfrm>
              <a:prstGeom prst="rect">
                <a:avLst/>
              </a:prstGeom>
              <a:blipFill>
                <a:blip r:embed="rId2"/>
                <a:stretch>
                  <a:fillRect l="-718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9B496C-B39D-43E3-996C-E4230516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669298" y="-673735"/>
            <a:ext cx="2906161" cy="51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6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1E0-D407-4C55-90E3-9ADB6F32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Job Pada </a:t>
            </a:r>
            <a:r>
              <a:rPr lang="en-US" dirty="0" err="1"/>
              <a:t>Lingkungan</a:t>
            </a:r>
            <a:r>
              <a:rPr lang="en-US" dirty="0"/>
              <a:t> Fuzzy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5975-343C-48F7-AAC5-B16FFAE8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7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2368-FF22-4AC0-BB44-BCAEB86B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77C5-51A6-4663-BE46-99099096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factor-factor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kabur</a:t>
            </a:r>
            <a:r>
              <a:rPr lang="en-US" dirty="0"/>
              <a:t>/fuzzy.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:</a:t>
            </a:r>
          </a:p>
          <a:p>
            <a:pPr lvl="1" algn="just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daftar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benchmark</a:t>
            </a:r>
          </a:p>
          <a:p>
            <a:pPr lvl="1" algn="just"/>
            <a:r>
              <a:rPr lang="en-US" dirty="0" err="1"/>
              <a:t>Menetapkan</a:t>
            </a:r>
            <a:r>
              <a:rPr lang="en-US" dirty="0"/>
              <a:t> factor-factor </a:t>
            </a:r>
            <a:r>
              <a:rPr lang="en-US" dirty="0" err="1"/>
              <a:t>kompensasi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relative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kompensasi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Menetapkan</a:t>
            </a:r>
            <a:r>
              <a:rPr lang="en-US" dirty="0"/>
              <a:t> level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factor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Nilai level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factor </a:t>
            </a: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level </a:t>
            </a:r>
            <a:r>
              <a:rPr lang="en-US" dirty="0" err="1"/>
              <a:t>terendah</a:t>
            </a:r>
            <a:r>
              <a:rPr lang="en-US" dirty="0"/>
              <a:t> dan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level </a:t>
            </a:r>
            <a:r>
              <a:rPr lang="en-US" dirty="0" err="1"/>
              <a:t>tertinggi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level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factor.</a:t>
            </a:r>
          </a:p>
        </p:txBody>
      </p:sp>
    </p:spTree>
    <p:extLst>
      <p:ext uri="{BB962C8B-B14F-4D97-AF65-F5344CB8AC3E}">
        <p14:creationId xmlns:p14="http://schemas.microsoft.com/office/powerpoint/2010/main" val="412168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9386-023B-478F-B151-AEB55AF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3B7F-42CD-4CEA-8293-E803D9B5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3018388" cy="5248622"/>
          </a:xfrm>
        </p:spPr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: X =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r>
              <a:rPr lang="en-US" dirty="0" err="1"/>
              <a:t>Dengan</a:t>
            </a:r>
            <a:r>
              <a:rPr lang="en-US" dirty="0"/>
              <a:t> Batasan :</a:t>
            </a:r>
          </a:p>
          <a:p>
            <a:pPr lvl="1"/>
            <a:r>
              <a:rPr lang="en-US" dirty="0" err="1"/>
              <a:t>Z</a:t>
            </a:r>
            <a:r>
              <a:rPr lang="en-US" baseline="-25000" dirty="0" err="1"/>
              <a:t>r</a:t>
            </a:r>
            <a:r>
              <a:rPr lang="en-US" dirty="0"/>
              <a:t>(X)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≂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r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∑X</a:t>
            </a:r>
            <a:r>
              <a:rPr lang="en-US" baseline="-25000" dirty="0">
                <a:latin typeface="Arial Narrow" panose="020B0606020202030204" pitchFamily="34" charset="0"/>
              </a:rPr>
              <a:t>i1</a:t>
            </a:r>
            <a:r>
              <a:rPr lang="en-US" dirty="0">
                <a:latin typeface="Arial Narrow" panose="020B0606020202030204" pitchFamily="34" charset="0"/>
              </a:rPr>
              <a:t> ≥ c</a:t>
            </a:r>
            <a:r>
              <a:rPr lang="en-US" baseline="-25000" dirty="0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∑X</a:t>
            </a:r>
            <a:r>
              <a:rPr lang="en-US" baseline="-25000" dirty="0">
                <a:latin typeface="Arial Narrow" panose="020B0606020202030204" pitchFamily="34" charset="0"/>
              </a:rPr>
              <a:t>in</a:t>
            </a:r>
            <a:r>
              <a:rPr lang="en-US" dirty="0">
                <a:latin typeface="Arial Narrow" panose="020B0606020202030204" pitchFamily="34" charset="0"/>
              </a:rPr>
              <a:t> ≤ </a:t>
            </a:r>
            <a:r>
              <a:rPr lang="en-US" dirty="0" err="1">
                <a:latin typeface="Arial Narrow" panose="020B0606020202030204" pitchFamily="34" charset="0"/>
              </a:rPr>
              <a:t>w</a:t>
            </a:r>
            <a:r>
              <a:rPr lang="en-US" baseline="-25000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lvl="1"/>
            <a:r>
              <a:rPr lang="en-US" dirty="0" err="1">
                <a:latin typeface="Arial Narrow" panose="020B0606020202030204" pitchFamily="34" charset="0"/>
              </a:rPr>
              <a:t>X</a:t>
            </a:r>
            <a:r>
              <a:rPr lang="en-US" baseline="-25000" dirty="0" err="1">
                <a:latin typeface="Arial Narrow" panose="020B0606020202030204" pitchFamily="34" charset="0"/>
              </a:rPr>
              <a:t>ij</a:t>
            </a:r>
            <a:r>
              <a:rPr lang="en-US" dirty="0">
                <a:latin typeface="Arial Narrow" panose="020B0606020202030204" pitchFamily="34" charset="0"/>
              </a:rPr>
              <a:t> – </a:t>
            </a:r>
            <a:r>
              <a:rPr lang="en-US" dirty="0" err="1">
                <a:latin typeface="Arial Narrow" panose="020B0606020202030204" pitchFamily="34" charset="0"/>
              </a:rPr>
              <a:t>X</a:t>
            </a:r>
            <a:r>
              <a:rPr lang="en-US" baseline="-25000" dirty="0" err="1">
                <a:latin typeface="Arial Narrow" panose="020B0606020202030204" pitchFamily="34" charset="0"/>
              </a:rPr>
              <a:t>ij</a:t>
            </a:r>
            <a:r>
              <a:rPr lang="en-US" baseline="-25000" dirty="0">
                <a:latin typeface="Arial Narrow" panose="020B0606020202030204" pitchFamily="34" charset="0"/>
              </a:rPr>
              <a:t> – 1</a:t>
            </a:r>
            <a:r>
              <a:rPr lang="en-US" dirty="0">
                <a:latin typeface="Arial Narrow" panose="020B0606020202030204" pitchFamily="34" charset="0"/>
              </a:rPr>
              <a:t> ≥ </a:t>
            </a:r>
            <a:r>
              <a:rPr lang="en-US" dirty="0" err="1">
                <a:latin typeface="Arial Narrow" panose="020B0606020202030204" pitchFamily="34" charset="0"/>
              </a:rPr>
              <a:t>e</a:t>
            </a:r>
            <a:r>
              <a:rPr lang="en-US" baseline="-25000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lvl="1"/>
            <a:r>
              <a:rPr lang="en-US" dirty="0" err="1">
                <a:latin typeface="Arial Narrow" panose="020B0606020202030204" pitchFamily="34" charset="0"/>
              </a:rPr>
              <a:t>X</a:t>
            </a:r>
            <a:r>
              <a:rPr lang="en-US" baseline="-25000" dirty="0" err="1">
                <a:latin typeface="Arial Narrow" panose="020B0606020202030204" pitchFamily="34" charset="0"/>
              </a:rPr>
              <a:t>ij</a:t>
            </a:r>
            <a:r>
              <a:rPr lang="en-US" dirty="0">
                <a:latin typeface="Arial Narrow" panose="020B0606020202030204" pitchFamily="34" charset="0"/>
              </a:rPr>
              <a:t> ≥ 0;</a:t>
            </a:r>
          </a:p>
          <a:p>
            <a:pPr lvl="1"/>
            <a:r>
              <a:rPr lang="en-US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 = 1…m dan j = 1…n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D9877-17E4-430F-B525-5DF556D7FDD2}"/>
              </a:ext>
            </a:extLst>
          </p:cNvPr>
          <p:cNvSpPr txBox="1">
            <a:spLocks/>
          </p:cNvSpPr>
          <p:nvPr/>
        </p:nvSpPr>
        <p:spPr>
          <a:xfrm>
            <a:off x="8570638" y="791363"/>
            <a:ext cx="3435831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Dimana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Z</a:t>
            </a:r>
            <a:r>
              <a:rPr lang="en-US" baseline="-25000" dirty="0" err="1"/>
              <a:t>r</a:t>
            </a:r>
            <a:r>
              <a:rPr lang="en-US" dirty="0"/>
              <a:t>(X) : benchmark </a:t>
            </a:r>
            <a:r>
              <a:rPr lang="en-US" dirty="0" err="1"/>
              <a:t>ke</a:t>
            </a:r>
            <a:r>
              <a:rPr lang="en-US" dirty="0"/>
              <a:t>-r</a:t>
            </a:r>
          </a:p>
          <a:p>
            <a:pPr lvl="1"/>
            <a:r>
              <a:rPr lang="en-US" dirty="0" err="1"/>
              <a:t>d</a:t>
            </a:r>
            <a:r>
              <a:rPr lang="en-US" baseline="-25000" dirty="0" err="1"/>
              <a:t>r</a:t>
            </a:r>
            <a:r>
              <a:rPr lang="en-US" dirty="0"/>
              <a:t> : domain </a:t>
            </a:r>
            <a:r>
              <a:rPr lang="en-US" dirty="0" err="1"/>
              <a:t>ke</a:t>
            </a:r>
            <a:r>
              <a:rPr lang="en-US" dirty="0"/>
              <a:t>-r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X</a:t>
            </a:r>
            <a:r>
              <a:rPr lang="en-US" baseline="-25000" dirty="0">
                <a:latin typeface="Arial Narrow" panose="020B0606020202030204" pitchFamily="34" charset="0"/>
              </a:rPr>
              <a:t>i1</a:t>
            </a:r>
            <a:r>
              <a:rPr lang="en-US" dirty="0">
                <a:latin typeface="Arial Narrow" panose="020B0606020202030204" pitchFamily="34" charset="0"/>
              </a:rPr>
              <a:t> :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terendah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dalam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faktor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</a:t>
            </a:r>
            <a:r>
              <a:rPr lang="en-US" baseline="-25000" dirty="0">
                <a:latin typeface="Arial Narrow" panose="020B0606020202030204" pitchFamily="34" charset="0"/>
              </a:rPr>
              <a:t>i </a:t>
            </a:r>
            <a:r>
              <a:rPr lang="en-US" dirty="0">
                <a:latin typeface="Arial Narrow" panose="020B0606020202030204" pitchFamily="34" charset="0"/>
              </a:rPr>
              <a:t> : </a:t>
            </a:r>
            <a:r>
              <a:rPr lang="en-US" dirty="0" err="1">
                <a:latin typeface="Arial Narrow" panose="020B0606020202030204" pitchFamily="34" charset="0"/>
              </a:rPr>
              <a:t>suatu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X</a:t>
            </a:r>
            <a:r>
              <a:rPr lang="en-US" baseline="-25000" dirty="0">
                <a:latin typeface="Arial Narrow" panose="020B0606020202030204" pitchFamily="34" charset="0"/>
              </a:rPr>
              <a:t>in</a:t>
            </a:r>
            <a:r>
              <a:rPr lang="en-US" dirty="0">
                <a:latin typeface="Arial Narrow" panose="020B0606020202030204" pitchFamily="34" charset="0"/>
              </a:rPr>
              <a:t> :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tertinggi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dalam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faktor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</a:t>
            </a:r>
            <a:r>
              <a:rPr lang="en-US" baseline="-25000" dirty="0">
                <a:latin typeface="Arial Narrow" panose="020B0606020202030204" pitchFamily="34" charset="0"/>
              </a:rPr>
              <a:t>i  </a:t>
            </a:r>
            <a:r>
              <a:rPr lang="en-US" dirty="0">
                <a:latin typeface="Arial Narrow" panose="020B0606020202030204" pitchFamily="34" charset="0"/>
              </a:rPr>
              <a:t>:</a:t>
            </a:r>
            <a:r>
              <a:rPr lang="en-US" baseline="-25000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suatu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 err="1">
                <a:latin typeface="Arial Narrow" panose="020B0606020202030204" pitchFamily="34" charset="0"/>
              </a:rPr>
              <a:t>X</a:t>
            </a:r>
            <a:r>
              <a:rPr lang="en-US" baseline="-25000" dirty="0" err="1">
                <a:latin typeface="Arial Narrow" panose="020B0606020202030204" pitchFamily="34" charset="0"/>
              </a:rPr>
              <a:t>ij</a:t>
            </a:r>
            <a:r>
              <a:rPr lang="en-US" dirty="0">
                <a:latin typeface="Arial Narrow" panose="020B0606020202030204" pitchFamily="34" charset="0"/>
              </a:rPr>
              <a:t> :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dalam</a:t>
            </a:r>
            <a:r>
              <a:rPr lang="en-US" dirty="0">
                <a:latin typeface="Arial Narrow" panose="020B0606020202030204" pitchFamily="34" charset="0"/>
              </a:rPr>
              <a:t> level j pada factor </a:t>
            </a:r>
            <a:r>
              <a:rPr lang="en-US" dirty="0" err="1">
                <a:latin typeface="Arial Narrow" panose="020B0606020202030204" pitchFamily="34" charset="0"/>
              </a:rPr>
              <a:t>i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86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A72A-E63E-44A1-ADAF-C910041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0880-ECAF-49AD-843B-577A670B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447" y="1920826"/>
            <a:ext cx="6281873" cy="301634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factor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X1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lvl="1" algn="just"/>
            <a:r>
              <a:rPr lang="en-US" dirty="0"/>
              <a:t>X2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endParaRPr lang="en-US" dirty="0"/>
          </a:p>
          <a:p>
            <a:pPr lvl="1" algn="just"/>
            <a:r>
              <a:rPr lang="en-US" dirty="0"/>
              <a:t>X3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pPr algn="just"/>
            <a:r>
              <a:rPr lang="en-US" dirty="0" err="1"/>
              <a:t>Tiap</a:t>
            </a:r>
            <a:r>
              <a:rPr lang="en-US" dirty="0"/>
              <a:t> factor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4 level.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01" y="213853"/>
            <a:ext cx="8878126" cy="5850397"/>
          </a:xfrm>
        </p:spPr>
        <p:txBody>
          <a:bodyPr anchor="t">
            <a:normAutofit/>
          </a:bodyPr>
          <a:lstStyle/>
          <a:p>
            <a:pPr algn="just"/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B261490-3ED5-4AB2-A9C3-7378519AE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33886"/>
              </p:ext>
            </p:extLst>
          </p:nvPr>
        </p:nvGraphicFramePr>
        <p:xfrm>
          <a:off x="3928755" y="328771"/>
          <a:ext cx="597823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744">
                  <a:extLst>
                    <a:ext uri="{9D8B030D-6E8A-4147-A177-3AD203B41FA5}">
                      <a16:colId xmlns:a16="http://schemas.microsoft.com/office/drawing/2014/main" val="442607258"/>
                    </a:ext>
                  </a:extLst>
                </a:gridCol>
                <a:gridCol w="1992744">
                  <a:extLst>
                    <a:ext uri="{9D8B030D-6E8A-4147-A177-3AD203B41FA5}">
                      <a16:colId xmlns:a16="http://schemas.microsoft.com/office/drawing/2014/main" val="288003496"/>
                    </a:ext>
                  </a:extLst>
                </a:gridCol>
                <a:gridCol w="1992744">
                  <a:extLst>
                    <a:ext uri="{9D8B030D-6E8A-4147-A177-3AD203B41FA5}">
                      <a16:colId xmlns:a16="http://schemas.microsoft.com/office/drawing/2014/main" val="3832192807"/>
                    </a:ext>
                  </a:extLst>
                </a:gridCol>
              </a:tblGrid>
              <a:tr h="269017">
                <a:tc>
                  <a:txBody>
                    <a:bodyPr/>
                    <a:lstStyle/>
                    <a:p>
                      <a:r>
                        <a:rPr lang="en-US" dirty="0"/>
                        <a:t>Level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Variabel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45353"/>
                  </a:ext>
                </a:extLst>
              </a:tr>
              <a:tr h="26901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Faktor</a:t>
                      </a:r>
                      <a:r>
                        <a:rPr lang="en-US" dirty="0"/>
                        <a:t> 1 : </a:t>
                      </a:r>
                      <a:r>
                        <a:rPr lang="en-US" dirty="0" err="1"/>
                        <a:t>Kompleksitas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08398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Rendah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18328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39459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Cukup</a:t>
                      </a:r>
                      <a:r>
                        <a:rPr lang="en-US" dirty="0"/>
                        <a:t> Tinggi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72183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Tinggi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35452"/>
                  </a:ext>
                </a:extLst>
              </a:tr>
              <a:tr h="26901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Faktor</a:t>
                      </a:r>
                      <a:r>
                        <a:rPr lang="en-US" dirty="0"/>
                        <a:t> 2 : </a:t>
                      </a:r>
                      <a:r>
                        <a:rPr lang="en-US" dirty="0" err="1"/>
                        <a:t>Kebutuhan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Pengawasan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11829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Butuh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97653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Butuh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18507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Sedikit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Butuh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59981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Butuh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00065"/>
                  </a:ext>
                </a:extLst>
              </a:tr>
              <a:tr h="26901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Faktor</a:t>
                      </a:r>
                      <a:r>
                        <a:rPr lang="en-US" dirty="0"/>
                        <a:t> 3 : </a:t>
                      </a:r>
                      <a:r>
                        <a:rPr lang="en-US" dirty="0" err="1"/>
                        <a:t>Ketahanan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Fisik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38375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74326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Sedikit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31886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27563"/>
                  </a:ext>
                </a:extLst>
              </a:tr>
              <a:tr h="26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3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E479-0A8F-43A5-AF6F-E032F9D0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565149"/>
            <a:ext cx="8203439" cy="60476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Keanggotaan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μ[B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x]	: Nilai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Keanggotaan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[B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x]  	: Batasan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ke-i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d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	: Domain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ke-i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Toleransi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ke-i</a:t>
            </a:r>
            <a:endParaRPr lang="en-US" sz="1600" baseline="-250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Bentuk</a:t>
            </a:r>
            <a:r>
              <a:rPr lang="en-US" sz="1600" dirty="0"/>
              <a:t> Fuzzy Linear Programming :</a:t>
            </a:r>
          </a:p>
          <a:p>
            <a:pPr marL="0" indent="0">
              <a:buNone/>
            </a:pPr>
            <a:r>
              <a:rPr lang="en-US" sz="1600" dirty="0" err="1"/>
              <a:t>Maksimumkan</a:t>
            </a:r>
            <a:r>
              <a:rPr lang="en-US" sz="1600" dirty="0"/>
              <a:t> 	: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Batasan		: 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+ B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 ≤ d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0, 1, …, m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  x ≥ 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6FF6B-7502-40F4-9EFD-49158DF30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5"/>
          <a:stretch/>
        </p:blipFill>
        <p:spPr>
          <a:xfrm>
            <a:off x="2746473" y="908879"/>
            <a:ext cx="3686175" cy="2299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E3803-14AB-4E61-BE27-BF54094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21" y="3461458"/>
            <a:ext cx="4115044" cy="1311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45CBB-CE60-482C-A37C-9DF00D96C27B}"/>
              </a:ext>
            </a:extLst>
          </p:cNvPr>
          <p:cNvSpPr txBox="1"/>
          <p:nvPr/>
        </p:nvSpPr>
        <p:spPr>
          <a:xfrm>
            <a:off x="6714228" y="2624400"/>
            <a:ext cx="521583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Nilai </a:t>
            </a:r>
            <a:r>
              <a:rPr lang="en-US" sz="1600" b="1" dirty="0" err="1"/>
              <a:t>keanggotaan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menuju</a:t>
            </a:r>
            <a:r>
              <a:rPr lang="en-US" sz="1600" b="1" dirty="0"/>
              <a:t> 0 </a:t>
            </a:r>
            <a:r>
              <a:rPr lang="en-US" sz="1600" b="1" dirty="0" err="1"/>
              <a:t>jika</a:t>
            </a:r>
            <a:r>
              <a:rPr lang="en-US" sz="1600" b="1" dirty="0"/>
              <a:t> Batasan </a:t>
            </a:r>
            <a:r>
              <a:rPr lang="en-US" sz="1600" b="1" dirty="0" err="1"/>
              <a:t>dilanggar</a:t>
            </a:r>
            <a:r>
              <a:rPr lang="en-US" sz="1600" b="1" dirty="0"/>
              <a:t>. </a:t>
            </a:r>
          </a:p>
          <a:p>
            <a:r>
              <a:rPr lang="en-US" sz="1600" b="1" dirty="0"/>
              <a:t>Nilai </a:t>
            </a:r>
            <a:r>
              <a:rPr lang="en-US" sz="1600" b="1" dirty="0" err="1"/>
              <a:t>keanggotaan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menuju</a:t>
            </a:r>
            <a:r>
              <a:rPr lang="en-US" sz="1600" b="1" dirty="0"/>
              <a:t> 1 </a:t>
            </a:r>
            <a:r>
              <a:rPr lang="en-US" sz="1600" b="1" dirty="0" err="1"/>
              <a:t>jika</a:t>
            </a:r>
            <a:r>
              <a:rPr lang="en-US" sz="1600" b="1" dirty="0"/>
              <a:t> Batasan </a:t>
            </a:r>
            <a:r>
              <a:rPr lang="en-US" sz="1600" b="1" dirty="0" err="1"/>
              <a:t>dipatuhi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78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01" y="213853"/>
            <a:ext cx="8878126" cy="5850397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Ada 5 benchmark yang </a:t>
            </a:r>
            <a:r>
              <a:rPr lang="en-US" dirty="0" err="1"/>
              <a:t>ditetapkan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Z1(X) = X14 + X24 + X34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≂</a:t>
            </a:r>
            <a:r>
              <a:rPr lang="en-US" dirty="0"/>
              <a:t> 100</a:t>
            </a:r>
          </a:p>
          <a:p>
            <a:pPr lvl="1" algn="just"/>
            <a:r>
              <a:rPr lang="en-US" dirty="0"/>
              <a:t>Z2(X) = X14 + X23+ X33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≂</a:t>
            </a:r>
            <a:r>
              <a:rPr lang="en-US" dirty="0"/>
              <a:t> 90</a:t>
            </a:r>
          </a:p>
          <a:p>
            <a:pPr lvl="1" algn="just"/>
            <a:r>
              <a:rPr lang="en-US" dirty="0"/>
              <a:t>Z3(X) = X13 + X23 + X32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≂</a:t>
            </a:r>
            <a:r>
              <a:rPr lang="en-US" dirty="0"/>
              <a:t> 80</a:t>
            </a:r>
          </a:p>
          <a:p>
            <a:pPr lvl="1" algn="just"/>
            <a:r>
              <a:rPr lang="en-US" dirty="0"/>
              <a:t>Z4(X) = X12 + X22 + X31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≂</a:t>
            </a:r>
            <a:r>
              <a:rPr lang="en-US" dirty="0"/>
              <a:t> 70</a:t>
            </a:r>
          </a:p>
          <a:p>
            <a:pPr lvl="1" algn="just"/>
            <a:r>
              <a:rPr lang="en-US" dirty="0"/>
              <a:t>Z5(X) = X12 + X21 + X32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≂</a:t>
            </a:r>
            <a:r>
              <a:rPr lang="en-US" dirty="0"/>
              <a:t> 60</a:t>
            </a:r>
          </a:p>
          <a:p>
            <a:pPr algn="just"/>
            <a:r>
              <a:rPr lang="en-US" dirty="0" err="1"/>
              <a:t>Dengan</a:t>
            </a:r>
            <a:r>
              <a:rPr lang="en-US" dirty="0"/>
              <a:t> Z1(X)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Toleransi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benchmark pada table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972DD0-8048-4AFA-A9CF-6D69566C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99289"/>
              </p:ext>
            </p:extLst>
          </p:nvPr>
        </p:nvGraphicFramePr>
        <p:xfrm>
          <a:off x="2390171" y="3181985"/>
          <a:ext cx="918390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79">
                  <a:extLst>
                    <a:ext uri="{9D8B030D-6E8A-4147-A177-3AD203B41FA5}">
                      <a16:colId xmlns:a16="http://schemas.microsoft.com/office/drawing/2014/main" val="2604642272"/>
                    </a:ext>
                  </a:extLst>
                </a:gridCol>
                <a:gridCol w="1279523">
                  <a:extLst>
                    <a:ext uri="{9D8B030D-6E8A-4147-A177-3AD203B41FA5}">
                      <a16:colId xmlns:a16="http://schemas.microsoft.com/office/drawing/2014/main" val="3502514005"/>
                    </a:ext>
                  </a:extLst>
                </a:gridCol>
                <a:gridCol w="1530651">
                  <a:extLst>
                    <a:ext uri="{9D8B030D-6E8A-4147-A177-3AD203B41FA5}">
                      <a16:colId xmlns:a16="http://schemas.microsoft.com/office/drawing/2014/main" val="4005028019"/>
                    </a:ext>
                  </a:extLst>
                </a:gridCol>
                <a:gridCol w="1530651">
                  <a:extLst>
                    <a:ext uri="{9D8B030D-6E8A-4147-A177-3AD203B41FA5}">
                      <a16:colId xmlns:a16="http://schemas.microsoft.com/office/drawing/2014/main" val="3722544982"/>
                    </a:ext>
                  </a:extLst>
                </a:gridCol>
                <a:gridCol w="1530651">
                  <a:extLst>
                    <a:ext uri="{9D8B030D-6E8A-4147-A177-3AD203B41FA5}">
                      <a16:colId xmlns:a16="http://schemas.microsoft.com/office/drawing/2014/main" val="2135585866"/>
                    </a:ext>
                  </a:extLst>
                </a:gridCol>
                <a:gridCol w="1530651">
                  <a:extLst>
                    <a:ext uri="{9D8B030D-6E8A-4147-A177-3AD203B41FA5}">
                      <a16:colId xmlns:a16="http://schemas.microsoft.com/office/drawing/2014/main" val="11095191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Benchmark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- (r)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Nilai </a:t>
                      </a:r>
                      <a:r>
                        <a:rPr lang="en-US" dirty="0" err="1"/>
                        <a:t>tegas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Toleransi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67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Atas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Zmax-dr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Bawah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dr-Zmin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Atas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Zmax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Bawah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Zmin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10B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7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4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7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0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63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01" y="213853"/>
            <a:ext cx="8878126" cy="5850397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Level </a:t>
            </a:r>
            <a:r>
              <a:rPr lang="en-US" dirty="0" err="1"/>
              <a:t>terendah</a:t>
            </a:r>
            <a:r>
              <a:rPr lang="en-US" dirty="0"/>
              <a:t> dan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Batasan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1" algn="just"/>
            <a:r>
              <a:rPr lang="en-US" dirty="0">
                <a:latin typeface="Arial Narrow" panose="020B0606020202030204" pitchFamily="34" charset="0"/>
              </a:rPr>
              <a:t>∑Xi1 &gt;= 30</a:t>
            </a:r>
          </a:p>
          <a:p>
            <a:pPr lvl="1" algn="just"/>
            <a:r>
              <a:rPr lang="en-US" dirty="0">
                <a:latin typeface="Arial Narrow" panose="020B0606020202030204" pitchFamily="34" charset="0"/>
              </a:rPr>
              <a:t>∑Xij4&lt;= 150</a:t>
            </a:r>
          </a:p>
          <a:p>
            <a:pPr lvl="1" algn="just"/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 = 1,2,3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Antara </a:t>
            </a:r>
            <a:r>
              <a:rPr lang="en-US" dirty="0" err="1">
                <a:latin typeface="Arial Narrow" panose="020B0606020202030204" pitchFamily="34" charset="0"/>
              </a:rPr>
              <a:t>satu</a:t>
            </a:r>
            <a:r>
              <a:rPr lang="en-US" dirty="0">
                <a:latin typeface="Arial Narrow" panose="020B0606020202030204" pitchFamily="34" charset="0"/>
              </a:rPr>
              <a:t> level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level </a:t>
            </a:r>
            <a:r>
              <a:rPr lang="en-US" dirty="0" err="1">
                <a:latin typeface="Arial Narrow" panose="020B0606020202030204" pitchFamily="34" charset="0"/>
              </a:rPr>
              <a:t>sebelumnya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dalam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setiap</a:t>
            </a:r>
            <a:r>
              <a:rPr lang="en-US" dirty="0">
                <a:latin typeface="Arial Narrow" panose="020B0606020202030204" pitchFamily="34" charset="0"/>
              </a:rPr>
              <a:t> factor </a:t>
            </a:r>
            <a:r>
              <a:rPr lang="en-US" dirty="0" err="1">
                <a:latin typeface="Arial Narrow" panose="020B0606020202030204" pitchFamily="34" charset="0"/>
              </a:rPr>
              <a:t>memiliki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selisih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r>
              <a:rPr lang="en-US" dirty="0">
                <a:latin typeface="Arial Narrow" panose="020B0606020202030204" pitchFamily="34" charset="0"/>
              </a:rPr>
              <a:t> minimum 4 :</a:t>
            </a:r>
          </a:p>
          <a:p>
            <a:pPr lvl="1" algn="just"/>
            <a:r>
              <a:rPr lang="en-US" dirty="0" err="1">
                <a:latin typeface="Arial Narrow" panose="020B0606020202030204" pitchFamily="34" charset="0"/>
              </a:rPr>
              <a:t>Xij</a:t>
            </a:r>
            <a:r>
              <a:rPr lang="en-US" dirty="0">
                <a:latin typeface="Arial Narrow" panose="020B0606020202030204" pitchFamily="34" charset="0"/>
              </a:rPr>
              <a:t> – Xij-1 &gt;=4</a:t>
            </a:r>
          </a:p>
          <a:p>
            <a:pPr lvl="1" algn="just"/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=1,2,3 dan j=1,2,3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36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01" y="213853"/>
            <a:ext cx="8878126" cy="6173695"/>
          </a:xfrm>
        </p:spPr>
        <p:txBody>
          <a:bodyPr anchor="t">
            <a:normAutofit fontScale="77500" lnSpcReduction="20000"/>
          </a:bodyPr>
          <a:lstStyle/>
          <a:p>
            <a:pPr algn="just"/>
            <a:r>
              <a:rPr lang="en-US" dirty="0" err="1"/>
              <a:t>Solusi</a:t>
            </a:r>
            <a:endParaRPr lang="en-US" dirty="0"/>
          </a:p>
          <a:p>
            <a:pPr algn="just"/>
            <a:r>
              <a:rPr lang="en-US" dirty="0"/>
              <a:t>Max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Batasan: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+ 30 λ ≤ 130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30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- 10 λ ≥ 90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≤ 150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+ 10 λ ≤ 100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- 20 λ ≥ 70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+ 15 λ ≤ 95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- 10 λ ≥ 70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+ 10 λ ≤ 80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- 10 λ ≥ 60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+ 5 λ ≤ 65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- 10 λ ≥ 50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4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≥ 0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=1,2,…,m; 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Hasil : λ = 0,92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keputusan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diambil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benchmark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92%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sempurna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88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F93F-EE22-4909-9D3C-7C1B7BD4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Sehingga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0C60C-CE3D-4CED-B2B5-474D7FB6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821" y="680015"/>
            <a:ext cx="4330700" cy="2436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B144C-EAF1-4DFF-85E5-DF286201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073626" y="2305195"/>
            <a:ext cx="2889784" cy="513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4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A72A-E63E-44A1-ADAF-C9100412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0880-ECAF-49AD-843B-577A670B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31304"/>
            <a:ext cx="6281873" cy="62664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3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A, B, dan C.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2 proses </a:t>
            </a:r>
            <a:r>
              <a:rPr lang="en-US" dirty="0" err="1"/>
              <a:t>pengerjaan</a:t>
            </a:r>
            <a:r>
              <a:rPr lang="en-US" dirty="0"/>
              <a:t> manual, </a:t>
            </a:r>
            <a:r>
              <a:rPr lang="en-US" dirty="0" err="1"/>
              <a:t>yaitu</a:t>
            </a:r>
            <a:r>
              <a:rPr lang="en-US" dirty="0"/>
              <a:t> Proses I dan Proses II.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membutuhkan</a:t>
            </a:r>
            <a:r>
              <a:rPr lang="en-US" dirty="0"/>
              <a:t> 10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A, 6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B, dan 12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C.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membutuhkan</a:t>
            </a:r>
            <a:r>
              <a:rPr lang="en-US" dirty="0"/>
              <a:t> 8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A, 10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B, dan 9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C.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Gudang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dan dana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120 kg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A, 90 kg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B, dan 125 kg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C.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perusaan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A </a:t>
            </a:r>
            <a:r>
              <a:rPr lang="en-US" dirty="0" err="1"/>
              <a:t>hingga</a:t>
            </a:r>
            <a:r>
              <a:rPr lang="en-US" dirty="0"/>
              <a:t> 30 kg,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B </a:t>
            </a:r>
            <a:r>
              <a:rPr lang="en-US" dirty="0" err="1"/>
              <a:t>hingga</a:t>
            </a:r>
            <a:r>
              <a:rPr lang="en-US" dirty="0"/>
              <a:t> 10 kg, dan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C </a:t>
            </a:r>
            <a:r>
              <a:rPr lang="en-US" dirty="0" err="1"/>
              <a:t>hingga</a:t>
            </a:r>
            <a:r>
              <a:rPr lang="en-US" dirty="0"/>
              <a:t> 50 kg, </a:t>
            </a:r>
            <a:r>
              <a:rPr lang="en-US" dirty="0" err="1"/>
              <a:t>asalkan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4 jam pada proses I, dan 2 jam pada proses II.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3 jam pada proses I dan 4 jam pada proses II.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pada proses I </a:t>
            </a:r>
            <a:r>
              <a:rPr lang="en-US" dirty="0" err="1"/>
              <a:t>sebanyak</a:t>
            </a:r>
            <a:r>
              <a:rPr lang="en-US" dirty="0"/>
              <a:t> 10 orang, </a:t>
            </a:r>
            <a:r>
              <a:rPr lang="en-US" dirty="0" err="1"/>
              <a:t>sedangkan</a:t>
            </a:r>
            <a:r>
              <a:rPr lang="en-US" dirty="0"/>
              <a:t> pada proses II </a:t>
            </a:r>
            <a:r>
              <a:rPr lang="en-US" dirty="0" err="1"/>
              <a:t>sebanyak</a:t>
            </a:r>
            <a:r>
              <a:rPr lang="en-US" dirty="0"/>
              <a:t> 12 orang. Perusahaan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shift,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08.00 </a:t>
            </a:r>
            <a:r>
              <a:rPr lang="en-US" dirty="0" err="1"/>
              <a:t>hingga</a:t>
            </a:r>
            <a:r>
              <a:rPr lang="en-US" dirty="0"/>
              <a:t> 16.00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istirahat</a:t>
            </a:r>
            <a:r>
              <a:rPr lang="en-US" dirty="0"/>
              <a:t> 1 jam pada </a:t>
            </a:r>
            <a:r>
              <a:rPr lang="en-US" dirty="0" err="1"/>
              <a:t>pukul</a:t>
            </a:r>
            <a:r>
              <a:rPr lang="en-US" dirty="0"/>
              <a:t> 12.00 </a:t>
            </a:r>
            <a:r>
              <a:rPr lang="en-US" dirty="0" err="1"/>
              <a:t>hingga</a:t>
            </a:r>
            <a:r>
              <a:rPr lang="en-US" dirty="0"/>
              <a:t> 13.00, </a:t>
            </a:r>
            <a:r>
              <a:rPr lang="en-US" dirty="0" err="1"/>
              <a:t>selama</a:t>
            </a:r>
            <a:r>
              <a:rPr lang="en-US" dirty="0"/>
              <a:t> 6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minggu</a:t>
            </a:r>
            <a:endParaRPr lang="en-US" dirty="0"/>
          </a:p>
          <a:p>
            <a:pPr algn="just"/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per unit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I </a:t>
            </a:r>
            <a:r>
              <a:rPr lang="en-US" dirty="0" err="1"/>
              <a:t>sebesar</a:t>
            </a:r>
            <a:r>
              <a:rPr lang="en-US" dirty="0"/>
              <a:t> 5000 IDR dan </a:t>
            </a:r>
            <a:r>
              <a:rPr lang="en-US" dirty="0" err="1"/>
              <a:t>Produk</a:t>
            </a:r>
            <a:r>
              <a:rPr lang="en-US" dirty="0"/>
              <a:t> II </a:t>
            </a:r>
            <a:r>
              <a:rPr lang="en-US" dirty="0" err="1"/>
              <a:t>sebesar</a:t>
            </a:r>
            <a:r>
              <a:rPr lang="en-US" dirty="0"/>
              <a:t> 6000 IDR.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berapapun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terserap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 oleh pasar.</a:t>
            </a:r>
          </a:p>
          <a:p>
            <a:pPr algn="just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469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6DB2-CFEC-4F7B-8830-DA44AD4D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BBF8-3FBF-4F77-89A9-B7FB6415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9" y="251790"/>
            <a:ext cx="6281873" cy="2752017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. Jam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per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:</a:t>
            </a:r>
          </a:p>
          <a:p>
            <a:r>
              <a:rPr lang="en-US" dirty="0"/>
              <a:t>Proses I	: 10 x 7 x 6 = 420 jam</a:t>
            </a:r>
            <a:br>
              <a:rPr lang="en-US" dirty="0"/>
            </a:br>
            <a:r>
              <a:rPr lang="en-US" dirty="0"/>
              <a:t>Proses II	: 12 x 7 x 6 = 504 jam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DF3E75-0CC4-4A62-9B43-2E872F71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40020"/>
              </p:ext>
            </p:extLst>
          </p:nvPr>
        </p:nvGraphicFramePr>
        <p:xfrm>
          <a:off x="5118449" y="2637242"/>
          <a:ext cx="6516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55">
                  <a:extLst>
                    <a:ext uri="{9D8B030D-6E8A-4147-A177-3AD203B41FA5}">
                      <a16:colId xmlns:a16="http://schemas.microsoft.com/office/drawing/2014/main" val="2890105418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1077919978"/>
                    </a:ext>
                  </a:extLst>
                </a:gridCol>
                <a:gridCol w="1117077">
                  <a:extLst>
                    <a:ext uri="{9D8B030D-6E8A-4147-A177-3AD203B41FA5}">
                      <a16:colId xmlns:a16="http://schemas.microsoft.com/office/drawing/2014/main" val="3568604140"/>
                    </a:ext>
                  </a:extLst>
                </a:gridCol>
                <a:gridCol w="1303392">
                  <a:extLst>
                    <a:ext uri="{9D8B030D-6E8A-4147-A177-3AD203B41FA5}">
                      <a16:colId xmlns:a16="http://schemas.microsoft.com/office/drawing/2014/main" val="2249091488"/>
                    </a:ext>
                  </a:extLst>
                </a:gridCol>
                <a:gridCol w="1303392">
                  <a:extLst>
                    <a:ext uri="{9D8B030D-6E8A-4147-A177-3AD203B41FA5}">
                      <a16:colId xmlns:a16="http://schemas.microsoft.com/office/drawing/2014/main" val="260071253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Sumber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Produk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Kapasitas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99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II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Maksimum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Toleransi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Bahan</a:t>
                      </a:r>
                      <a:r>
                        <a:rPr lang="en-US" sz="1400" dirty="0"/>
                        <a:t> Baku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2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Bahan</a:t>
                      </a:r>
                      <a:r>
                        <a:rPr lang="en-US" sz="1400" dirty="0"/>
                        <a:t> Baku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Bahan</a:t>
                      </a:r>
                      <a:r>
                        <a:rPr lang="en-US" sz="1400" dirty="0"/>
                        <a:t> Baku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Jam Proses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5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Jam Proses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7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Keuntungan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/unit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5000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6000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10B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FCF-D1B9-49CF-9E1F-FF52780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053" y="717451"/>
            <a:ext cx="8890385" cy="5627077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diformulasikan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endParaRPr lang="en-US" sz="1600" dirty="0"/>
          </a:p>
          <a:p>
            <a:r>
              <a:rPr lang="en-US" sz="1600" dirty="0" err="1"/>
              <a:t>Maksimumkan</a:t>
            </a:r>
            <a:r>
              <a:rPr lang="en-US" sz="1600" dirty="0"/>
              <a:t>	: Z = 5000 X</a:t>
            </a:r>
            <a:r>
              <a:rPr lang="en-US" sz="1600" baseline="-25000" dirty="0"/>
              <a:t>1</a:t>
            </a:r>
            <a:r>
              <a:rPr lang="en-US" sz="1600" dirty="0"/>
              <a:t> + 6000 X</a:t>
            </a:r>
            <a:r>
              <a:rPr lang="en-US" sz="1600" baseline="-25000" dirty="0"/>
              <a:t>2</a:t>
            </a:r>
            <a:br>
              <a:rPr lang="en-US" sz="1600" baseline="-25000" dirty="0"/>
            </a:br>
            <a:r>
              <a:rPr lang="en-US" sz="1600" dirty="0"/>
              <a:t>Batasan	:            10 X</a:t>
            </a:r>
            <a:r>
              <a:rPr lang="en-US" sz="1600" baseline="-25000" dirty="0"/>
              <a:t>1</a:t>
            </a:r>
            <a:r>
              <a:rPr lang="en-US" sz="1600" dirty="0"/>
              <a:t> +  8  X</a:t>
            </a:r>
            <a:r>
              <a:rPr lang="en-US" sz="1600" baseline="-25000" dirty="0"/>
              <a:t>2	 </a:t>
            </a:r>
            <a:r>
              <a:rPr lang="en-US" sz="1600" dirty="0"/>
              <a:t>≤ 1200 + 300 t</a:t>
            </a:r>
            <a:br>
              <a:rPr lang="en-US" sz="1600" dirty="0"/>
            </a:br>
            <a:r>
              <a:rPr lang="en-US" sz="1600" dirty="0"/>
              <a:t>		               6 X</a:t>
            </a:r>
            <a:r>
              <a:rPr lang="en-US" sz="1600" baseline="-25000" dirty="0"/>
              <a:t>1</a:t>
            </a:r>
            <a:r>
              <a:rPr lang="en-US" sz="1600" dirty="0"/>
              <a:t> + 10 X</a:t>
            </a:r>
            <a:r>
              <a:rPr lang="en-US" sz="1600" baseline="-25000" dirty="0"/>
              <a:t>2</a:t>
            </a:r>
            <a:r>
              <a:rPr lang="en-US" sz="1600" dirty="0"/>
              <a:t>	 ≤ 900   + 100 t</a:t>
            </a:r>
            <a:br>
              <a:rPr lang="en-US" sz="1600" dirty="0"/>
            </a:br>
            <a:r>
              <a:rPr lang="en-US" sz="1600" dirty="0"/>
              <a:t>		             12 X</a:t>
            </a:r>
            <a:r>
              <a:rPr lang="en-US" sz="1600" baseline="-25000" dirty="0"/>
              <a:t>1</a:t>
            </a:r>
            <a:r>
              <a:rPr lang="en-US" sz="1600" dirty="0"/>
              <a:t> +   9 X</a:t>
            </a:r>
            <a:r>
              <a:rPr lang="en-US" sz="1600" baseline="-25000" dirty="0"/>
              <a:t>2</a:t>
            </a:r>
            <a:r>
              <a:rPr lang="en-US" sz="1600" dirty="0"/>
              <a:t>	 ≤ 1250 + 500 t</a:t>
            </a:r>
            <a:br>
              <a:rPr lang="en-US" sz="1600" dirty="0"/>
            </a:br>
            <a:r>
              <a:rPr lang="en-US" sz="1600" dirty="0"/>
              <a:t>		               4 X</a:t>
            </a:r>
            <a:r>
              <a:rPr lang="en-US" sz="1600" baseline="-25000" dirty="0"/>
              <a:t>1</a:t>
            </a:r>
            <a:r>
              <a:rPr lang="en-US" sz="1600" dirty="0"/>
              <a:t> +   3 X</a:t>
            </a:r>
            <a:r>
              <a:rPr lang="en-US" sz="1600" baseline="-25000" dirty="0"/>
              <a:t>2</a:t>
            </a:r>
            <a:r>
              <a:rPr lang="en-US" sz="1600" dirty="0"/>
              <a:t>	 ≤ 420</a:t>
            </a:r>
            <a:br>
              <a:rPr lang="en-US" sz="1600" dirty="0"/>
            </a:br>
            <a:r>
              <a:rPr lang="en-US" sz="1600" dirty="0"/>
              <a:t>		               2 X</a:t>
            </a:r>
            <a:r>
              <a:rPr lang="en-US" sz="1600" baseline="-25000" dirty="0"/>
              <a:t>1</a:t>
            </a:r>
            <a:r>
              <a:rPr lang="en-US" sz="1600" dirty="0"/>
              <a:t> +   4 X</a:t>
            </a:r>
            <a:r>
              <a:rPr lang="en-US" sz="1600" baseline="-25000" dirty="0"/>
              <a:t>2</a:t>
            </a:r>
            <a:r>
              <a:rPr lang="en-US" sz="1600" dirty="0"/>
              <a:t>	 ≤ 504</a:t>
            </a:r>
            <a:br>
              <a:rPr lang="en-US" sz="1600" dirty="0"/>
            </a:br>
            <a:r>
              <a:rPr lang="en-US" sz="1600" dirty="0"/>
              <a:t>		                  X</a:t>
            </a:r>
            <a:r>
              <a:rPr lang="en-US" sz="1600" baseline="-25000" dirty="0"/>
              <a:t>1</a:t>
            </a:r>
            <a:r>
              <a:rPr lang="en-US" sz="1600" dirty="0"/>
              <a:t> ,        X</a:t>
            </a:r>
            <a:r>
              <a:rPr lang="en-US" sz="1600" baseline="-25000" dirty="0"/>
              <a:t>2</a:t>
            </a:r>
            <a:r>
              <a:rPr lang="en-US" sz="1600" dirty="0"/>
              <a:t>	  	 ≥ 0</a:t>
            </a:r>
          </a:p>
          <a:p>
            <a:r>
              <a:rPr lang="en-US" sz="1600" dirty="0" err="1"/>
              <a:t>Diselesaikan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simpleks</a:t>
            </a:r>
            <a:endParaRPr lang="en-US" sz="1600" dirty="0"/>
          </a:p>
          <a:p>
            <a:r>
              <a:rPr lang="en-US" sz="1600" dirty="0" err="1"/>
              <a:t>Untuk</a:t>
            </a:r>
            <a:r>
              <a:rPr lang="en-US" sz="1600" dirty="0"/>
              <a:t> t = 0 (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1),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diperoleh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model :</a:t>
            </a:r>
          </a:p>
          <a:p>
            <a:r>
              <a:rPr lang="en-US" sz="1600" dirty="0" err="1"/>
              <a:t>Maksimumkan</a:t>
            </a:r>
            <a:r>
              <a:rPr lang="en-US" sz="1600" dirty="0"/>
              <a:t>	: Z = 5000 X</a:t>
            </a:r>
            <a:r>
              <a:rPr lang="en-US" sz="1600" baseline="-25000" dirty="0"/>
              <a:t>1</a:t>
            </a:r>
            <a:r>
              <a:rPr lang="en-US" sz="1600" dirty="0"/>
              <a:t> + 6000 X</a:t>
            </a:r>
            <a:r>
              <a:rPr lang="en-US" sz="1600" baseline="-25000" dirty="0"/>
              <a:t>2</a:t>
            </a:r>
            <a:br>
              <a:rPr lang="en-US" sz="1600" baseline="-25000" dirty="0"/>
            </a:br>
            <a:r>
              <a:rPr lang="en-US" sz="1600" dirty="0"/>
              <a:t>Batasan	:            10 X</a:t>
            </a:r>
            <a:r>
              <a:rPr lang="en-US" sz="1600" baseline="-25000" dirty="0"/>
              <a:t>1</a:t>
            </a:r>
            <a:r>
              <a:rPr lang="en-US" sz="1600" dirty="0"/>
              <a:t> +  8  X</a:t>
            </a:r>
            <a:r>
              <a:rPr lang="en-US" sz="1600" baseline="-25000" dirty="0"/>
              <a:t>2 </a:t>
            </a:r>
            <a:r>
              <a:rPr lang="en-US" sz="1600" dirty="0"/>
              <a:t>+ S</a:t>
            </a:r>
            <a:r>
              <a:rPr lang="en-US" sz="1600" baseline="-25000" dirty="0"/>
              <a:t>1			</a:t>
            </a:r>
            <a:r>
              <a:rPr lang="en-US" sz="1600" dirty="0"/>
              <a:t>= 1200</a:t>
            </a:r>
            <a:br>
              <a:rPr lang="en-US" sz="1600" dirty="0"/>
            </a:br>
            <a:r>
              <a:rPr lang="en-US" sz="1600" dirty="0"/>
              <a:t>		               6 X</a:t>
            </a:r>
            <a:r>
              <a:rPr lang="en-US" sz="1600" baseline="-25000" dirty="0"/>
              <a:t>1</a:t>
            </a:r>
            <a:r>
              <a:rPr lang="en-US" sz="1600" dirty="0"/>
              <a:t> + 10 X</a:t>
            </a:r>
            <a:r>
              <a:rPr lang="en-US" sz="1600" baseline="-25000" dirty="0"/>
              <a:t>2 </a:t>
            </a:r>
            <a:r>
              <a:rPr lang="en-US" sz="1600" dirty="0"/>
              <a:t>         + S</a:t>
            </a:r>
            <a:r>
              <a:rPr lang="en-US" sz="1600" baseline="-25000" dirty="0"/>
              <a:t>2</a:t>
            </a:r>
            <a:r>
              <a:rPr lang="en-US" sz="1600" dirty="0"/>
              <a:t>	 		= 900</a:t>
            </a:r>
            <a:br>
              <a:rPr lang="en-US" sz="1600" dirty="0"/>
            </a:br>
            <a:r>
              <a:rPr lang="en-US" sz="1600" dirty="0"/>
              <a:t>		             12 X</a:t>
            </a:r>
            <a:r>
              <a:rPr lang="en-US" sz="1600" baseline="-25000" dirty="0"/>
              <a:t>1</a:t>
            </a:r>
            <a:r>
              <a:rPr lang="en-US" sz="1600" dirty="0"/>
              <a:t> +   9 X</a:t>
            </a:r>
            <a:r>
              <a:rPr lang="en-US" sz="1600" baseline="-25000" dirty="0"/>
              <a:t>2</a:t>
            </a:r>
            <a:r>
              <a:rPr lang="en-US" sz="1600" dirty="0"/>
              <a:t>	 +S</a:t>
            </a:r>
            <a:r>
              <a:rPr lang="en-US" sz="1600" baseline="-25000" dirty="0"/>
              <a:t>3</a:t>
            </a:r>
            <a:r>
              <a:rPr lang="en-US" sz="1600" dirty="0"/>
              <a:t> 		= 1250</a:t>
            </a:r>
            <a:br>
              <a:rPr lang="en-US" sz="1600" dirty="0"/>
            </a:br>
            <a:r>
              <a:rPr lang="en-US" sz="1600" dirty="0"/>
              <a:t>		               4 X</a:t>
            </a:r>
            <a:r>
              <a:rPr lang="en-US" sz="1600" baseline="-25000" dirty="0"/>
              <a:t>1</a:t>
            </a:r>
            <a:r>
              <a:rPr lang="en-US" sz="1600" dirty="0"/>
              <a:t> +   3 X</a:t>
            </a:r>
            <a:r>
              <a:rPr lang="en-US" sz="1600" baseline="-25000" dirty="0"/>
              <a:t>2</a:t>
            </a:r>
            <a:r>
              <a:rPr lang="en-US" sz="1600" dirty="0"/>
              <a:t>	         +S</a:t>
            </a:r>
            <a:r>
              <a:rPr lang="en-US" sz="1600" baseline="-25000" dirty="0"/>
              <a:t>4</a:t>
            </a:r>
            <a:r>
              <a:rPr lang="en-US" sz="1600" dirty="0"/>
              <a:t>		= 420</a:t>
            </a:r>
            <a:br>
              <a:rPr lang="en-US" sz="1600" dirty="0"/>
            </a:br>
            <a:r>
              <a:rPr lang="en-US" sz="1600" dirty="0"/>
              <a:t>		               2 X</a:t>
            </a:r>
            <a:r>
              <a:rPr lang="en-US" sz="1600" baseline="-25000" dirty="0"/>
              <a:t>1</a:t>
            </a:r>
            <a:r>
              <a:rPr lang="en-US" sz="1600" dirty="0"/>
              <a:t> +   4 X</a:t>
            </a:r>
            <a:r>
              <a:rPr lang="en-US" sz="1600" baseline="-25000" dirty="0"/>
              <a:t>2</a:t>
            </a:r>
            <a:r>
              <a:rPr lang="en-US" sz="1600" dirty="0"/>
              <a:t>	                 +S</a:t>
            </a:r>
            <a:r>
              <a:rPr lang="en-US" sz="1600" baseline="-25000" dirty="0"/>
              <a:t>5</a:t>
            </a:r>
            <a:r>
              <a:rPr lang="en-US" sz="1600" dirty="0"/>
              <a:t>	= 504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525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4A7F10C-0601-4C45-8C45-451FDF53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445469"/>
              </p:ext>
            </p:extLst>
          </p:nvPr>
        </p:nvGraphicFramePr>
        <p:xfrm>
          <a:off x="2611438" y="717550"/>
          <a:ext cx="8890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1939557849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30703462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657291788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57377907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3693736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443828383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643489334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1054986965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3042527557"/>
                    </a:ext>
                  </a:extLst>
                </a:gridCol>
                <a:gridCol w="915446">
                  <a:extLst>
                    <a:ext uri="{9D8B030D-6E8A-4147-A177-3AD203B41FA5}">
                      <a16:colId xmlns:a16="http://schemas.microsoft.com/office/drawing/2014/main" val="1648390224"/>
                    </a:ext>
                  </a:extLst>
                </a:gridCol>
                <a:gridCol w="700918">
                  <a:extLst>
                    <a:ext uri="{9D8B030D-6E8A-4147-A177-3AD203B41FA5}">
                      <a16:colId xmlns:a16="http://schemas.microsoft.com/office/drawing/2014/main" val="109930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6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9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56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6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0B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3282</TotalTime>
  <Words>3410</Words>
  <Application>Microsoft Office PowerPoint</Application>
  <PresentationFormat>Widescreen</PresentationFormat>
  <Paragraphs>2323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 Unicode MS</vt:lpstr>
      <vt:lpstr>Abadi</vt:lpstr>
      <vt:lpstr>Arial</vt:lpstr>
      <vt:lpstr>Arial Narrow</vt:lpstr>
      <vt:lpstr>Calibri</vt:lpstr>
      <vt:lpstr>Calibri Light</vt:lpstr>
      <vt:lpstr>Cambria Math</vt:lpstr>
      <vt:lpstr>Rockwell</vt:lpstr>
      <vt:lpstr>Wingdings</vt:lpstr>
      <vt:lpstr>Atlas</vt:lpstr>
      <vt:lpstr>Fuzzy Linear Programming</vt:lpstr>
      <vt:lpstr>Pendahuluan</vt:lpstr>
      <vt:lpstr>Fuzzy Linear Programming</vt:lpstr>
      <vt:lpstr>Pengertian</vt:lpstr>
      <vt:lpstr>PowerPoint Presentation</vt:lpstr>
      <vt:lpstr>Kasus</vt:lpstr>
      <vt:lpstr>Solusi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Kasus 2</vt:lpstr>
      <vt:lpstr>Solusi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Fuzzy Multiobjective Optimization</vt:lpstr>
      <vt:lpstr>Pengertian</vt:lpstr>
      <vt:lpstr>Kasus</vt:lpstr>
      <vt:lpstr>PowerPoint Presentation</vt:lpstr>
      <vt:lpstr>PowerPoint Presentation</vt:lpstr>
      <vt:lpstr>PowerPoint Presentation</vt:lpstr>
      <vt:lpstr>Evaluasi Job Pada Lingkungan Fuzzy</vt:lpstr>
      <vt:lpstr>Pengertian</vt:lpstr>
      <vt:lpstr>Model</vt:lpstr>
      <vt:lpstr>Kasus</vt:lpstr>
      <vt:lpstr>PowerPoint Presentation</vt:lpstr>
      <vt:lpstr>PowerPoint Presentation</vt:lpstr>
      <vt:lpstr>PowerPoint Presentation</vt:lpstr>
      <vt:lpstr>PowerPoint Presentation</vt:lpstr>
      <vt:lpstr>Sehingga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Linear Programming</dc:title>
  <dc:creator>Muhammad Umar Fadhlullah</dc:creator>
  <cp:lastModifiedBy>Muhammad Umar Fadhlullah</cp:lastModifiedBy>
  <cp:revision>81</cp:revision>
  <dcterms:created xsi:type="dcterms:W3CDTF">2018-05-02T09:31:46Z</dcterms:created>
  <dcterms:modified xsi:type="dcterms:W3CDTF">2018-05-17T01:19:49Z</dcterms:modified>
</cp:coreProperties>
</file>