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531" r:id="rId3"/>
    <p:sldId id="532" r:id="rId4"/>
    <p:sldId id="535" r:id="rId5"/>
    <p:sldId id="526" r:id="rId6"/>
    <p:sldId id="527" r:id="rId7"/>
    <p:sldId id="528" r:id="rId8"/>
    <p:sldId id="529" r:id="rId9"/>
    <p:sldId id="530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36" r:id="rId23"/>
    <p:sldId id="537" r:id="rId24"/>
    <p:sldId id="538" r:id="rId25"/>
    <p:sldId id="539" r:id="rId26"/>
    <p:sldId id="540" r:id="rId27"/>
    <p:sldId id="542" r:id="rId28"/>
    <p:sldId id="543" r:id="rId29"/>
    <p:sldId id="541" r:id="rId30"/>
    <p:sldId id="439" r:id="rId31"/>
    <p:sldId id="4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280" autoAdjust="0"/>
  </p:normalViewPr>
  <p:slideViewPr>
    <p:cSldViewPr snapToGrid="0">
      <p:cViewPr>
        <p:scale>
          <a:sx n="80" d="100"/>
          <a:sy n="80" d="100"/>
        </p:scale>
        <p:origin x="-1200" y="-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5/1/17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5/1/17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3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3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2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5/1/17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5/1/17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5/1/17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5/1/17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5/1/17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5/1/17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5/1/17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5/1/17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5/1/17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owtodoinjava.com/java-8/functional-interface-tutorial/" TargetMode="External"/><Relationship Id="rId4" Type="http://schemas.openxmlformats.org/officeDocument/2006/relationships/hyperlink" Target="https://www.tutorialspoint.com/java8/java8_method_references.htm" TargetMode="External"/><Relationship Id="rId5" Type="http://schemas.openxmlformats.org/officeDocument/2006/relationships/hyperlink" Target="https://www.tutorialspoint.com/java8/java8_datetime_api.htm" TargetMode="External"/><Relationship Id="rId6" Type="http://schemas.openxmlformats.org/officeDocument/2006/relationships/hyperlink" Target="https://www.tutorialspoint.com/java8/java8_base64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tutorialspoint.com/java8/java8_default_method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773" y="3772619"/>
            <a:ext cx="2550698" cy="755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វ៉យ រត្តនា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ស៊ឹង សារ៉ាវីត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1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6739595"/>
              </p:ext>
            </p:extLst>
          </p:nvPr>
        </p:nvGraphicFramePr>
        <p:xfrm>
          <a:off x="606393" y="1477107"/>
          <a:ext cx="11020426" cy="503551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10213">
                  <a:extLst>
                    <a:ext uri="{9D8B030D-6E8A-4147-A177-3AD203B41FA5}">
                      <a16:colId xmlns:a16="http://schemas.microsoft.com/office/drawing/2014/main" xmlns="" val="56735273"/>
                    </a:ext>
                  </a:extLst>
                </a:gridCol>
                <a:gridCol w="5510213">
                  <a:extLst>
                    <a:ext uri="{9D8B030D-6E8A-4147-A177-3AD203B41FA5}">
                      <a16:colId xmlns:a16="http://schemas.microsoft.com/office/drawing/2014/main" xmlns="" val="3239688680"/>
                    </a:ext>
                  </a:extLst>
                </a:gridCol>
              </a:tblGrid>
              <a:tr h="108857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BiConsumer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&lt;T,U&gt;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operation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មួយដែលទទួល 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input arguments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​២ និង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returns no result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។</a:t>
                      </a:r>
                      <a:endParaRPr lang="en-US" sz="20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BooleanSupplier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supplier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មួយនៃលទ្ធផល 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Boolean-valued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។</a:t>
                      </a:r>
                      <a:endParaRPr lang="en-US" sz="20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985617"/>
                  </a:ext>
                </a:extLst>
              </a:tr>
              <a:tr h="121155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BiFunction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&lt;T,U,R&gt;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function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មួយដែលទទួល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arguments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២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 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produces result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 មួយ ។</a:t>
                      </a:r>
                      <a:endParaRPr lang="en-US" sz="20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Consumer&lt;T&gt;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operation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មួយដែលទទួល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single input argument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 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no result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។</a:t>
                      </a:r>
                      <a:endParaRPr lang="en-US" sz="20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022466"/>
                  </a:ext>
                </a:extLst>
              </a:tr>
              <a:tr h="1367695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BinaryOperator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&lt;T&gt;</a:t>
                      </a:r>
                      <a:endParaRPr lang="km-KH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operation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មួយ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upon two operands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នៃ 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type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ដូចគ្នា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,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result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មួយ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type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ដូចគ្នាទៅនឹង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operands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។</a:t>
                      </a:r>
                      <a:endParaRPr lang="en-US" sz="20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DoubleBinaryOperator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operation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upon double-valued operands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​២ និង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double-valued result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​មួយ ។</a:t>
                      </a:r>
                      <a:endParaRPr lang="en-US" sz="20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5929040"/>
                  </a:ext>
                </a:extLst>
              </a:tr>
              <a:tr h="1367695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BiPredicate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&lt;T,U&gt;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predicate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(Boolean-valued function)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នៃ 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arguments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២ ។</a:t>
                      </a:r>
                      <a:endParaRPr lang="en-US" sz="20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DoubleConsumer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មួយដែលទទួល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single double-valued argument</a:t>
                      </a:r>
                      <a:r>
                        <a:rPr lang="km-KH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​មួយ និង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no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673906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Function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6657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73076594"/>
              </p:ext>
            </p:extLst>
          </p:nvPr>
        </p:nvGraphicFramePr>
        <p:xfrm>
          <a:off x="580094" y="1455331"/>
          <a:ext cx="11020426" cy="532842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10213">
                  <a:extLst>
                    <a:ext uri="{9D8B030D-6E8A-4147-A177-3AD203B41FA5}">
                      <a16:colId xmlns:a16="http://schemas.microsoft.com/office/drawing/2014/main" xmlns="" val="56735273"/>
                    </a:ext>
                  </a:extLst>
                </a:gridCol>
                <a:gridCol w="5510213">
                  <a:extLst>
                    <a:ext uri="{9D8B030D-6E8A-4147-A177-3AD203B41FA5}">
                      <a16:colId xmlns:a16="http://schemas.microsoft.com/office/drawing/2014/main" xmlns="" val="3239688680"/>
                    </a:ext>
                  </a:extLst>
                </a:gridCol>
              </a:tblGrid>
              <a:tr h="143256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DoubleFunction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&lt;R&gt;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a double-valued argument and produces a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DoubleToLongFunction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a double-valued argument and produces a long-valued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985617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DoublePredicate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predicate (Boolean-valued function) of one double-valued argument.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DoubleUnaryOperator</a:t>
                      </a:r>
                      <a:endParaRPr lang="en-US" sz="20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an operation on a single double-valued operand that produces a double-valued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022466"/>
                  </a:ext>
                </a:extLst>
              </a:tr>
              <a:tr h="1095611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DoubleSupplier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supplier of double-valued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Function&lt;T,R&gt;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one argument and produces a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5929040"/>
                  </a:ext>
                </a:extLst>
              </a:tr>
              <a:tr h="1367695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DoubleToIntFunction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a double-valued argument and produces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IntBinaryOperator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upon two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operands and produces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673906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Function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9222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52763365"/>
              </p:ext>
            </p:extLst>
          </p:nvPr>
        </p:nvGraphicFramePr>
        <p:xfrm>
          <a:off x="580094" y="1455331"/>
          <a:ext cx="11020426" cy="516340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10213">
                  <a:extLst>
                    <a:ext uri="{9D8B030D-6E8A-4147-A177-3AD203B41FA5}">
                      <a16:colId xmlns:a16="http://schemas.microsoft.com/office/drawing/2014/main" xmlns="" val="56735273"/>
                    </a:ext>
                  </a:extLst>
                </a:gridCol>
                <a:gridCol w="5510213">
                  <a:extLst>
                    <a:ext uri="{9D8B030D-6E8A-4147-A177-3AD203B41FA5}">
                      <a16:colId xmlns:a16="http://schemas.microsoft.com/office/drawing/2014/main" xmlns="" val="3239688680"/>
                    </a:ext>
                  </a:extLst>
                </a:gridCol>
              </a:tblGrid>
              <a:tr h="111140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IntConsumer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operation that accepts a single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argument and returns no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IntToDoubleFunction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function accepts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argument and produces a double-valued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985617"/>
                  </a:ext>
                </a:extLst>
              </a:tr>
              <a:tr h="135066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IntFunction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&lt;R&gt;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argument and produces a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IntToLongFunction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argument and produces a long-valued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022466"/>
                  </a:ext>
                </a:extLst>
              </a:tr>
              <a:tr h="135066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IntPredicate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predicate (Boolean-valued function) of one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argument.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IntUnaryOperator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on a single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operand that produces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5929040"/>
                  </a:ext>
                </a:extLst>
              </a:tr>
              <a:tr h="135066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IntSupplier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supplier of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LongBinaryOperator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upon two long-valued operands and produces a long-valued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673906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Function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0021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1535684"/>
              </p:ext>
            </p:extLst>
          </p:nvPr>
        </p:nvGraphicFramePr>
        <p:xfrm>
          <a:off x="606392" y="1455331"/>
          <a:ext cx="10994128" cy="54026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497064">
                  <a:extLst>
                    <a:ext uri="{9D8B030D-6E8A-4147-A177-3AD203B41FA5}">
                      <a16:colId xmlns:a16="http://schemas.microsoft.com/office/drawing/2014/main" xmlns="" val="56735273"/>
                    </a:ext>
                  </a:extLst>
                </a:gridCol>
                <a:gridCol w="5497064">
                  <a:extLst>
                    <a:ext uri="{9D8B030D-6E8A-4147-A177-3AD203B41FA5}">
                      <a16:colId xmlns:a16="http://schemas.microsoft.com/office/drawing/2014/main" xmlns="" val="3239688680"/>
                    </a:ext>
                  </a:extLst>
                </a:gridCol>
              </a:tblGrid>
              <a:tr h="1185136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LongConsumer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operation that accepts a single long-valued argument and returns no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LongToDoubleFunction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function accepts a long-valued argument and produces a double-valued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985617"/>
                  </a:ext>
                </a:extLst>
              </a:tr>
              <a:tr h="1405844"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LongFunction</a:t>
                      </a:r>
                      <a:r>
                        <a:rPr lang="en-US" sz="2000" b="1" i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&lt;R&gt;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a long-valued argument and produces a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LongToIntFunction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a long-valued argument and produces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022466"/>
                  </a:ext>
                </a:extLst>
              </a:tr>
              <a:tr h="140584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LongPredicate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predicate (Boolean-valued function) of one long-valued argument.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LongUnaryOperator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on a single long-valued operand that produces a long-valued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5929040"/>
                  </a:ext>
                </a:extLst>
              </a:tr>
              <a:tr h="140584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LongSupplier</a:t>
                      </a:r>
                      <a:endParaRPr lang="en-US" sz="20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supplier of long-valued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ObjDoubleConsumer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that accepts an object-valued and a double-valued argument, and returns no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673906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Function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1389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092959"/>
              </p:ext>
            </p:extLst>
          </p:nvPr>
        </p:nvGraphicFramePr>
        <p:xfrm>
          <a:off x="580094" y="1455331"/>
          <a:ext cx="11020426" cy="54026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10213">
                  <a:extLst>
                    <a:ext uri="{9D8B030D-6E8A-4147-A177-3AD203B41FA5}">
                      <a16:colId xmlns:a16="http://schemas.microsoft.com/office/drawing/2014/main" xmlns="" val="56735273"/>
                    </a:ext>
                  </a:extLst>
                </a:gridCol>
                <a:gridCol w="5510213">
                  <a:extLst>
                    <a:ext uri="{9D8B030D-6E8A-4147-A177-3AD203B41FA5}">
                      <a16:colId xmlns:a16="http://schemas.microsoft.com/office/drawing/2014/main" xmlns="" val="3239688680"/>
                    </a:ext>
                  </a:extLst>
                </a:gridCol>
              </a:tblGrid>
              <a:tr h="1420711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ObjIntConsumer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that accepts an object-valued and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argument, and returns no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ToDoubleBiFunction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&lt;T,U&gt;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two arguments and produces a double-valued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985617"/>
                  </a:ext>
                </a:extLst>
              </a:tr>
              <a:tr h="1420711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ObjLongConsumer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that accepts an object-valued and a long-valued argument, and returns no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ToDoubleFunction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produces a double-valued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022466"/>
                  </a:ext>
                </a:extLst>
              </a:tr>
              <a:tr h="1420711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Predicate&lt;T&gt;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predicate (Boolean-valued function) of one argument.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ToIntBiFunction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&lt;T,U&gt;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two arguments and produces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5929040"/>
                  </a:ext>
                </a:extLst>
              </a:tr>
              <a:tr h="114053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Supplier&lt;T&gt;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supplier of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ToIntFunction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produces an </a:t>
                      </a:r>
                      <a:r>
                        <a:rPr lang="en-US" sz="20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673906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Function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1053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77146060"/>
              </p:ext>
            </p:extLst>
          </p:nvPr>
        </p:nvGraphicFramePr>
        <p:xfrm>
          <a:off x="606426" y="1771649"/>
          <a:ext cx="6772942" cy="391505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772942">
                  <a:extLst>
                    <a:ext uri="{9D8B030D-6E8A-4147-A177-3AD203B41FA5}">
                      <a16:colId xmlns:a16="http://schemas.microsoft.com/office/drawing/2014/main" xmlns="" val="2790969880"/>
                    </a:ext>
                  </a:extLst>
                </a:gridCol>
              </a:tblGrid>
              <a:tr h="1452814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ToLongBiFunction</a:t>
                      </a:r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&lt;T,U&gt;</a:t>
                      </a:r>
                    </a:p>
                    <a:p>
                      <a:r>
                        <a:rPr lang="en-US" sz="20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accepts two arguments and produces a long-valued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249197"/>
                  </a:ext>
                </a:extLst>
              </a:tr>
              <a:tr h="1231121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ToLongFunction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&lt;T&gt;</a:t>
                      </a:r>
                    </a:p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 function that produces a long-valued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6991333"/>
                  </a:ext>
                </a:extLst>
              </a:tr>
              <a:tr h="1231121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UnaryOperator</a:t>
                      </a:r>
                      <a:r>
                        <a:rPr lang="en-US" sz="20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&lt;T&gt;</a:t>
                      </a:r>
                    </a:p>
                    <a:p>
                      <a:r>
                        <a:rPr lang="en-US" sz="20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Represents an operation on a single operand that produces a result of the same type as its operand.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124539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Function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449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02287721"/>
              </p:ext>
            </p:extLst>
          </p:nvPr>
        </p:nvGraphicFramePr>
        <p:xfrm>
          <a:off x="606425" y="1916028"/>
          <a:ext cx="11020426" cy="48971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10213">
                  <a:extLst>
                    <a:ext uri="{9D8B030D-6E8A-4147-A177-3AD203B41FA5}">
                      <a16:colId xmlns:a16="http://schemas.microsoft.com/office/drawing/2014/main" xmlns="" val="1352517757"/>
                    </a:ext>
                  </a:extLst>
                </a:gridCol>
                <a:gridCol w="5510213">
                  <a:extLst>
                    <a:ext uri="{9D8B030D-6E8A-4147-A177-3AD203B41FA5}">
                      <a16:colId xmlns:a16="http://schemas.microsoft.com/office/drawing/2014/main" xmlns="" val="635254135"/>
                    </a:ext>
                  </a:extLst>
                </a:gridCol>
              </a:tblGrid>
              <a:tr h="489712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import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java.util.Arrays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import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java.util.List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import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java.util.function.Predicate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class Java8Tester {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public static void main(String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args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[]){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List&lt;Integer&gt; list =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Arrays.asList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(1, 2, 3, 4, 5, 6, 7, 8, 9);	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Predicate&lt;Integer&gt; predicate = n -&gt; true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n is passed as parameter to test method of Predicate interface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test method will always return true no matter what value n has.		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("Print all numbers:");		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//pass n as parameter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eval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(list, n-&gt;true);		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Predicate&lt;Integer&gt; predicate1 = n -&gt; n%2 == 0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n is passed as parameter to test method of Predicate interface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test method will return true if n%2 comes to be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("Print even numbers:");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eval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(list, n-&gt; n%2 == 0 );		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Predicate&lt;Integer&gt; predicate2 = n -&gt; n &gt; 3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n is passed as parameter to test method of Predicate interface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// test method will return true if n is greater than 3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("Print numbers greater than 3:");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eval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(list, n-&gt; n &gt; 3 );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	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public static void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eval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(List&lt;Integer&gt; list, Predicate&lt;Integer&gt; predicate) {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for(Integer n: list) {		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   if(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predicate.test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(n)) {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     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(n + " ");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   }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}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77689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6393" y="1443789"/>
            <a:ext cx="2473691" cy="449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Example: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Function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0640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Default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method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interfaces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capability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​ត្រូវបានបន្ថែមសម្រាប់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backward compatibility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old interfaces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អាចប្រើប្រាស់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leverage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lambda expression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</a:p>
          <a:p>
            <a:pPr marL="857250" lvl="4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interface vehicle {</a:t>
            </a:r>
          </a:p>
          <a:p>
            <a:pPr marL="857250" lvl="4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default void print(){</a:t>
            </a:r>
          </a:p>
          <a:p>
            <a:pPr marL="857250" lvl="4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("I am a vehicle!");</a:t>
            </a:r>
          </a:p>
          <a:p>
            <a:pPr marL="857250" lvl="4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}</a:t>
            </a:r>
          </a:p>
          <a:p>
            <a:pPr marL="857250" lvl="4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7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method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Defaults: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implementation 2 interfaces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ដូចគ្នា​។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90577"/>
              </p:ext>
            </p:extLst>
          </p:nvPr>
        </p:nvGraphicFramePr>
        <p:xfrm>
          <a:off x="1117599" y="3757930"/>
          <a:ext cx="3683001" cy="301751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83001">
                  <a:extLst>
                    <a:ext uri="{9D8B030D-6E8A-4147-A177-3AD203B41FA5}">
                      <a16:colId xmlns:a16="http://schemas.microsoft.com/office/drawing/2014/main" xmlns="" val="55518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public interface vehicle {</a:t>
                      </a:r>
                    </a:p>
                    <a:p>
                      <a:r>
                        <a:rPr lang="en-US" sz="1600" b="0" dirty="0"/>
                        <a:t>   default void print(){</a:t>
                      </a:r>
                    </a:p>
                    <a:p>
                      <a:r>
                        <a:rPr lang="en-US" sz="1600" b="0" dirty="0"/>
                        <a:t>      </a:t>
                      </a:r>
                      <a:r>
                        <a:rPr lang="en-US" sz="1600" b="0" dirty="0" err="1"/>
                        <a:t>System.out.println</a:t>
                      </a:r>
                      <a:r>
                        <a:rPr lang="en-US" sz="1600" b="0" dirty="0"/>
                        <a:t>("I am a vehicle!");</a:t>
                      </a:r>
                    </a:p>
                    <a:p>
                      <a:r>
                        <a:rPr lang="en-US" sz="1600" b="0" dirty="0"/>
                        <a:t>   }</a:t>
                      </a:r>
                    </a:p>
                    <a:p>
                      <a:r>
                        <a:rPr lang="en-US" sz="1600" b="0" dirty="0"/>
                        <a:t>}</a:t>
                      </a:r>
                    </a:p>
                    <a:p>
                      <a:r>
                        <a:rPr lang="en-US" sz="1600" b="0" dirty="0"/>
                        <a:t>public interface </a:t>
                      </a:r>
                      <a:r>
                        <a:rPr lang="en-US" sz="1600" b="0" dirty="0" err="1"/>
                        <a:t>fourWheeler</a:t>
                      </a:r>
                      <a:r>
                        <a:rPr lang="en-US" sz="1600" b="0" dirty="0"/>
                        <a:t> {</a:t>
                      </a:r>
                    </a:p>
                    <a:p>
                      <a:r>
                        <a:rPr lang="en-US" sz="1600" b="0" dirty="0"/>
                        <a:t>   default void print(){</a:t>
                      </a:r>
                    </a:p>
                    <a:p>
                      <a:r>
                        <a:rPr lang="en-US" sz="1600" b="0" dirty="0"/>
                        <a:t>      </a:t>
                      </a:r>
                      <a:r>
                        <a:rPr lang="en-US" sz="1600" b="0" dirty="0" err="1"/>
                        <a:t>System.out.println</a:t>
                      </a:r>
                      <a:r>
                        <a:rPr lang="en-US" sz="1600" b="0" dirty="0"/>
                        <a:t>("I am a four wheeler!");</a:t>
                      </a:r>
                    </a:p>
                    <a:p>
                      <a:r>
                        <a:rPr lang="en-US" sz="1600" b="0" dirty="0"/>
                        <a:t>   }</a:t>
                      </a:r>
                    </a:p>
                    <a:p>
                      <a:r>
                        <a:rPr lang="en-US" sz="1600" b="0" dirty="0"/>
                        <a:t>}</a:t>
                      </a:r>
                      <a:endParaRPr lang="en-US" sz="16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153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52491"/>
              </p:ext>
            </p:extLst>
          </p:nvPr>
        </p:nvGraphicFramePr>
        <p:xfrm>
          <a:off x="5055936" y="3757930"/>
          <a:ext cx="3450390" cy="1798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50390">
                  <a:extLst>
                    <a:ext uri="{9D8B030D-6E8A-4147-A177-3AD203B41FA5}">
                      <a16:colId xmlns:a16="http://schemas.microsoft.com/office/drawing/2014/main" xmlns="" val="55518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public class car implements vehicle, </a:t>
                      </a:r>
                      <a:r>
                        <a:rPr lang="en-US" sz="1600" b="0" dirty="0" err="1"/>
                        <a:t>fourWheeler</a:t>
                      </a:r>
                      <a:r>
                        <a:rPr lang="en-US" sz="1600" b="0" dirty="0"/>
                        <a:t> {</a:t>
                      </a:r>
                    </a:p>
                    <a:p>
                      <a:r>
                        <a:rPr lang="en-US" sz="1600" b="0" dirty="0"/>
                        <a:t>   default void print(){</a:t>
                      </a:r>
                    </a:p>
                    <a:p>
                      <a:r>
                        <a:rPr lang="en-US" sz="1600" b="0" dirty="0"/>
                        <a:t>      </a:t>
                      </a:r>
                      <a:r>
                        <a:rPr lang="en-US" sz="1600" b="0" dirty="0" err="1"/>
                        <a:t>System.out.println</a:t>
                      </a:r>
                      <a:r>
                        <a:rPr lang="en-US" sz="1600" b="0" dirty="0"/>
                        <a:t>("I am a four wheeler car vehicle!");</a:t>
                      </a:r>
                    </a:p>
                    <a:p>
                      <a:r>
                        <a:rPr lang="en-US" sz="1600" b="0" dirty="0"/>
                        <a:t>   }</a:t>
                      </a:r>
                    </a:p>
                    <a:p>
                      <a:r>
                        <a:rPr lang="en-US" sz="1600" b="0" dirty="0"/>
                        <a:t>}</a:t>
                      </a:r>
                      <a:endParaRPr lang="en-US" sz="16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153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39315"/>
              </p:ext>
            </p:extLst>
          </p:nvPr>
        </p:nvGraphicFramePr>
        <p:xfrm>
          <a:off x="8578514" y="3726714"/>
          <a:ext cx="3465097" cy="1798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65097">
                  <a:extLst>
                    <a:ext uri="{9D8B030D-6E8A-4147-A177-3AD203B41FA5}">
                      <a16:colId xmlns:a16="http://schemas.microsoft.com/office/drawing/2014/main" xmlns="" val="55518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public class car implements vehicle, </a:t>
                      </a:r>
                      <a:r>
                        <a:rPr lang="en-US" sz="1600" b="0" dirty="0" err="1"/>
                        <a:t>fourWheeler</a:t>
                      </a:r>
                      <a:r>
                        <a:rPr lang="en-US" sz="1600" b="0" dirty="0"/>
                        <a:t> {</a:t>
                      </a:r>
                    </a:p>
                    <a:p>
                      <a:r>
                        <a:rPr lang="en-US" sz="1600" b="0" dirty="0"/>
                        <a:t>   default void print(){</a:t>
                      </a:r>
                    </a:p>
                    <a:p>
                      <a:r>
                        <a:rPr lang="en-US" sz="1600" b="0" dirty="0"/>
                        <a:t>      </a:t>
                      </a:r>
                      <a:r>
                        <a:rPr lang="en-US" sz="1600" b="0" dirty="0" err="1"/>
                        <a:t>System.out.println</a:t>
                      </a:r>
                      <a:r>
                        <a:rPr lang="en-US" sz="1600" b="0" dirty="0"/>
                        <a:t>("I am a four wheeler car vehicle!");</a:t>
                      </a:r>
                    </a:p>
                    <a:p>
                      <a:r>
                        <a:rPr lang="en-US" sz="1600" b="0" dirty="0"/>
                        <a:t>   }</a:t>
                      </a:r>
                    </a:p>
                    <a:p>
                      <a:r>
                        <a:rPr lang="en-US" sz="1600" b="0" dirty="0"/>
                        <a:t>}</a:t>
                      </a:r>
                      <a:endParaRPr lang="en-US" sz="16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1538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17599" y="3416968"/>
            <a:ext cx="1529348" cy="34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1228" y="3416968"/>
            <a:ext cx="3465097" cy="34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Override default implementation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78514" y="3385752"/>
            <a:ext cx="3465097" cy="34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using super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Default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8722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method</a:t>
            </a:r>
          </a:p>
          <a:p>
            <a:pPr lvl="1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Default 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មួយដែលអាចមាន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helper methods from Java 8 onwards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55908"/>
              </p:ext>
            </p:extLst>
          </p:nvPr>
        </p:nvGraphicFramePr>
        <p:xfrm>
          <a:off x="5424906" y="3757930"/>
          <a:ext cx="5707382" cy="2336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07382">
                  <a:extLst>
                    <a:ext uri="{9D8B030D-6E8A-4147-A177-3AD203B41FA5}">
                      <a16:colId xmlns:a16="http://schemas.microsoft.com/office/drawing/2014/main" xmlns="" val="55518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interface vehicle {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default void print(){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("I am a vehicle!");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	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static void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blowHorn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(){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6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("Blowing horn!!!");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</a:t>
                      </a:r>
                    </a:p>
                    <a:p>
                      <a:r>
                        <a:rPr lang="en-US" sz="16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1538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12873" y="3404936"/>
            <a:ext cx="1529348" cy="34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Default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486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355654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</a:t>
            </a: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ស្វែងយល់អំពី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8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វុទ្ធី សុខឃី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សាំង គឹមសួ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សៀន ម៉េងគង់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គឹម ពន្លឺ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តាំង លាងហ៊ួរ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8269" y="1564674"/>
            <a:ext cx="5537232" cy="51495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method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805553"/>
              </p:ext>
            </p:extLst>
          </p:nvPr>
        </p:nvGraphicFramePr>
        <p:xfrm>
          <a:off x="606393" y="2177717"/>
          <a:ext cx="11020426" cy="4531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510213">
                  <a:extLst>
                    <a:ext uri="{9D8B030D-6E8A-4147-A177-3AD203B41FA5}">
                      <a16:colId xmlns:a16="http://schemas.microsoft.com/office/drawing/2014/main" xmlns="" val="1352517757"/>
                    </a:ext>
                  </a:extLst>
                </a:gridCol>
                <a:gridCol w="5510213">
                  <a:extLst>
                    <a:ext uri="{9D8B030D-6E8A-4147-A177-3AD203B41FA5}">
                      <a16:colId xmlns:a16="http://schemas.microsoft.com/office/drawing/2014/main" xmlns="" val="635254135"/>
                    </a:ext>
                  </a:extLst>
                </a:gridCol>
              </a:tblGrid>
              <a:tr h="4353894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class Java8Tester 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public static void main(String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args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[]){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Vehicle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vehicle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= new Car();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vehicle.print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}</a:t>
                      </a:r>
                    </a:p>
                    <a:p>
                      <a:endParaRPr lang="en-US" sz="18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 Vehicle 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default void print(){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("I am a vehicle!");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	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static void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blowHorn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("Blowing horn!!!");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interface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FourWheeler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default void print(){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("I am a four wheeler!");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}</a:t>
                      </a:r>
                    </a:p>
                    <a:p>
                      <a:endParaRPr lang="en-US" sz="18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 Car implements Vehicle,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FourWheeler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public void print(){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Vehicle.super.print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FourWheeler.super.print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Vehicle.blowHorn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 </a:t>
                      </a:r>
                      <a:r>
                        <a:rPr lang="en-US" sz="1800" b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System.out.println</a:t>
                      </a:r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("I am a car!");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}</a:t>
                      </a:r>
                    </a:p>
                    <a:p>
                      <a:r>
                        <a:rPr lang="en-US" sz="1800" b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776893"/>
                  </a:ext>
                </a:extLst>
              </a:tr>
            </a:tbl>
          </a:graphicData>
        </a:graphic>
      </p:graphicFrame>
      <p:sp>
        <p:nvSpPr>
          <p:cNvPr id="9" name="Rectangle: Rounded Corners 8"/>
          <p:cNvSpPr/>
          <p:nvPr/>
        </p:nvSpPr>
        <p:spPr>
          <a:xfrm>
            <a:off x="7555832" y="5293895"/>
            <a:ext cx="4071488" cy="12272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 am a vehicle!</a:t>
            </a:r>
          </a:p>
          <a:p>
            <a:r>
              <a:rPr lang="en-US" dirty="0"/>
              <a:t>I am a four wheeler!</a:t>
            </a:r>
          </a:p>
          <a:p>
            <a:r>
              <a:rPr lang="en-US" dirty="0"/>
              <a:t>Blowing horn!!!</a:t>
            </a:r>
          </a:p>
          <a:p>
            <a:r>
              <a:rPr lang="en-US" dirty="0"/>
              <a:t>I am a car!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Default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36510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5. New Date and Time API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8751" y="1771048"/>
            <a:ext cx="11468570" cy="431225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Khmer OS Battambang"/>
                <a:cs typeface="Khmer OS Battambang"/>
              </a:rPr>
              <a:t>Java 8 </a:t>
            </a:r>
            <a:r>
              <a:rPr lang="en-US" sz="2200" dirty="0" err="1" smtClean="0">
                <a:latin typeface="Khmer OS Battambang"/>
                <a:cs typeface="Khmer OS Battambang"/>
              </a:rPr>
              <a:t>បានណែនាំ</a:t>
            </a:r>
            <a:r>
              <a:rPr lang="en-US" sz="2200" dirty="0" smtClean="0">
                <a:latin typeface="Khmer OS Battambang"/>
                <a:cs typeface="Khmer OS Battambang"/>
              </a:rPr>
              <a:t> data/time API </a:t>
            </a:r>
            <a:r>
              <a:rPr lang="en-US" sz="2200" dirty="0" err="1" smtClean="0">
                <a:latin typeface="Khmer OS Battambang"/>
                <a:cs typeface="Khmer OS Battambang"/>
              </a:rPr>
              <a:t>ថ្មីដែលស្ថិតនៅក្នុង</a:t>
            </a:r>
            <a:r>
              <a:rPr lang="en-US" sz="2200" dirty="0" smtClean="0">
                <a:latin typeface="Khmer OS Battambang"/>
                <a:cs typeface="Khmer OS Battambang"/>
              </a:rPr>
              <a:t> package </a:t>
            </a:r>
            <a:r>
              <a:rPr lang="en-US" sz="2200" dirty="0" err="1" smtClean="0">
                <a:latin typeface="Khmer OS Battambang"/>
                <a:cs typeface="Khmer OS Battambang"/>
              </a:rPr>
              <a:t>java.time</a:t>
            </a:r>
            <a:r>
              <a:rPr lang="en-US" sz="2200" dirty="0" smtClean="0">
                <a:latin typeface="Khmer OS Battambang"/>
                <a:cs typeface="Khmer OS Battambang"/>
              </a:rPr>
              <a:t>.</a:t>
            </a:r>
          </a:p>
          <a:p>
            <a:pPr marL="240030" lvl="1" indent="0">
              <a:buNone/>
            </a:pPr>
            <a:r>
              <a:rPr lang="en-US" sz="2200" dirty="0" err="1" smtClean="0">
                <a:latin typeface="Khmer OS Battambang"/>
                <a:cs typeface="Khmer OS Battambang"/>
              </a:rPr>
              <a:t>នេះគឺជា</a:t>
            </a:r>
            <a:r>
              <a:rPr lang="en-US" sz="2200" dirty="0" smtClean="0">
                <a:latin typeface="Khmer OS Battambang"/>
                <a:cs typeface="Khmer OS Battambang"/>
              </a:rPr>
              <a:t>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សំរាប់ដែលស្ថិតនៅក្នុង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java.time</a:t>
            </a:r>
            <a:r>
              <a:rPr lang="en-US" sz="2200" dirty="0" smtClean="0">
                <a:latin typeface="Khmer OS Battambang"/>
                <a:cs typeface="Khmer OS Battambang"/>
              </a:rPr>
              <a:t> package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latin typeface="Khmer OS Battambang"/>
                <a:cs typeface="Khmer OS Battambang"/>
              </a:rPr>
              <a:t>Local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latin typeface="Khmer OS Battambang"/>
                <a:cs typeface="Khmer OS Battambang"/>
              </a:rPr>
              <a:t>Zoned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Local Date-Time API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LocalData</a:t>
            </a:r>
            <a:r>
              <a:rPr lang="en-US" sz="2200" dirty="0" smtClean="0">
                <a:latin typeface="Khmer OS Battambang"/>
                <a:cs typeface="Khmer OS Battambang"/>
              </a:rPr>
              <a:t>/</a:t>
            </a:r>
            <a:r>
              <a:rPr lang="en-US" sz="2200" dirty="0" err="1" smtClean="0">
                <a:latin typeface="Khmer OS Battambang"/>
                <a:cs typeface="Khmer OS Battambang"/>
              </a:rPr>
              <a:t>LocalTime</a:t>
            </a:r>
            <a:r>
              <a:rPr lang="en-US" sz="2200" dirty="0" smtClean="0">
                <a:latin typeface="Khmer OS Battambang"/>
                <a:cs typeface="Khmer OS Battambang"/>
              </a:rPr>
              <a:t> and </a:t>
            </a:r>
            <a:r>
              <a:rPr lang="en-US" sz="2200" dirty="0" err="1" smtClean="0">
                <a:latin typeface="Khmer OS Battambang"/>
                <a:cs typeface="Khmer OS Battambang"/>
              </a:rPr>
              <a:t>LocalDateTime</a:t>
            </a:r>
            <a:r>
              <a:rPr lang="en-US" sz="2200" dirty="0" smtClean="0">
                <a:latin typeface="Khmer OS Battambang"/>
                <a:cs typeface="Khmer OS Battambang"/>
              </a:rPr>
              <a:t>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ងាយស្រួលក្នុងការ</a:t>
            </a:r>
            <a:r>
              <a:rPr lang="en-US" sz="2200" dirty="0" smtClean="0">
                <a:latin typeface="Khmer OS Battambang"/>
                <a:cs typeface="Khmer OS Battambang"/>
              </a:rPr>
              <a:t> development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ដោយមិនត្រូវការ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timezone</a:t>
            </a:r>
            <a:r>
              <a:rPr lang="en-US" sz="2200" dirty="0" smtClean="0">
                <a:latin typeface="Khmer OS Battambang"/>
                <a:cs typeface="Khmer OS Battambang"/>
              </a:rPr>
              <a:t>.</a:t>
            </a:r>
          </a:p>
          <a:p>
            <a:pPr marL="0" indent="0">
              <a:buNone/>
            </a:pPr>
            <a:endParaRPr lang="en-US" sz="2200" dirty="0" smtClean="0">
              <a:latin typeface="Khmer OS Battambang"/>
              <a:cs typeface="Khmer OS Battambang"/>
            </a:endParaRPr>
          </a:p>
          <a:p>
            <a:pPr lvl="1"/>
            <a:endParaRPr lang="en-US" sz="22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337685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0144" y="1707548"/>
            <a:ext cx="4457732" cy="4312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java.time.LocalDate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java.time.LocalTime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java.time.LocalDateTime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java.time.Month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Java8Tester {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Java8Tester </a:t>
            </a:r>
            <a:r>
              <a:rPr lang="en-US" dirty="0"/>
              <a:t>java8tester = new Java8Tester();</a:t>
            </a:r>
          </a:p>
          <a:p>
            <a:pPr marL="0" indent="0">
              <a:buNone/>
            </a:pPr>
            <a:r>
              <a:rPr lang="en-US" dirty="0" smtClean="0"/>
              <a:t>java8tester.testLocalDateTime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testLocalDateTime</a:t>
            </a:r>
            <a:r>
              <a:rPr lang="en-US" dirty="0"/>
              <a:t>()</a:t>
            </a:r>
            <a:r>
              <a:rPr lang="en-US" dirty="0" smtClean="0"/>
              <a:t>{</a:t>
            </a: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5" y="1456521"/>
            <a:ext cx="587375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 // Get the current date and time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LocalDateTime</a:t>
            </a:r>
            <a:r>
              <a:rPr lang="en-US" sz="1500" dirty="0"/>
              <a:t> </a:t>
            </a:r>
            <a:r>
              <a:rPr lang="en-US" sz="1500" dirty="0" err="1"/>
              <a:t>currentTime</a:t>
            </a:r>
            <a:r>
              <a:rPr lang="en-US" sz="1500" dirty="0"/>
              <a:t> = </a:t>
            </a:r>
            <a:r>
              <a:rPr lang="en-US" sz="1500" dirty="0" err="1"/>
              <a:t>LocalDateTime.now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("Current </a:t>
            </a:r>
            <a:r>
              <a:rPr lang="en-US" sz="1500" dirty="0" err="1"/>
              <a:t>DateTime</a:t>
            </a:r>
            <a:r>
              <a:rPr lang="en-US" sz="1500" dirty="0"/>
              <a:t>: " + </a:t>
            </a:r>
            <a:r>
              <a:rPr lang="en-US" sz="1500" dirty="0" err="1"/>
              <a:t>currentTime</a:t>
            </a:r>
            <a:r>
              <a:rPr lang="en-US" sz="1500" dirty="0"/>
              <a:t>)</a:t>
            </a:r>
            <a:r>
              <a:rPr lang="en-US" sz="1500" dirty="0" smtClean="0"/>
              <a:t>;</a:t>
            </a:r>
          </a:p>
          <a:p>
            <a:r>
              <a:rPr lang="en-US" sz="1500" dirty="0" err="1" smtClean="0"/>
              <a:t>LocalDate</a:t>
            </a:r>
            <a:r>
              <a:rPr lang="en-US" sz="1500" dirty="0" smtClean="0"/>
              <a:t> </a:t>
            </a:r>
            <a:r>
              <a:rPr lang="en-US" sz="1500" dirty="0"/>
              <a:t>date1 = </a:t>
            </a:r>
            <a:r>
              <a:rPr lang="en-US" sz="1500" dirty="0" err="1"/>
              <a:t>currentTime.toLocalDate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("date1: " + date1);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Month </a:t>
            </a:r>
            <a:r>
              <a:rPr lang="en-US" sz="1500" dirty="0"/>
              <a:t>month = </a:t>
            </a:r>
            <a:r>
              <a:rPr lang="en-US" sz="1500" dirty="0" err="1"/>
              <a:t>currentTime.getMonth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int</a:t>
            </a:r>
            <a:r>
              <a:rPr lang="en-US" sz="1500" dirty="0"/>
              <a:t> day = </a:t>
            </a:r>
            <a:r>
              <a:rPr lang="en-US" sz="1500" dirty="0" err="1"/>
              <a:t>currentTime.getDayOfMonth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int</a:t>
            </a:r>
            <a:r>
              <a:rPr lang="en-US" sz="1500" dirty="0"/>
              <a:t> seconds = </a:t>
            </a:r>
            <a:r>
              <a:rPr lang="en-US" sz="1500" dirty="0" err="1"/>
              <a:t>currentTime.getSecond</a:t>
            </a:r>
            <a:r>
              <a:rPr lang="en-US" sz="1500" dirty="0"/>
              <a:t>();</a:t>
            </a:r>
          </a:p>
          <a:p>
            <a:r>
              <a:rPr lang="en-US" sz="1500" dirty="0" smtClean="0"/>
              <a:t> </a:t>
            </a:r>
            <a:r>
              <a:rPr lang="en-US" sz="1500" dirty="0" err="1"/>
              <a:t>System.out.println</a:t>
            </a:r>
            <a:r>
              <a:rPr lang="en-US" sz="1500" dirty="0"/>
              <a:t>("Month: " + month +"day: " + day +"seconds: " + seconds);</a:t>
            </a:r>
          </a:p>
          <a:p>
            <a:r>
              <a:rPr lang="en-US" sz="1500" dirty="0" smtClean="0"/>
              <a:t> </a:t>
            </a:r>
            <a:r>
              <a:rPr lang="en-US" sz="1500" dirty="0" err="1"/>
              <a:t>LocalDateTime</a:t>
            </a:r>
            <a:r>
              <a:rPr lang="en-US" sz="1500" dirty="0"/>
              <a:t> date2 = </a:t>
            </a:r>
            <a:r>
              <a:rPr lang="en-US" sz="1500" dirty="0" err="1"/>
              <a:t>currentTime.withDayOfMonth</a:t>
            </a:r>
            <a:r>
              <a:rPr lang="en-US" sz="1500" dirty="0"/>
              <a:t>(10).</a:t>
            </a:r>
            <a:r>
              <a:rPr lang="en-US" sz="1500" dirty="0" err="1"/>
              <a:t>withYear</a:t>
            </a:r>
            <a:r>
              <a:rPr lang="en-US" sz="1500" dirty="0"/>
              <a:t>(2012);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("date2: " + date2);</a:t>
            </a:r>
          </a:p>
          <a:p>
            <a:r>
              <a:rPr lang="en-US" sz="1500" dirty="0" smtClean="0"/>
              <a:t> </a:t>
            </a:r>
            <a:r>
              <a:rPr lang="en-US" sz="1500" dirty="0"/>
              <a:t>//12 </a:t>
            </a:r>
            <a:r>
              <a:rPr lang="en-US" sz="1500" dirty="0" err="1"/>
              <a:t>december</a:t>
            </a:r>
            <a:r>
              <a:rPr lang="en-US" sz="1500" dirty="0"/>
              <a:t> 2014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LocalDate</a:t>
            </a:r>
            <a:r>
              <a:rPr lang="en-US" sz="1500" dirty="0"/>
              <a:t> date3 = </a:t>
            </a:r>
            <a:r>
              <a:rPr lang="en-US" sz="1500" dirty="0" err="1"/>
              <a:t>LocalDate.of</a:t>
            </a:r>
            <a:r>
              <a:rPr lang="en-US" sz="1500" dirty="0"/>
              <a:t>(2014, </a:t>
            </a:r>
            <a:r>
              <a:rPr lang="en-US" sz="1500" dirty="0" err="1"/>
              <a:t>Month.DECEMBER</a:t>
            </a:r>
            <a:r>
              <a:rPr lang="en-US" sz="1500" dirty="0"/>
              <a:t>, 12);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("date3: " + date3)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/</a:t>
            </a:r>
            <a:r>
              <a:rPr lang="en-US" sz="1500" dirty="0"/>
              <a:t>/22 hour 15 minutes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LocalTime</a:t>
            </a:r>
            <a:r>
              <a:rPr lang="en-US" sz="1500" dirty="0"/>
              <a:t> date4 = </a:t>
            </a:r>
            <a:r>
              <a:rPr lang="en-US" sz="1500" dirty="0" err="1"/>
              <a:t>LocalTime.of</a:t>
            </a:r>
            <a:r>
              <a:rPr lang="en-US" sz="1500" dirty="0"/>
              <a:t>(22, 15);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("date4: " + date4);</a:t>
            </a:r>
          </a:p>
          <a:p>
            <a:r>
              <a:rPr lang="en-US" sz="1500" dirty="0" smtClean="0"/>
              <a:t> </a:t>
            </a:r>
            <a:r>
              <a:rPr lang="en-US" sz="1500" dirty="0"/>
              <a:t>//parse a string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LocalTime</a:t>
            </a:r>
            <a:r>
              <a:rPr lang="en-US" sz="1500" dirty="0"/>
              <a:t> date5 = </a:t>
            </a:r>
            <a:r>
              <a:rPr lang="en-US" sz="1500" dirty="0" err="1"/>
              <a:t>LocalTime.parse</a:t>
            </a:r>
            <a:r>
              <a:rPr lang="en-US" sz="1500" dirty="0"/>
              <a:t>("20:15:30");</a:t>
            </a:r>
          </a:p>
          <a:p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("date5: " + date5);</a:t>
            </a:r>
          </a:p>
          <a:p>
            <a:r>
              <a:rPr lang="en-US" sz="1500" dirty="0"/>
              <a:t>   </a:t>
            </a:r>
            <a:r>
              <a:rPr lang="en-US" sz="1500" dirty="0" smtClean="0"/>
              <a:t>}}</a:t>
            </a:r>
            <a:endParaRPr lang="en-US" sz="15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5. New Date and Time API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5538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23</a:t>
            </a:fld>
            <a:endParaRPr lang="uk-UA"/>
          </a:p>
        </p:txBody>
      </p:sp>
      <p:pic>
        <p:nvPicPr>
          <p:cNvPr id="5" name="Content Placeholder 4" descr="Screen Shot 2017-05-01 at 11.16.2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b="7215"/>
          <a:stretch>
            <a:fillRect/>
          </a:stretch>
        </p:blipFill>
        <p:spPr>
          <a:xfrm>
            <a:off x="1781143" y="2390174"/>
            <a:ext cx="8253907" cy="3229576"/>
          </a:xfrm>
        </p:spPr>
      </p:pic>
      <p:sp>
        <p:nvSpPr>
          <p:cNvPr id="6" name="TextBox 5"/>
          <p:cNvSpPr txBox="1"/>
          <p:nvPr/>
        </p:nvSpPr>
        <p:spPr>
          <a:xfrm>
            <a:off x="5032375" y="1714500"/>
            <a:ext cx="110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5. New Date and Time API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41975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12768" y="2136173"/>
            <a:ext cx="3775107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import </a:t>
            </a:r>
            <a:r>
              <a:rPr lang="en-US" sz="1400" dirty="0" err="1"/>
              <a:t>java.time.ZonedDateTime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java.time.ZoneId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Java8Tester {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Java8Tester java8tester = new Java8Tester();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 </a:t>
            </a:r>
            <a:r>
              <a:rPr lang="en-US" sz="1400" dirty="0"/>
              <a:t>java8tester.testZonedDateTime();</a:t>
            </a:r>
          </a:p>
          <a:p>
            <a:pPr marL="0" indent="0">
              <a:buNone/>
            </a:pPr>
            <a:r>
              <a:rPr lang="en-US" sz="1400" dirty="0" smtClean="0"/>
              <a:t> }public </a:t>
            </a:r>
            <a:r>
              <a:rPr lang="en-US" sz="1400" dirty="0"/>
              <a:t>void </a:t>
            </a:r>
            <a:r>
              <a:rPr lang="en-US" sz="1400" dirty="0" err="1"/>
              <a:t>testZonedDateTime</a:t>
            </a:r>
            <a:r>
              <a:rPr lang="en-US" sz="1400" dirty="0"/>
              <a:t>()</a:t>
            </a:r>
            <a:r>
              <a:rPr lang="en-US" sz="1400" dirty="0" smtClean="0"/>
              <a:t>{</a:t>
            </a: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// Get the current date and time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86250" y="2068463"/>
            <a:ext cx="3476625" cy="3306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ZonedDateTime</a:t>
            </a:r>
            <a:r>
              <a:rPr lang="en-US" sz="1400" dirty="0"/>
              <a:t> date1 = </a:t>
            </a:r>
            <a:r>
              <a:rPr lang="en-US" sz="1400" dirty="0" err="1"/>
              <a:t>ZonedDateTime.parse</a:t>
            </a:r>
            <a:r>
              <a:rPr lang="en-US" sz="1400" dirty="0"/>
              <a:t>("2007-12-03T10:15:30+05:30[Asia/Karachi]");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</a:t>
            </a:r>
            <a:r>
              <a:rPr lang="en-US" sz="1400" dirty="0" err="1"/>
              <a:t>System.out.println</a:t>
            </a:r>
            <a:r>
              <a:rPr lang="en-US" sz="1400" dirty="0"/>
              <a:t>("date1: " + date1);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</a:t>
            </a:r>
            <a:r>
              <a:rPr lang="en-US" sz="1400" dirty="0" err="1"/>
              <a:t>ZoneId</a:t>
            </a:r>
            <a:r>
              <a:rPr lang="en-US" sz="1400" dirty="0"/>
              <a:t> id = </a:t>
            </a:r>
            <a:r>
              <a:rPr lang="en-US" sz="1400" dirty="0" err="1"/>
              <a:t>ZoneId.of</a:t>
            </a:r>
            <a:r>
              <a:rPr lang="en-US" sz="1400" dirty="0"/>
              <a:t>("Europe/Paris");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ZoneId</a:t>
            </a:r>
            <a:r>
              <a:rPr lang="en-US" sz="1400" dirty="0"/>
              <a:t>: " + id);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</a:t>
            </a:r>
            <a:r>
              <a:rPr lang="en-US" sz="1400" dirty="0" err="1"/>
              <a:t>ZoneId</a:t>
            </a:r>
            <a:r>
              <a:rPr lang="en-US" sz="1400" dirty="0"/>
              <a:t> </a:t>
            </a:r>
            <a:r>
              <a:rPr lang="en-US" sz="1400" dirty="0" err="1"/>
              <a:t>currentZone</a:t>
            </a:r>
            <a:r>
              <a:rPr lang="en-US" sz="1400" dirty="0"/>
              <a:t> = </a:t>
            </a:r>
            <a:r>
              <a:rPr lang="en-US" sz="1400" dirty="0" err="1"/>
              <a:t>ZoneId.systemDefault</a:t>
            </a:r>
            <a:r>
              <a:rPr lang="en-US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CurrentZone</a:t>
            </a:r>
            <a:r>
              <a:rPr lang="en-US" sz="1400" dirty="0"/>
              <a:t>: " + </a:t>
            </a:r>
            <a:r>
              <a:rPr lang="en-US" sz="1400" dirty="0" err="1"/>
              <a:t>currentZone</a:t>
            </a:r>
            <a:r>
              <a:rPr lang="en-US" sz="1400" dirty="0"/>
              <a:t>);}}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12750" y="1492250"/>
            <a:ext cx="3132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Zoned Date-Time API</a:t>
            </a:r>
          </a:p>
          <a:p>
            <a:endParaRPr lang="en-US" dirty="0"/>
          </a:p>
        </p:txBody>
      </p:sp>
      <p:pic>
        <p:nvPicPr>
          <p:cNvPr id="7" name="Picture 6" descr="Screen Shot 2017-05-01 at 11.4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6" y="2698750"/>
            <a:ext cx="4032249" cy="2000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66250" y="2047875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Khmer OS Battambang"/>
                <a:cs typeface="Khmer OS Battambang"/>
              </a:rPr>
              <a:t>Output</a:t>
            </a:r>
            <a:endParaRPr lang="en-US" dirty="0">
              <a:latin typeface="Khmer OS Battambang"/>
              <a:cs typeface="Khmer OS Battambang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5. New Date and Time API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6667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10702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GB" sz="2400" dirty="0">
                <a:latin typeface="Khmer OS Battambang"/>
                <a:cs typeface="Khmer OS Battambang"/>
              </a:rPr>
              <a:t>Base64 </a:t>
            </a:r>
            <a:r>
              <a:rPr lang="km-KH" sz="2400" dirty="0">
                <a:latin typeface="Khmer OS Battambang"/>
                <a:cs typeface="Khmer OS Battambang"/>
              </a:rPr>
              <a:t>គឺជា</a:t>
            </a:r>
            <a:r>
              <a:rPr lang="en-GB" sz="2400" dirty="0">
                <a:latin typeface="Khmer OS Battambang"/>
                <a:cs typeface="Khmer OS Battambang"/>
              </a:rPr>
              <a:t>binary-to-text encoding schemes </a:t>
            </a:r>
            <a:r>
              <a:rPr lang="km-KH" sz="2400" dirty="0">
                <a:latin typeface="Khmer OS Battambang"/>
                <a:cs typeface="Khmer OS Battambang"/>
              </a:rPr>
              <a:t>ដែលបកប្រែ</a:t>
            </a:r>
            <a:r>
              <a:rPr lang="en-GB" sz="2400" dirty="0">
                <a:latin typeface="Khmer OS Battambang"/>
                <a:cs typeface="Khmer OS Battambang"/>
              </a:rPr>
              <a:t>binary data </a:t>
            </a:r>
            <a:r>
              <a:rPr lang="km-KH" sz="2400" dirty="0">
                <a:latin typeface="Khmer OS Battambang"/>
                <a:cs typeface="Khmer OS Battambang"/>
              </a:rPr>
              <a:t>ក្នុងទំរងជា</a:t>
            </a:r>
            <a:r>
              <a:rPr lang="en-GB" sz="2400" dirty="0">
                <a:latin typeface="Khmer OS Battambang"/>
                <a:cs typeface="Khmer OS Battambang"/>
              </a:rPr>
              <a:t>ACSII string </a:t>
            </a:r>
            <a:r>
              <a:rPr lang="km-KH" sz="2400" dirty="0">
                <a:latin typeface="Khmer OS Battambang"/>
                <a:cs typeface="Khmer OS Battambang"/>
              </a:rPr>
              <a:t>ទៅជាទំរង</a:t>
            </a:r>
            <a:r>
              <a:rPr lang="en-GB" sz="2400" dirty="0">
                <a:latin typeface="Khmer OS Battambang"/>
                <a:cs typeface="Khmer OS Battambang"/>
              </a:rPr>
              <a:t>radix-64</a:t>
            </a:r>
            <a:endParaRPr lang="en-US" sz="2400" dirty="0">
              <a:latin typeface="Khmer OS Battambang"/>
              <a:cs typeface="Khmer OS Battambang"/>
            </a:endParaRPr>
          </a:p>
          <a:p>
            <a:pPr>
              <a:lnSpc>
                <a:spcPct val="160000"/>
              </a:lnSpc>
            </a:pPr>
            <a:r>
              <a:rPr lang="km-KH" sz="2400" dirty="0">
                <a:latin typeface="Khmer OS Battambang"/>
                <a:cs typeface="Khmer OS Battambang"/>
              </a:rPr>
              <a:t>ជាទូទៅ</a:t>
            </a:r>
            <a:r>
              <a:rPr lang="en-GB" sz="2400" dirty="0">
                <a:latin typeface="Khmer OS Battambang"/>
                <a:cs typeface="Khmer OS Battambang"/>
              </a:rPr>
              <a:t>ACSII​ store 7bit </a:t>
            </a:r>
            <a:r>
              <a:rPr lang="km-KH" sz="2400" dirty="0">
                <a:latin typeface="Khmer OS Battambang"/>
                <a:cs typeface="Khmer OS Battambang"/>
              </a:rPr>
              <a:t>ក្នុង​</a:t>
            </a:r>
            <a:r>
              <a:rPr lang="en-GB" sz="2400" dirty="0">
                <a:latin typeface="Khmer OS Battambang"/>
                <a:cs typeface="Khmer OS Battambang"/>
              </a:rPr>
              <a:t>1character </a:t>
            </a:r>
            <a:r>
              <a:rPr lang="km-KH" sz="2400" dirty="0">
                <a:latin typeface="Khmer OS Battambang"/>
                <a:cs typeface="Khmer OS Battambang"/>
              </a:rPr>
              <a:t>ប៉ុន្តែ</a:t>
            </a:r>
            <a:r>
              <a:rPr lang="en-GB" sz="2400" dirty="0">
                <a:latin typeface="Khmer OS Battambang"/>
                <a:cs typeface="Khmer OS Battambang"/>
              </a:rPr>
              <a:t>computer store binary data</a:t>
            </a:r>
            <a:r>
              <a:rPr lang="km-KH" sz="2400" dirty="0">
                <a:latin typeface="Khmer OS Battambang"/>
                <a:cs typeface="Khmer OS Battambang"/>
              </a:rPr>
              <a:t>ជា8</a:t>
            </a:r>
            <a:r>
              <a:rPr lang="en-GB" sz="2400" dirty="0">
                <a:latin typeface="Khmer OS Battambang"/>
                <a:cs typeface="Khmer OS Battambang"/>
              </a:rPr>
              <a:t>bit</a:t>
            </a:r>
            <a:r>
              <a:rPr lang="km-KH" sz="2400" dirty="0">
                <a:latin typeface="Khmer OS Battambang"/>
                <a:cs typeface="Khmer OS Battambang"/>
              </a:rPr>
              <a:t>ហេតុនេះ</a:t>
            </a:r>
            <a:r>
              <a:rPr lang="en-GB" sz="2400" dirty="0">
                <a:latin typeface="Khmer OS Battambang"/>
                <a:cs typeface="Khmer OS Battambang"/>
              </a:rPr>
              <a:t>ACSII </a:t>
            </a:r>
            <a:r>
              <a:rPr lang="en-GB" sz="2400" dirty="0" err="1">
                <a:latin typeface="Khmer OS Battambang"/>
                <a:cs typeface="Khmer OS Battambang"/>
              </a:rPr>
              <a:t>alphanumberic</a:t>
            </a:r>
            <a:r>
              <a:rPr lang="en-GB" sz="2400" dirty="0">
                <a:latin typeface="Khmer OS Battambang"/>
                <a:cs typeface="Khmer OS Battambang"/>
              </a:rPr>
              <a:t> character </a:t>
            </a:r>
            <a:r>
              <a:rPr lang="km-KH" sz="2400" dirty="0">
                <a:latin typeface="Khmer OS Battambang"/>
                <a:cs typeface="Khmer OS Battambang"/>
              </a:rPr>
              <a:t>នឹង </a:t>
            </a:r>
            <a:r>
              <a:rPr lang="en-GB" sz="2400" dirty="0">
                <a:latin typeface="Khmer OS Battambang"/>
                <a:cs typeface="Khmer OS Battambang"/>
              </a:rPr>
              <a:t>symbols </a:t>
            </a:r>
            <a:r>
              <a:rPr lang="km-KH" sz="2400" dirty="0">
                <a:latin typeface="Khmer OS Battambang"/>
                <a:cs typeface="Khmer OS Battambang"/>
              </a:rPr>
              <a:t>មួយចំនួនអាចនឹង</a:t>
            </a:r>
            <a:r>
              <a:rPr lang="en-GB" sz="2400" dirty="0">
                <a:latin typeface="Khmer OS Battambang"/>
                <a:cs typeface="Khmer OS Battambang"/>
              </a:rPr>
              <a:t>corrupted </a:t>
            </a:r>
            <a:r>
              <a:rPr lang="km-KH" sz="2400" dirty="0">
                <a:latin typeface="Khmer OS Battambang"/>
                <a:cs typeface="Khmer OS Battambang"/>
              </a:rPr>
              <a:t>នៅពេល</a:t>
            </a:r>
            <a:r>
              <a:rPr lang="en-GB" sz="2400" dirty="0">
                <a:latin typeface="Khmer OS Battambang"/>
                <a:cs typeface="Khmer OS Battambang"/>
              </a:rPr>
              <a:t>sent </a:t>
            </a:r>
            <a:r>
              <a:rPr lang="km-KH" sz="2400" dirty="0">
                <a:latin typeface="Khmer OS Battambang"/>
                <a:cs typeface="Khmer OS Battambang"/>
              </a:rPr>
              <a:t>ដូចនេះហើយទើបយើងប្រើ</a:t>
            </a:r>
            <a:r>
              <a:rPr lang="en-GB" sz="2400" dirty="0">
                <a:latin typeface="Khmer OS Battambang"/>
                <a:cs typeface="Khmer OS Battambang"/>
              </a:rPr>
              <a:t>base64</a:t>
            </a:r>
            <a:r>
              <a:rPr lang="km-KH" sz="2400" dirty="0">
                <a:latin typeface="Khmer OS Battambang"/>
                <a:cs typeface="Khmer OS Battambang"/>
              </a:rPr>
              <a:t>ដើម្បីដោះស្រាយបញ្ហានេះ</a:t>
            </a:r>
            <a:endParaRPr lang="en-US" sz="2400" dirty="0">
              <a:latin typeface="Khmer OS Battambang"/>
              <a:cs typeface="Khmer OS Battambang"/>
            </a:endParaRPr>
          </a:p>
          <a:p>
            <a:pPr>
              <a:lnSpc>
                <a:spcPct val="160000"/>
              </a:lnSpc>
            </a:pPr>
            <a:r>
              <a:rPr lang="km-KH" sz="2400" dirty="0">
                <a:latin typeface="Khmer OS Battambang"/>
                <a:cs typeface="Khmer OS Battambang"/>
              </a:rPr>
              <a:t>គុណវិបត្តិរបស់វាគឺfile កើនទំហំ33%ធំជាងfile original </a:t>
            </a:r>
            <a:endParaRPr lang="en-US" sz="2400" dirty="0">
              <a:latin typeface="Khmer OS Battambang"/>
              <a:cs typeface="Khmer OS Battambang"/>
            </a:endParaRPr>
          </a:p>
          <a:p>
            <a:pPr>
              <a:lnSpc>
                <a:spcPct val="160000"/>
              </a:lnSpc>
            </a:pPr>
            <a:r>
              <a:rPr lang="en-GB" sz="2400" dirty="0">
                <a:latin typeface="Khmer OS Battambang"/>
                <a:cs typeface="Khmer OS Battambang"/>
              </a:rPr>
              <a:t>Base64 </a:t>
            </a:r>
            <a:r>
              <a:rPr lang="km-KH" sz="2400" dirty="0">
                <a:latin typeface="Khmer OS Battambang"/>
                <a:cs typeface="Khmer OS Battambang"/>
              </a:rPr>
              <a:t>មាន3ប្រភេទគឺ  </a:t>
            </a:r>
            <a:r>
              <a:rPr lang="en-GB" sz="2400" dirty="0">
                <a:latin typeface="Khmer OS Battambang"/>
                <a:cs typeface="Khmer OS Battambang"/>
              </a:rPr>
              <a:t>simple ,  </a:t>
            </a:r>
            <a:r>
              <a:rPr lang="en-GB" sz="2400" dirty="0" err="1">
                <a:latin typeface="Khmer OS Battambang"/>
                <a:cs typeface="Khmer OS Battambang"/>
              </a:rPr>
              <a:t>url</a:t>
            </a:r>
            <a:r>
              <a:rPr lang="en-GB" sz="2400" dirty="0">
                <a:latin typeface="Khmer OS Battambang"/>
                <a:cs typeface="Khmer OS Battambang"/>
              </a:rPr>
              <a:t> , MIME</a:t>
            </a:r>
            <a:endParaRPr lang="en-US" sz="2400" dirty="0">
              <a:latin typeface="Khmer OS Battambang"/>
              <a:cs typeface="Khmer OS Battambang"/>
            </a:endParaRPr>
          </a:p>
          <a:p>
            <a:pPr>
              <a:lnSpc>
                <a:spcPct val="160000"/>
              </a:lnSpc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6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. Base64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8056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82644" y="1850423"/>
            <a:ext cx="4965731" cy="4880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java.util.Base64;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java.util.UUID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java.io.UnsupportedEncodingException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HelloWorld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try </a:t>
            </a:r>
            <a:r>
              <a:rPr lang="en-US" dirty="0" smtClean="0"/>
              <a:t>{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// Encode using basic encoder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String base64encodedString = Base64.getEncoder().</a:t>
            </a:r>
            <a:r>
              <a:rPr lang="en-US" dirty="0" err="1"/>
              <a:t>encodeToString</a:t>
            </a:r>
            <a:r>
              <a:rPr lang="en-US" dirty="0"/>
              <a:t>("TutorialsPoint?java8".getBytes("utf-8"));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("Base64 Encoded String (Basic) :" + base64encodedString)</a:t>
            </a:r>
            <a:r>
              <a:rPr lang="en-US" dirty="0" smtClean="0"/>
              <a:t>;</a:t>
            </a: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3625" y="1555751"/>
            <a:ext cx="5826125" cy="530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		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// Decode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byte[] base64decodedBytes = Base64.getDecoder().decode(base64encodedString);</a:t>
            </a:r>
          </a:p>
          <a:p>
            <a:pPr>
              <a:lnSpc>
                <a:spcPct val="110000"/>
              </a:lnSpc>
            </a:pPr>
            <a:r>
              <a:rPr lang="en-US" sz="1400" dirty="0" err="1" smtClean="0"/>
              <a:t>System.out.println</a:t>
            </a:r>
            <a:r>
              <a:rPr lang="en-US" sz="1400" dirty="0"/>
              <a:t>("Original String: " + new String(base64decodedBytes, "utf-8"));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base64encodedString = Base64.getUrlEncoder().</a:t>
            </a:r>
            <a:r>
              <a:rPr lang="en-US" sz="1400" dirty="0" err="1"/>
              <a:t>encodeToString</a:t>
            </a:r>
            <a:r>
              <a:rPr lang="en-US" sz="1400" dirty="0"/>
              <a:t>("TutorialsPoint?java8".getBytes("utf-8"));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</a:t>
            </a:r>
            <a:r>
              <a:rPr lang="en-US" sz="1400" dirty="0" err="1"/>
              <a:t>System.out.println</a:t>
            </a:r>
            <a:r>
              <a:rPr lang="en-US" sz="1400" dirty="0"/>
              <a:t>("Base64 Encoded String (URL) :" + base64encodedString);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 </a:t>
            </a:r>
            <a:r>
              <a:rPr lang="en-US" sz="1400" dirty="0" err="1"/>
              <a:t>StringBuilder</a:t>
            </a:r>
            <a:r>
              <a:rPr lang="en-US" sz="1400" dirty="0"/>
              <a:t> </a:t>
            </a:r>
            <a:r>
              <a:rPr lang="en-US" sz="1400" dirty="0" err="1"/>
              <a:t>stringBuilder</a:t>
            </a:r>
            <a:r>
              <a:rPr lang="en-US" sz="1400" dirty="0"/>
              <a:t> = new </a:t>
            </a:r>
            <a:r>
              <a:rPr lang="en-US" sz="1400" dirty="0" err="1"/>
              <a:t>StringBuilder</a:t>
            </a:r>
            <a:r>
              <a:rPr lang="en-US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sz="1400" dirty="0" smtClean="0"/>
              <a:t>  </a:t>
            </a:r>
            <a:r>
              <a:rPr lang="en-US" sz="1400" dirty="0"/>
              <a:t>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10; ++</a:t>
            </a:r>
            <a:r>
              <a:rPr lang="en-US" sz="1400" dirty="0" err="1"/>
              <a:t>i</a:t>
            </a:r>
            <a:r>
              <a:rPr lang="en-US" sz="1400" dirty="0"/>
              <a:t>) {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stringBuilder.append</a:t>
            </a:r>
            <a:r>
              <a:rPr lang="en-US" sz="1400" dirty="0"/>
              <a:t>(</a:t>
            </a:r>
            <a:r>
              <a:rPr lang="en-US" sz="1400" dirty="0" err="1"/>
              <a:t>UUID.randomUUID</a:t>
            </a:r>
            <a:r>
              <a:rPr lang="en-US" sz="1400" dirty="0"/>
              <a:t>().</a:t>
            </a:r>
            <a:r>
              <a:rPr lang="en-US" sz="1400" dirty="0" err="1"/>
              <a:t>toString</a:t>
            </a:r>
            <a:r>
              <a:rPr lang="en-US" sz="1400" dirty="0"/>
              <a:t>())</a:t>
            </a:r>
            <a:r>
              <a:rPr lang="en-US" sz="1400" dirty="0" smtClean="0"/>
              <a:t>;}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smtClean="0"/>
              <a:t> </a:t>
            </a:r>
            <a:r>
              <a:rPr lang="en-US" sz="1400" dirty="0"/>
              <a:t>byte[] </a:t>
            </a:r>
            <a:r>
              <a:rPr lang="en-US" sz="1400" dirty="0" err="1"/>
              <a:t>mimeBytes</a:t>
            </a:r>
            <a:r>
              <a:rPr lang="en-US" sz="1400" dirty="0"/>
              <a:t> = </a:t>
            </a:r>
            <a:r>
              <a:rPr lang="en-US" sz="1400" dirty="0" err="1"/>
              <a:t>stringBuilder.toString</a:t>
            </a:r>
            <a:r>
              <a:rPr lang="en-US" sz="1400" dirty="0"/>
              <a:t>().</a:t>
            </a:r>
            <a:r>
              <a:rPr lang="en-US" sz="1400" dirty="0" err="1"/>
              <a:t>getBytes</a:t>
            </a:r>
            <a:r>
              <a:rPr lang="en-US" sz="1400" dirty="0"/>
              <a:t>("utf-8");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String </a:t>
            </a:r>
            <a:r>
              <a:rPr lang="en-US" sz="1400" dirty="0" err="1"/>
              <a:t>mimeEncodedString</a:t>
            </a:r>
            <a:r>
              <a:rPr lang="en-US" sz="1400" dirty="0"/>
              <a:t> = Base64.getMimeEncoder().</a:t>
            </a:r>
            <a:r>
              <a:rPr lang="en-US" sz="1400" dirty="0" err="1"/>
              <a:t>encodeToString</a:t>
            </a:r>
            <a:r>
              <a:rPr lang="en-US" sz="1400" dirty="0"/>
              <a:t>(</a:t>
            </a:r>
            <a:r>
              <a:rPr lang="en-US" sz="1400" dirty="0" err="1"/>
              <a:t>mimeBytes</a:t>
            </a:r>
            <a:r>
              <a:rPr lang="en-US" sz="14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</a:t>
            </a:r>
            <a:r>
              <a:rPr lang="en-US" sz="1400" dirty="0" err="1"/>
              <a:t>System.out.println</a:t>
            </a:r>
            <a:r>
              <a:rPr lang="en-US" sz="1400" dirty="0"/>
              <a:t>("Base64 Encoded String (MIME) :" + </a:t>
            </a:r>
            <a:r>
              <a:rPr lang="en-US" sz="1400" dirty="0" err="1"/>
              <a:t>mimeEncodedString</a:t>
            </a:r>
            <a:r>
              <a:rPr lang="en-US" sz="14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r>
              <a:rPr lang="en-US" sz="1400" dirty="0"/>
              <a:t>catch(</a:t>
            </a:r>
            <a:r>
              <a:rPr lang="en-US" sz="1400" dirty="0" err="1"/>
              <a:t>UnsupportedEncodingException</a:t>
            </a:r>
            <a:r>
              <a:rPr lang="en-US" sz="1400" dirty="0"/>
              <a:t> e){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</a:t>
            </a:r>
            <a:r>
              <a:rPr lang="en-US" sz="1400" dirty="0" err="1"/>
              <a:t>System.out.println</a:t>
            </a:r>
            <a:r>
              <a:rPr lang="en-US" sz="1400" dirty="0"/>
              <a:t>("Error :" + </a:t>
            </a:r>
            <a:r>
              <a:rPr lang="en-US" sz="1400" dirty="0" err="1"/>
              <a:t>e.getMessage</a:t>
            </a:r>
            <a:r>
              <a:rPr lang="en-US" sz="1400" dirty="0"/>
              <a:t>());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</a:t>
            </a:r>
            <a:r>
              <a:rPr lang="en-US" sz="1400" dirty="0" smtClean="0"/>
              <a:t>}  }}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69875" y="1460500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6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. Base64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1727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27</a:t>
            </a:fld>
            <a:endParaRPr lang="uk-UA"/>
          </a:p>
        </p:txBody>
      </p:sp>
      <p:pic>
        <p:nvPicPr>
          <p:cNvPr id="5" name="Content Placeholder 4" descr="Screen Shot 2017-05-02 at 12.23.19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1" b="17821"/>
          <a:stretch>
            <a:fillRect/>
          </a:stretch>
        </p:blipFill>
        <p:spPr>
          <a:xfrm>
            <a:off x="654018" y="2294923"/>
            <a:ext cx="11020927" cy="4312251"/>
          </a:xfrm>
        </p:spPr>
      </p:pic>
      <p:sp>
        <p:nvSpPr>
          <p:cNvPr id="6" name="TextBox 5"/>
          <p:cNvSpPr txBox="1"/>
          <p:nvPr/>
        </p:nvSpPr>
        <p:spPr>
          <a:xfrm>
            <a:off x="1651000" y="1682750"/>
            <a:ext cx="110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hmer OS Battambang"/>
                <a:cs typeface="Khmer OS Battambang"/>
              </a:rPr>
              <a:t>Output</a:t>
            </a:r>
            <a:endParaRPr lang="en-US" dirty="0">
              <a:latin typeface="Khmer OS Battambang"/>
              <a:cs typeface="Khmer OS Battambang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6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. Base64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7686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28</a:t>
            </a:fld>
            <a:endParaRPr lang="uk-U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79153636"/>
              </p:ext>
            </p:extLst>
          </p:nvPr>
        </p:nvGraphicFramePr>
        <p:xfrm>
          <a:off x="222250" y="2565400"/>
          <a:ext cx="11858625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5521"/>
                <a:gridCol w="7523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static Base64.Decoder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</a:t>
                      </a:r>
                      <a:r>
                        <a:rPr lang="en-US" sz="2000" baseline="0" dirty="0" err="1" smtClean="0">
                          <a:latin typeface="Khmer OS Battambang"/>
                          <a:cs typeface="Khmer OS Battambang"/>
                        </a:rPr>
                        <a:t>geDecoder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()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Return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Base64.Decoder that decode using the basic type base64 encoding scheme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Static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Base64.Encoder </a:t>
                      </a:r>
                      <a:r>
                        <a:rPr lang="en-US" sz="2000" baseline="0" dirty="0" err="1" smtClean="0">
                          <a:latin typeface="Khmer OS Battambang"/>
                          <a:cs typeface="Khmer OS Battambang"/>
                        </a:rPr>
                        <a:t>getEncoder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()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Return Base64.Encoder that encodes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using the basic type base64 encoding scheme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Static Base64.Decoder </a:t>
                      </a:r>
                      <a:r>
                        <a:rPr lang="en-US" sz="2000" dirty="0" err="1" smtClean="0">
                          <a:latin typeface="Khmer OS Battambang"/>
                          <a:cs typeface="Khmer OS Battambang"/>
                        </a:rPr>
                        <a:t>getMimeDecoder</a:t>
                      </a:r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()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Return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Base64.Decoder that decode using the MIME type base64 decoding scheme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Static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Base64.Encoder </a:t>
                      </a:r>
                      <a:r>
                        <a:rPr lang="en-US" sz="2000" baseline="0" dirty="0" err="1" smtClean="0">
                          <a:latin typeface="Khmer OS Battambang"/>
                          <a:cs typeface="Khmer OS Battambang"/>
                        </a:rPr>
                        <a:t>getMimeEncoder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()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Return Base64.Encoder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that encodes using the MIME type base64 encoding scheme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Static Base64.Encoder </a:t>
                      </a:r>
                      <a:r>
                        <a:rPr lang="en-US" sz="2000" dirty="0" err="1" smtClean="0">
                          <a:latin typeface="Khmer OS Battambang"/>
                          <a:cs typeface="Khmer OS Battambang"/>
                        </a:rPr>
                        <a:t>getMImeEncoder</a:t>
                      </a:r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(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</a:t>
                      </a:r>
                      <a:r>
                        <a:rPr lang="en-US" sz="2000" baseline="0" dirty="0" err="1" smtClean="0">
                          <a:latin typeface="Khmer OS Battambang"/>
                          <a:cs typeface="Khmer OS Battambang"/>
                        </a:rPr>
                        <a:t>int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</a:t>
                      </a:r>
                      <a:r>
                        <a:rPr lang="en-US" sz="2000" baseline="0" dirty="0" err="1" smtClean="0">
                          <a:latin typeface="Khmer OS Battambang"/>
                          <a:cs typeface="Khmer OS Battambang"/>
                        </a:rPr>
                        <a:t>lineLength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, byte[] </a:t>
                      </a:r>
                      <a:r>
                        <a:rPr lang="en-US" sz="2000" baseline="0" dirty="0" err="1" smtClean="0">
                          <a:latin typeface="Khmer OS Battambang"/>
                          <a:cs typeface="Khmer OS Battambang"/>
                        </a:rPr>
                        <a:t>lineSeparator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)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Khmer OS Battambang"/>
                          <a:cs typeface="Khmer OS Battambang"/>
                        </a:rPr>
                        <a:t>Return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Base64.Encoder that encodes using </a:t>
                      </a:r>
                      <a:r>
                        <a:rPr lang="en-US" sz="2000" baseline="0" dirty="0" err="1" smtClean="0">
                          <a:latin typeface="Khmer OS Battambang"/>
                          <a:cs typeface="Khmer OS Battambang"/>
                        </a:rPr>
                        <a:t>theMIME</a:t>
                      </a:r>
                      <a:r>
                        <a:rPr lang="en-US" sz="2000" baseline="0" dirty="0" smtClean="0">
                          <a:latin typeface="Khmer OS Battambang"/>
                          <a:cs typeface="Khmer OS Battambang"/>
                        </a:rPr>
                        <a:t> type base64 encoding scheme with specified line length and line separators.</a:t>
                      </a:r>
                      <a:endParaRPr lang="en-US" sz="2000" dirty="0">
                        <a:latin typeface="Khmer OS Battambang"/>
                        <a:cs typeface="Khmer OS Battambang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7875" y="1714500"/>
            <a:ext cx="113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hmer OS Battambang"/>
                <a:cs typeface="Khmer OS Battambang"/>
              </a:rPr>
              <a:t>Method</a:t>
            </a:r>
            <a:endParaRPr lang="en-US" dirty="0">
              <a:latin typeface="Khmer OS Battambang"/>
              <a:cs typeface="Khmer OS Battambang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6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. Base64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0208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244016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https://www.tutorialspoint.com/java8/java8_default_methods.htm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http://howtodoinjava.com/java-8/functional-interface-tutorial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https://www.tutorialspoint.com/java8/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java8_method_references.htm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GB" u="sng" dirty="0">
                <a:hlinkClick r:id="rId5"/>
              </a:rPr>
              <a:t>https://www.tutorialspoint.com/java8/java8_datetime_api.htm</a:t>
            </a:r>
            <a:endParaRPr lang="en-US" dirty="0"/>
          </a:p>
          <a:p>
            <a:r>
              <a:rPr lang="en-GB" u="sng" dirty="0">
                <a:hlinkClick r:id="rId6"/>
              </a:rPr>
              <a:t>https://www.tutorialspoint.com/java8/java8_base64</a:t>
            </a:r>
            <a:endParaRPr lang="en-US" dirty="0"/>
          </a:p>
          <a:p>
            <a:pPr marL="0" indent="0">
              <a:buNone/>
            </a:pP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4700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/>
                <a:cs typeface="Khmer OS Battambang"/>
              </a:rPr>
              <a:t>1</a:t>
            </a:r>
            <a:r>
              <a:rPr lang="km-KH" sz="2400" dirty="0" smtClean="0">
                <a:latin typeface="Khmer OS Battambang"/>
                <a:cs typeface="Khmer OS Battambang"/>
              </a:rPr>
              <a:t>. </a:t>
            </a:r>
            <a:r>
              <a:rPr lang="en-US" sz="2400" dirty="0" smtClean="0">
                <a:latin typeface="Khmer OS Battambang"/>
                <a:cs typeface="Khmer OS Battambang"/>
              </a:rPr>
              <a:t>Lambda Expression</a:t>
            </a:r>
            <a:endParaRPr lang="km-KH" sz="2400" dirty="0" smtClean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/>
                <a:cs typeface="Khmer OS Battambang"/>
              </a:rPr>
              <a:t>2</a:t>
            </a:r>
            <a:r>
              <a:rPr lang="km-KH" sz="2400" dirty="0" smtClean="0">
                <a:latin typeface="Khmer OS Battambang"/>
                <a:cs typeface="Khmer OS Battambang"/>
              </a:rPr>
              <a:t>.</a:t>
            </a:r>
            <a:r>
              <a:rPr lang="ca-ES" sz="2400" dirty="0" smtClean="0">
                <a:latin typeface="Khmer OS Battambang"/>
                <a:cs typeface="Khmer OS Battambang"/>
              </a:rPr>
              <a:t> </a:t>
            </a:r>
            <a:r>
              <a:rPr lang="en-US" sz="2400" dirty="0" smtClean="0">
                <a:latin typeface="Khmer OS Battambang"/>
                <a:cs typeface="Khmer OS Battambang"/>
              </a:rPr>
              <a:t>Method Reference</a:t>
            </a:r>
            <a:endParaRPr lang="km-KH" sz="2400" dirty="0" smtClean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/>
                <a:cs typeface="Khmer OS Battambang"/>
              </a:rPr>
              <a:t>3</a:t>
            </a:r>
            <a:r>
              <a:rPr lang="km-KH" sz="2400" dirty="0" smtClean="0">
                <a:latin typeface="Khmer OS Battambang"/>
                <a:cs typeface="Khmer OS Battambang"/>
              </a:rPr>
              <a:t>. </a:t>
            </a:r>
            <a:r>
              <a:rPr lang="en-US" sz="2400" dirty="0" smtClean="0">
                <a:latin typeface="Khmer OS Battambang"/>
                <a:cs typeface="Khmer OS Battambang"/>
              </a:rPr>
              <a:t>Functional interface</a:t>
            </a:r>
            <a:endParaRPr lang="ca-ES" sz="2400" dirty="0" smtClean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/>
                <a:cs typeface="Khmer OS Battambang"/>
              </a:rPr>
              <a:t>4</a:t>
            </a:r>
            <a:r>
              <a:rPr lang="en-US" sz="2400" dirty="0" smtClean="0">
                <a:latin typeface="Khmer OS Battambang"/>
                <a:cs typeface="Khmer OS Battambang"/>
              </a:rPr>
              <a:t>. </a:t>
            </a:r>
            <a:r>
              <a:rPr lang="en-US" sz="2400" dirty="0" smtClean="0">
                <a:latin typeface="Khmer OS Battambang"/>
                <a:cs typeface="Khmer OS Battambang"/>
              </a:rPr>
              <a:t>Default Method</a:t>
            </a:r>
            <a:endParaRPr lang="ca-ES" sz="2400" dirty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/>
                <a:cs typeface="Khmer OS Battambang"/>
              </a:rPr>
              <a:t>5</a:t>
            </a:r>
            <a:r>
              <a:rPr lang="km-KH" sz="2400" dirty="0" smtClean="0">
                <a:latin typeface="Khmer OS Battambang"/>
                <a:cs typeface="Khmer OS Battambang"/>
              </a:rPr>
              <a:t>. </a:t>
            </a:r>
            <a:r>
              <a:rPr lang="en-US" sz="2400" dirty="0" smtClean="0">
                <a:latin typeface="Khmer OS Battambang"/>
                <a:cs typeface="Khmer OS Battambang"/>
              </a:rPr>
              <a:t>New Date Time API</a:t>
            </a:r>
            <a:endParaRPr lang="en-US" sz="2400" dirty="0" smtClean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/>
                <a:cs typeface="Khmer OS Battambang"/>
              </a:rPr>
              <a:t>6</a:t>
            </a:r>
            <a:r>
              <a:rPr lang="en-US" sz="2400" dirty="0" smtClean="0">
                <a:latin typeface="Khmer OS Battambang"/>
                <a:cs typeface="Khmer OS Battambang"/>
              </a:rPr>
              <a:t>.Base 64</a:t>
            </a:r>
            <a:endParaRPr lang="en-US" sz="2400" dirty="0" smtClean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/>
                <a:cs typeface="Khmer OS Battambang"/>
              </a:rPr>
              <a:t>7.</a:t>
            </a:r>
            <a:r>
              <a:rPr lang="km-KH" sz="2400" dirty="0" smtClean="0">
                <a:latin typeface="Khmer OS Battambang"/>
                <a:cs typeface="Khmer OS Battambang"/>
              </a:rPr>
              <a:t>ប្រភពឯកសារ</a:t>
            </a:r>
            <a:endParaRPr lang="ca-ES" sz="24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6476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1</a:t>
            </a:r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. Lambda 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Expression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375" y="1619250"/>
            <a:ext cx="11652250" cy="50165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/>
                <a:cs typeface="Khmer OS Battambang"/>
              </a:rPr>
              <a:t>Lambda expression  </a:t>
            </a:r>
            <a:r>
              <a:rPr lang="en-US" sz="2200" dirty="0" err="1">
                <a:latin typeface="Khmer OS Battambang"/>
                <a:cs typeface="Khmer OS Battambang"/>
              </a:rPr>
              <a:t>ត្រូវបានណែនាំនៅក្នុង</a:t>
            </a:r>
            <a:r>
              <a:rPr lang="en-US" sz="2200" dirty="0">
                <a:latin typeface="Khmer OS Battambang"/>
                <a:cs typeface="Khmer OS Battambang"/>
              </a:rPr>
              <a:t> Java 8 </a:t>
            </a:r>
            <a:r>
              <a:rPr lang="en-US" sz="2200" dirty="0" err="1">
                <a:latin typeface="Khmer OS Battambang"/>
                <a:cs typeface="Khmer OS Battambang"/>
              </a:rPr>
              <a:t>ហើយវាក៏ជា</a:t>
            </a:r>
            <a:r>
              <a:rPr lang="en-US" sz="2200" dirty="0">
                <a:latin typeface="Khmer OS Battambang"/>
                <a:cs typeface="Khmer OS Battambang"/>
              </a:rPr>
              <a:t> feature </a:t>
            </a:r>
            <a:r>
              <a:rPr lang="en-US" sz="2200" dirty="0" err="1">
                <a:latin typeface="Khmer OS Battambang"/>
                <a:cs typeface="Khmer OS Battambang"/>
              </a:rPr>
              <a:t>ធំជាងគេនៅក្នុងjava</a:t>
            </a:r>
            <a:r>
              <a:rPr lang="en-US" sz="2200" dirty="0">
                <a:latin typeface="Khmer OS Battambang"/>
                <a:cs typeface="Khmer OS Battambang"/>
              </a:rPr>
              <a:t> 8 </a:t>
            </a:r>
            <a:r>
              <a:rPr lang="en-US" sz="2200" dirty="0" err="1">
                <a:latin typeface="Khmer OS Battambang"/>
                <a:cs typeface="Khmer OS Battambang"/>
              </a:rPr>
              <a:t>ដែរ</a:t>
            </a:r>
            <a:r>
              <a:rPr lang="en-US" sz="2200" dirty="0" smtClean="0">
                <a:latin typeface="Khmer OS Battambang"/>
                <a:cs typeface="Khmer OS Battambang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Lambda expression </a:t>
            </a:r>
            <a:r>
              <a:rPr lang="en-US" sz="2200" dirty="0" err="1" smtClean="0">
                <a:latin typeface="Khmer OS Battambang"/>
                <a:cs typeface="Khmer OS Battambang"/>
              </a:rPr>
              <a:t>ប្រើសំរាប់ជាសំខាន់សំរាប់ការអនុវត្តន៏នៅខាងក្នុងនៃ</a:t>
            </a:r>
            <a:r>
              <a:rPr lang="en-US" sz="2200" dirty="0" smtClean="0">
                <a:latin typeface="Khmer OS Battambang"/>
                <a:cs typeface="Khmer OS Battambang"/>
              </a:rPr>
              <a:t> a functional interface.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ដូចជា</a:t>
            </a:r>
            <a:r>
              <a:rPr lang="en-US" sz="2200" dirty="0" smtClean="0">
                <a:latin typeface="Khmer OS Battambang"/>
                <a:cs typeface="Khmer OS Battambang"/>
              </a:rPr>
              <a:t> interface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ដែលមាន</a:t>
            </a:r>
            <a:r>
              <a:rPr lang="en-US" sz="2200" dirty="0" smtClean="0">
                <a:latin typeface="Khmer OS Battambang"/>
                <a:cs typeface="Khmer OS Battambang"/>
              </a:rPr>
              <a:t> method </a:t>
            </a:r>
            <a:r>
              <a:rPr lang="en-US" sz="2200" dirty="0" err="1" smtClean="0">
                <a:latin typeface="Khmer OS Battambang"/>
                <a:cs typeface="Khmer OS Battambang"/>
              </a:rPr>
              <a:t>តែ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មួយ</a:t>
            </a:r>
            <a:r>
              <a:rPr lang="en-US" sz="2200" dirty="0" smtClean="0">
                <a:latin typeface="Khmer OS Battambang"/>
                <a:cs typeface="Khmer OS Battambang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Lambda expression </a:t>
            </a:r>
            <a:r>
              <a:rPr lang="en-US" sz="2200" dirty="0" err="1" smtClean="0">
                <a:latin typeface="Khmer OS Battambang"/>
                <a:cs typeface="Khmer OS Battambang"/>
              </a:rPr>
              <a:t>កាត់បន្ថយតម្រូវការនៃ</a:t>
            </a:r>
            <a:r>
              <a:rPr lang="en-US" sz="2200" dirty="0" smtClean="0">
                <a:latin typeface="Khmer OS Battambang"/>
                <a:cs typeface="Khmer OS Battambang"/>
              </a:rPr>
              <a:t> anonymous class and give a very simple yet very powerful functional programming capability of Java.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Syntax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parameter </a:t>
            </a:r>
            <a:r>
              <a:rPr lang="en-US" sz="2200" dirty="0">
                <a:latin typeface="Khmer OS Battambang"/>
                <a:cs typeface="Khmer OS Battambang"/>
              </a:rPr>
              <a:t>-&gt; expression </a:t>
            </a:r>
            <a:r>
              <a:rPr lang="en-US" sz="2200" dirty="0" smtClean="0">
                <a:latin typeface="Khmer OS Battambang"/>
                <a:cs typeface="Khmer OS Battambang"/>
              </a:rPr>
              <a:t>body</a:t>
            </a:r>
            <a:endParaRPr lang="en-US" sz="22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4880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5268" y="1675797"/>
            <a:ext cx="11172857" cy="48170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 smtClean="0">
                <a:latin typeface="Khmer OS Battambang"/>
                <a:cs typeface="Khmer OS Battambang"/>
              </a:rPr>
              <a:t>លក្ខណះសំខាន</a:t>
            </a:r>
            <a:r>
              <a:rPr lang="en-US" sz="2200" dirty="0" smtClean="0">
                <a:latin typeface="Khmer OS Battambang"/>
                <a:cs typeface="Khmer OS Battambang"/>
              </a:rPr>
              <a:t>់ៗ</a:t>
            </a:r>
            <a:r>
              <a:rPr lang="en-US" sz="2200" dirty="0" err="1" smtClean="0">
                <a:latin typeface="Khmer OS Battambang"/>
                <a:cs typeface="Khmer OS Battambang"/>
              </a:rPr>
              <a:t>នៃ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Lamda</a:t>
            </a:r>
            <a:r>
              <a:rPr lang="en-US" sz="2200" dirty="0" smtClean="0">
                <a:latin typeface="Khmer OS Battambang"/>
                <a:cs typeface="Khmer OS Battambang"/>
              </a:rPr>
              <a:t> Expression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/>
                <a:cs typeface="Khmer OS Battambang"/>
              </a:rPr>
              <a:t>Optional type declaration: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មិនបាច់ប្រកាសប្រភេទនៃ</a:t>
            </a:r>
            <a:r>
              <a:rPr lang="en-US" sz="2200" dirty="0" smtClean="0">
                <a:latin typeface="Khmer OS Battambang"/>
                <a:cs typeface="Khmer OS Battambang"/>
              </a:rPr>
              <a:t> parameter </a:t>
            </a:r>
            <a:r>
              <a:rPr lang="en-US" sz="2200" dirty="0" err="1" smtClean="0">
                <a:latin typeface="Khmer OS Battambang"/>
                <a:cs typeface="Khmer OS Battambang"/>
              </a:rPr>
              <a:t>ទេ</a:t>
            </a:r>
            <a:r>
              <a:rPr lang="en-US" sz="2200" dirty="0" smtClean="0">
                <a:latin typeface="Khmer OS Battambang"/>
                <a:cs typeface="Khmer OS Battambang"/>
              </a:rPr>
              <a:t>។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/>
                <a:cs typeface="Khmer OS Battambang"/>
              </a:rPr>
              <a:t>Optional parenthesis around parameter: 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មិនបាច់ប្រកាស</a:t>
            </a:r>
            <a:r>
              <a:rPr lang="en-US" sz="2200" dirty="0" smtClean="0">
                <a:latin typeface="Khmer OS Battambang"/>
                <a:cs typeface="Khmer OS Battambang"/>
              </a:rPr>
              <a:t> parameter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មួយនៅក្នុងវង់ក្រចកទេ</a:t>
            </a:r>
            <a:r>
              <a:rPr lang="en-US" sz="2200" dirty="0" smtClean="0">
                <a:latin typeface="Khmer OS Battambang"/>
                <a:cs typeface="Khmer OS Battambang"/>
              </a:rPr>
              <a:t>។ </a:t>
            </a:r>
            <a:r>
              <a:rPr lang="en-US" sz="2200" dirty="0" err="1" smtClean="0">
                <a:latin typeface="Khmer OS Battambang"/>
                <a:cs typeface="Khmer OS Battambang"/>
              </a:rPr>
              <a:t>បើមាន</a:t>
            </a:r>
            <a:r>
              <a:rPr lang="en-US" sz="2200" dirty="0" smtClean="0">
                <a:latin typeface="Khmer OS Battambang"/>
                <a:cs typeface="Khmer OS Battambang"/>
              </a:rPr>
              <a:t> parameter </a:t>
            </a:r>
            <a:r>
              <a:rPr lang="en-US" sz="2200" dirty="0" err="1" smtClean="0">
                <a:latin typeface="Khmer OS Battambang"/>
                <a:cs typeface="Khmer OS Battambang"/>
              </a:rPr>
              <a:t>ច្រើនត្រូវប្រើវង់ក្រចក</a:t>
            </a:r>
            <a:r>
              <a:rPr lang="en-US" sz="2200" dirty="0" smtClean="0">
                <a:latin typeface="Khmer OS Battambang"/>
                <a:cs typeface="Khmer OS Battambang"/>
              </a:rPr>
              <a:t>។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/>
                <a:cs typeface="Khmer OS Battambang"/>
              </a:rPr>
              <a:t>Optional curly brace: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មិនបាច់ប្រើ</a:t>
            </a:r>
            <a:r>
              <a:rPr lang="en-US" sz="2200" dirty="0" smtClean="0">
                <a:latin typeface="Khmer OS Battambang"/>
                <a:cs typeface="Khmer OS Battambang"/>
              </a:rPr>
              <a:t> curly brace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នៅក្នុង</a:t>
            </a:r>
            <a:r>
              <a:rPr lang="en-US" sz="2200" dirty="0" smtClean="0">
                <a:latin typeface="Khmer OS Battambang"/>
                <a:cs typeface="Khmer OS Battambang"/>
              </a:rPr>
              <a:t> expression body </a:t>
            </a:r>
            <a:r>
              <a:rPr lang="en-US" sz="2200" dirty="0" err="1" smtClean="0">
                <a:latin typeface="Khmer OS Battambang"/>
                <a:cs typeface="Khmer OS Battambang"/>
              </a:rPr>
              <a:t>ទេ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បើ</a:t>
            </a:r>
            <a:r>
              <a:rPr lang="en-US" sz="2200" dirty="0" smtClean="0">
                <a:latin typeface="Khmer OS Battambang"/>
                <a:cs typeface="Khmer OS Battambang"/>
              </a:rPr>
              <a:t> body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មានតែ</a:t>
            </a:r>
            <a:r>
              <a:rPr lang="en-US" sz="2200" dirty="0" smtClean="0">
                <a:latin typeface="Khmer OS Battambang"/>
                <a:cs typeface="Khmer OS Battambang"/>
              </a:rPr>
              <a:t> statement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មួយ</a:t>
            </a:r>
            <a:r>
              <a:rPr lang="en-US" sz="2200" dirty="0" smtClean="0">
                <a:latin typeface="Khmer OS Battambang"/>
                <a:cs typeface="Khmer OS Battambang"/>
              </a:rPr>
              <a:t>។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/>
                <a:cs typeface="Khmer OS Battambang"/>
              </a:rPr>
              <a:t>Optional return keyword: compiler automatically return </a:t>
            </a:r>
            <a:r>
              <a:rPr lang="en-US" sz="2200" dirty="0" err="1" smtClean="0">
                <a:latin typeface="Khmer OS Battambang"/>
                <a:cs typeface="Khmer OS Battambang"/>
              </a:rPr>
              <a:t>តម្លៃបើ</a:t>
            </a:r>
            <a:r>
              <a:rPr lang="en-US" sz="2200" dirty="0" smtClean="0">
                <a:latin typeface="Khmer OS Battambang"/>
                <a:cs typeface="Khmer OS Battambang"/>
              </a:rPr>
              <a:t> body 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មាន</a:t>
            </a:r>
            <a:r>
              <a:rPr lang="en-US" sz="2200" dirty="0" smtClean="0">
                <a:latin typeface="Khmer OS Battambang"/>
                <a:cs typeface="Khmer OS Battambang"/>
              </a:rPr>
              <a:t> expression </a:t>
            </a:r>
            <a:r>
              <a:rPr lang="en-US" sz="2200" dirty="0" err="1" smtClean="0">
                <a:latin typeface="Khmer OS Battambang"/>
                <a:cs typeface="Khmer OS Battambang"/>
              </a:rPr>
              <a:t>សំរាប</a:t>
            </a:r>
            <a:r>
              <a:rPr lang="en-US" sz="2200" dirty="0" smtClean="0">
                <a:latin typeface="Khmer OS Battambang"/>
                <a:cs typeface="Khmer OS Battambang"/>
              </a:rPr>
              <a:t>់ return value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ដោយប្រើ</a:t>
            </a:r>
            <a:r>
              <a:rPr lang="en-US" sz="2200" dirty="0" smtClean="0">
                <a:latin typeface="Khmer OS Battambang"/>
                <a:cs typeface="Khmer OS Battambang"/>
              </a:rPr>
              <a:t> curly brace.</a:t>
            </a:r>
            <a:endParaRPr lang="en-US" sz="2200" dirty="0">
              <a:latin typeface="Khmer OS Battambang"/>
              <a:cs typeface="Khmer OS Battambang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1</a:t>
            </a:r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. Lambda 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Expression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32484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635125"/>
            <a:ext cx="5381624" cy="4968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Java8Tester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 smtClean="0"/>
              <a:t>Java8Tester </a:t>
            </a:r>
            <a:r>
              <a:rPr lang="en-US" dirty="0"/>
              <a:t>tester = new Java8Tester()</a:t>
            </a:r>
            <a:r>
              <a:rPr lang="en-US" dirty="0" smtClean="0"/>
              <a:t>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//with type declaration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MathOperation</a:t>
            </a:r>
            <a:r>
              <a:rPr lang="en-US" dirty="0"/>
              <a:t> addition =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-&gt; a + b</a:t>
            </a:r>
            <a:r>
              <a:rPr lang="en-US" dirty="0" smtClean="0"/>
              <a:t>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/with out type </a:t>
            </a:r>
            <a:r>
              <a:rPr lang="en-US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US" dirty="0" err="1" smtClean="0"/>
              <a:t>MathOperation</a:t>
            </a:r>
            <a:r>
              <a:rPr lang="en-US" dirty="0" smtClean="0"/>
              <a:t> </a:t>
            </a:r>
            <a:r>
              <a:rPr lang="en-US" dirty="0"/>
              <a:t>subtraction = (a, b) -&gt; 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/with return statement along with curly </a:t>
            </a:r>
            <a:r>
              <a:rPr lang="en-US" dirty="0" smtClean="0">
                <a:solidFill>
                  <a:srgbClr val="FF0000"/>
                </a:solidFill>
              </a:rPr>
              <a:t>braces</a:t>
            </a:r>
          </a:p>
          <a:p>
            <a:pPr marL="0" indent="0">
              <a:buNone/>
            </a:pPr>
            <a:r>
              <a:rPr lang="en-US" dirty="0" err="1" smtClean="0"/>
              <a:t>MathOperation</a:t>
            </a:r>
            <a:r>
              <a:rPr lang="en-US" dirty="0" smtClean="0"/>
              <a:t> </a:t>
            </a:r>
            <a:r>
              <a:rPr lang="en-US" dirty="0"/>
              <a:t>multiplication =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-&gt; { return a * b; }</a:t>
            </a:r>
            <a:r>
              <a:rPr lang="en-US" dirty="0" smtClean="0"/>
              <a:t>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//without </a:t>
            </a:r>
            <a:r>
              <a:rPr lang="en-US" dirty="0">
                <a:solidFill>
                  <a:srgbClr val="FF0000"/>
                </a:solidFill>
              </a:rPr>
              <a:t>return statement and without curly braces</a:t>
            </a:r>
          </a:p>
          <a:p>
            <a:pPr marL="0" indent="0">
              <a:buNone/>
            </a:pPr>
            <a:r>
              <a:rPr lang="en-US" dirty="0" err="1" smtClean="0"/>
              <a:t>MathOperation</a:t>
            </a:r>
            <a:r>
              <a:rPr lang="en-US" dirty="0" smtClean="0"/>
              <a:t> </a:t>
            </a:r>
            <a:r>
              <a:rPr lang="en-US" dirty="0"/>
              <a:t>division =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-&gt; a / b;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1001" y="1502687"/>
            <a:ext cx="6540500" cy="50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 err="1"/>
              <a:t>System.out.println</a:t>
            </a:r>
            <a:r>
              <a:rPr lang="en-US" sz="1500" dirty="0"/>
              <a:t>("10 + 5 = " + </a:t>
            </a:r>
            <a:r>
              <a:rPr lang="en-US" sz="1500" dirty="0" err="1"/>
              <a:t>tester.operate</a:t>
            </a:r>
            <a:r>
              <a:rPr lang="en-US" sz="1500" dirty="0"/>
              <a:t>(10, 5, addition));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("10 - 5 = " + </a:t>
            </a:r>
            <a:r>
              <a:rPr lang="en-US" sz="1500" dirty="0" err="1"/>
              <a:t>tester.operate</a:t>
            </a:r>
            <a:r>
              <a:rPr lang="en-US" sz="1500" dirty="0"/>
              <a:t>(10, 5, subtraction));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("10 x 5 = " + </a:t>
            </a:r>
            <a:r>
              <a:rPr lang="en-US" sz="1500" dirty="0" err="1"/>
              <a:t>tester.operate</a:t>
            </a:r>
            <a:r>
              <a:rPr lang="en-US" sz="1500" dirty="0"/>
              <a:t>(10, 5, multiplication));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("10 / 5 = " + </a:t>
            </a:r>
            <a:r>
              <a:rPr lang="en-US" sz="1500" dirty="0" err="1"/>
              <a:t>tester.operate</a:t>
            </a:r>
            <a:r>
              <a:rPr lang="en-US" sz="1500" dirty="0"/>
              <a:t>(10, 5, division));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/</a:t>
            </a:r>
            <a:r>
              <a:rPr lang="en-US" sz="1500" dirty="0"/>
              <a:t>/with parenthesis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GreetingService</a:t>
            </a:r>
            <a:r>
              <a:rPr lang="en-US" sz="1500" dirty="0"/>
              <a:t> greetService1 = message -&gt;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("Hello " + message);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/</a:t>
            </a:r>
            <a:r>
              <a:rPr lang="en-US" sz="1500" dirty="0"/>
              <a:t>/without parenthesis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GreetingService</a:t>
            </a:r>
            <a:r>
              <a:rPr lang="en-US" sz="1500" dirty="0"/>
              <a:t> greetService2 = (message) -&gt;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("Hello " + message);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greetService1</a:t>
            </a:r>
            <a:r>
              <a:rPr lang="en-US" sz="1500" dirty="0"/>
              <a:t>.sayMessage</a:t>
            </a:r>
            <a:r>
              <a:rPr lang="en-US" sz="1500" dirty="0" smtClean="0"/>
              <a:t>(”</a:t>
            </a:r>
            <a:r>
              <a:rPr lang="en-US" sz="1500" dirty="0" err="1" smtClean="0"/>
              <a:t>Sokkhy</a:t>
            </a:r>
            <a:r>
              <a:rPr lang="en-US" sz="1500" dirty="0" smtClean="0"/>
              <a:t>"</a:t>
            </a:r>
            <a:r>
              <a:rPr lang="en-US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greetService2.sayMessage</a:t>
            </a:r>
            <a:r>
              <a:rPr lang="en-US" sz="1500" dirty="0" smtClean="0"/>
              <a:t>(”</a:t>
            </a:r>
            <a:r>
              <a:rPr lang="en-US" sz="1500" dirty="0" err="1" smtClean="0"/>
              <a:t>Vuthy</a:t>
            </a:r>
            <a:r>
              <a:rPr lang="en-US" sz="1500" dirty="0" smtClean="0"/>
              <a:t>"</a:t>
            </a:r>
            <a:r>
              <a:rPr lang="en-US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</a:t>
            </a:r>
            <a:r>
              <a:rPr lang="en-US" sz="1500" dirty="0" smtClean="0"/>
              <a:t>} </a:t>
            </a:r>
            <a:r>
              <a:rPr lang="en-US" sz="1500" dirty="0"/>
              <a:t>interface </a:t>
            </a:r>
            <a:r>
              <a:rPr lang="en-US" sz="1500" dirty="0" err="1"/>
              <a:t>MathOperation</a:t>
            </a:r>
            <a:r>
              <a:rPr lang="en-US" sz="1500" dirty="0"/>
              <a:t> {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</a:t>
            </a:r>
            <a:r>
              <a:rPr lang="en-US" sz="1500" dirty="0" err="1"/>
              <a:t>int</a:t>
            </a:r>
            <a:r>
              <a:rPr lang="en-US" sz="1500" dirty="0"/>
              <a:t> operation(</a:t>
            </a:r>
            <a:r>
              <a:rPr lang="en-US" sz="1500" dirty="0" err="1"/>
              <a:t>int</a:t>
            </a:r>
            <a:r>
              <a:rPr lang="en-US" sz="1500" dirty="0"/>
              <a:t> a, </a:t>
            </a:r>
            <a:r>
              <a:rPr lang="en-US" sz="1500" dirty="0" err="1"/>
              <a:t>int</a:t>
            </a:r>
            <a:r>
              <a:rPr lang="en-US" sz="1500" dirty="0"/>
              <a:t> b)</a:t>
            </a:r>
            <a:r>
              <a:rPr lang="en-US" sz="1500" dirty="0" smtClean="0"/>
              <a:t>;}</a:t>
            </a: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sz="1500" dirty="0" smtClean="0"/>
              <a:t>interface </a:t>
            </a:r>
            <a:r>
              <a:rPr lang="en-US" sz="1500" dirty="0" err="1"/>
              <a:t>GreetingService</a:t>
            </a:r>
            <a:r>
              <a:rPr lang="en-US" sz="1500" dirty="0"/>
              <a:t> {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      void </a:t>
            </a:r>
            <a:r>
              <a:rPr lang="en-US" sz="1500" dirty="0" err="1"/>
              <a:t>sayMessage</a:t>
            </a:r>
            <a:r>
              <a:rPr lang="en-US" sz="1500" dirty="0"/>
              <a:t>(String message)</a:t>
            </a:r>
            <a:r>
              <a:rPr lang="en-US" sz="1500" dirty="0" smtClean="0"/>
              <a:t>;}</a:t>
            </a: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sz="1500" dirty="0"/>
              <a:t>	</a:t>
            </a:r>
            <a:r>
              <a:rPr lang="en-US" sz="1500" dirty="0" smtClean="0"/>
              <a:t>private </a:t>
            </a:r>
            <a:r>
              <a:rPr lang="en-US" sz="1500" dirty="0" err="1"/>
              <a:t>int</a:t>
            </a:r>
            <a:r>
              <a:rPr lang="en-US" sz="1500" dirty="0"/>
              <a:t> operate(</a:t>
            </a:r>
            <a:r>
              <a:rPr lang="en-US" sz="1500" dirty="0" err="1"/>
              <a:t>int</a:t>
            </a:r>
            <a:r>
              <a:rPr lang="en-US" sz="1500" dirty="0"/>
              <a:t> a, </a:t>
            </a:r>
            <a:r>
              <a:rPr lang="en-US" sz="1500" dirty="0" err="1"/>
              <a:t>int</a:t>
            </a:r>
            <a:r>
              <a:rPr lang="en-US" sz="1500" dirty="0"/>
              <a:t> b, </a:t>
            </a:r>
            <a:r>
              <a:rPr lang="en-US" sz="1500" dirty="0" err="1"/>
              <a:t>MathOperation</a:t>
            </a:r>
            <a:r>
              <a:rPr lang="en-US" sz="1500" dirty="0"/>
              <a:t> </a:t>
            </a:r>
            <a:r>
              <a:rPr lang="en-US" sz="1500" dirty="0" err="1"/>
              <a:t>mathOperation</a:t>
            </a:r>
            <a:r>
              <a:rPr lang="en-US" sz="1500" dirty="0"/>
              <a:t>)</a:t>
            </a:r>
            <a:r>
              <a:rPr lang="en-US" sz="1500" dirty="0" smtClean="0"/>
              <a:t>{return </a:t>
            </a:r>
            <a:r>
              <a:rPr lang="en-US" sz="1500" dirty="0" err="1"/>
              <a:t>mathOperation.operation</a:t>
            </a:r>
            <a:r>
              <a:rPr lang="en-US" sz="1500" dirty="0"/>
              <a:t>(a, b)</a:t>
            </a:r>
            <a:r>
              <a:rPr lang="en-US" sz="1500" dirty="0" smtClean="0"/>
              <a:t>;}}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10001250" y="3710712"/>
            <a:ext cx="219075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dirty="0" smtClean="0"/>
              <a:t>	</a:t>
            </a:r>
            <a:r>
              <a:rPr lang="it-IT" dirty="0" err="1" smtClean="0"/>
              <a:t>Result</a:t>
            </a:r>
            <a:endParaRPr lang="it-IT" dirty="0" smtClean="0"/>
          </a:p>
          <a:p>
            <a:r>
              <a:rPr lang="it-IT" dirty="0" smtClean="0"/>
              <a:t>10 </a:t>
            </a:r>
            <a:r>
              <a:rPr lang="it-IT" dirty="0"/>
              <a:t>+ 5 = 15</a:t>
            </a:r>
          </a:p>
          <a:p>
            <a:r>
              <a:rPr lang="it-IT" dirty="0"/>
              <a:t>10 - 5 = 5</a:t>
            </a:r>
          </a:p>
          <a:p>
            <a:r>
              <a:rPr lang="it-IT" dirty="0"/>
              <a:t>10 x 5 = 50</a:t>
            </a:r>
          </a:p>
          <a:p>
            <a:r>
              <a:rPr lang="it-IT" dirty="0"/>
              <a:t>10 / 5 = 2</a:t>
            </a:r>
          </a:p>
          <a:p>
            <a:r>
              <a:rPr lang="it-IT" dirty="0" smtClean="0"/>
              <a:t>Hello </a:t>
            </a:r>
            <a:r>
              <a:rPr lang="it-IT" dirty="0" err="1" smtClean="0"/>
              <a:t>Sokkhy</a:t>
            </a:r>
            <a:endParaRPr lang="it-IT" dirty="0" smtClean="0"/>
          </a:p>
          <a:p>
            <a:r>
              <a:rPr lang="it-IT" dirty="0" smtClean="0"/>
              <a:t>Hello </a:t>
            </a:r>
            <a:r>
              <a:rPr lang="it-IT" dirty="0" err="1" smtClean="0"/>
              <a:t>Vuthy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1</a:t>
            </a:r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. Lambda 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Expression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1276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Khmer OS Battambang"/>
                <a:cs typeface="Khmer OS Battambang"/>
              </a:rPr>
              <a:t>Method Reference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ជួយក្នុងការចង្អុល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method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ដោយ</a:t>
            </a:r>
            <a:r>
              <a:rPr lang="en-US" sz="2200" dirty="0" err="1" smtClean="0">
                <a:latin typeface="Khmer OS Battambang"/>
                <a:cs typeface="Khmer OS Battambang"/>
              </a:rPr>
              <a:t>ប្រើឈ្មោះរបស់</a:t>
            </a:r>
            <a:r>
              <a:rPr lang="en-US" sz="2200" dirty="0" err="1" smtClean="0">
                <a:latin typeface="Khmer OS Battambang"/>
                <a:cs typeface="Khmer OS Battambang"/>
              </a:rPr>
              <a:t>វា</a:t>
            </a:r>
            <a:r>
              <a:rPr lang="en-US" sz="2200" dirty="0" smtClean="0">
                <a:latin typeface="Khmer OS Battambang"/>
                <a:cs typeface="Khmer OS Battambang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Khmer OS Battambang"/>
                <a:cs typeface="Khmer OS Battambang"/>
              </a:rPr>
              <a:t>method reference </a:t>
            </a:r>
            <a:endParaRPr lang="en-US" sz="2200" dirty="0" smtClean="0">
              <a:latin typeface="Khmer OS Battambang"/>
              <a:cs typeface="Khmer OS Battambang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Method </a:t>
            </a:r>
            <a:r>
              <a:rPr lang="en-US" sz="2200" dirty="0" smtClean="0">
                <a:latin typeface="Khmer OS Battambang"/>
                <a:cs typeface="Khmer OS Battambang"/>
              </a:rPr>
              <a:t>Reference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ប្រើប្រាស់ដោយសញ្ញា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:: (double colon).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Method Reference </a:t>
            </a:r>
            <a:r>
              <a:rPr lang="en-US" sz="2200" dirty="0" err="1" smtClean="0">
                <a:latin typeface="Khmer OS Battambang"/>
                <a:cs typeface="Khmer OS Battambang"/>
              </a:rPr>
              <a:t>អាចប្រើប្រាស់សំរាប់ចង្អុលទៅ</a:t>
            </a:r>
            <a:r>
              <a:rPr lang="en-US" sz="2200" dirty="0" smtClean="0">
                <a:latin typeface="Khmer OS Battambang"/>
                <a:cs typeface="Khmer OS Battambang"/>
              </a:rPr>
              <a:t> method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ដូចជា</a:t>
            </a:r>
            <a:r>
              <a:rPr lang="en-US" sz="2200" dirty="0" smtClean="0">
                <a:latin typeface="Khmer OS Battambang"/>
                <a:cs typeface="Khmer OS Battambang"/>
              </a:rPr>
              <a:t>៖</a:t>
            </a:r>
          </a:p>
          <a:p>
            <a:pPr lvl="2"/>
            <a:r>
              <a:rPr lang="en-US" sz="2200" dirty="0" smtClean="0">
                <a:latin typeface="Khmer OS Battambang"/>
                <a:cs typeface="Khmer OS Battambang"/>
              </a:rPr>
              <a:t>Static method</a:t>
            </a:r>
          </a:p>
          <a:p>
            <a:pPr lvl="2"/>
            <a:r>
              <a:rPr lang="en-US" sz="2200" dirty="0" smtClean="0">
                <a:latin typeface="Khmer OS Battambang"/>
                <a:cs typeface="Khmer OS Battambang"/>
              </a:rPr>
              <a:t>Instance method</a:t>
            </a:r>
          </a:p>
          <a:p>
            <a:pPr lvl="2"/>
            <a:r>
              <a:rPr lang="en-US" sz="2200" dirty="0" smtClean="0">
                <a:latin typeface="Khmer OS Battambang"/>
                <a:cs typeface="Khmer OS Battambang"/>
              </a:rPr>
              <a:t>Constructor using new operator (</a:t>
            </a:r>
            <a:r>
              <a:rPr lang="en-US" sz="2200" dirty="0" err="1" smtClean="0">
                <a:latin typeface="Khmer OS Battambang"/>
                <a:cs typeface="Khmer OS Battambang"/>
              </a:rPr>
              <a:t>Treeset</a:t>
            </a:r>
            <a:r>
              <a:rPr lang="en-US" sz="2200" dirty="0" smtClean="0">
                <a:latin typeface="Khmer OS Battambang"/>
                <a:cs typeface="Khmer OS Battambang"/>
              </a:rPr>
              <a:t>::new)</a:t>
            </a:r>
          </a:p>
          <a:p>
            <a:pPr lvl="2"/>
            <a:endParaRPr lang="en-US" sz="2200" dirty="0" smtClean="0">
              <a:latin typeface="Khmer OS Battambang"/>
              <a:cs typeface="Khmer OS Battambang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2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. Method Reference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36099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9894" y="1548798"/>
            <a:ext cx="4489481" cy="4309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Java8Tester {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[]){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List names = new </a:t>
            </a:r>
            <a:r>
              <a:rPr lang="en-US" sz="1600" dirty="0" err="1"/>
              <a:t>ArrayList</a:t>
            </a:r>
            <a:r>
              <a:rPr lang="en-US" sz="1600" dirty="0"/>
              <a:t>()</a:t>
            </a:r>
            <a:r>
              <a:rPr lang="en-US" sz="1600" dirty="0" smtClean="0"/>
              <a:t>;</a:t>
            </a:r>
            <a:r>
              <a:rPr lang="en-US" sz="1600" dirty="0"/>
              <a:t>		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names.add</a:t>
            </a:r>
            <a:r>
              <a:rPr lang="en-US" sz="1600" dirty="0" smtClean="0"/>
              <a:t>(”</a:t>
            </a:r>
            <a:r>
              <a:rPr lang="en-US" sz="1600" dirty="0" err="1" smtClean="0"/>
              <a:t>Sok</a:t>
            </a:r>
            <a:r>
              <a:rPr lang="en-US" sz="1600" dirty="0" smtClean="0"/>
              <a:t>"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/>
              <a:t>names.add</a:t>
            </a:r>
            <a:r>
              <a:rPr lang="en-US" sz="1600" dirty="0" smtClean="0"/>
              <a:t>(”</a:t>
            </a:r>
            <a:r>
              <a:rPr lang="en-US" sz="1600" dirty="0" err="1" smtClean="0"/>
              <a:t>Sov</a:t>
            </a:r>
            <a:r>
              <a:rPr lang="en-US" sz="1600" dirty="0" smtClean="0"/>
              <a:t>"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/>
              <a:t>names.add</a:t>
            </a:r>
            <a:r>
              <a:rPr lang="en-US" sz="1600" dirty="0" smtClean="0"/>
              <a:t>(”Ta"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names.add</a:t>
            </a:r>
            <a:r>
              <a:rPr lang="en-US" sz="1600" dirty="0" smtClean="0"/>
              <a:t>(”Da"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names.add</a:t>
            </a:r>
            <a:r>
              <a:rPr lang="en-US" sz="1600" dirty="0" smtClean="0"/>
              <a:t>(”Ro"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 err="1" smtClean="0"/>
              <a:t>names.forEach</a:t>
            </a:r>
            <a:r>
              <a:rPr lang="en-US" sz="1600" dirty="0"/>
              <a:t>(</a:t>
            </a:r>
            <a:r>
              <a:rPr lang="en-US" sz="1600" dirty="0" err="1"/>
              <a:t>System.out</a:t>
            </a:r>
            <a:r>
              <a:rPr lang="en-US" sz="1600" dirty="0"/>
              <a:t>::</a:t>
            </a:r>
            <a:r>
              <a:rPr lang="en-US" sz="1600" dirty="0" err="1"/>
              <a:t>println</a:t>
            </a:r>
            <a:r>
              <a:rPr lang="en-US" sz="1600" dirty="0"/>
              <a:t>)</a:t>
            </a:r>
            <a:r>
              <a:rPr lang="en-US" sz="1600" dirty="0" smtClean="0"/>
              <a:t>;}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492875" y="2864961"/>
            <a:ext cx="165100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Sok</a:t>
            </a:r>
            <a:endParaRPr lang="en-US" dirty="0"/>
          </a:p>
          <a:p>
            <a:r>
              <a:rPr lang="en-US" dirty="0" err="1" smtClean="0"/>
              <a:t>Sov</a:t>
            </a:r>
            <a:endParaRPr lang="en-US" dirty="0"/>
          </a:p>
          <a:p>
            <a:r>
              <a:rPr lang="en-US" dirty="0" smtClean="0"/>
              <a:t>Ta</a:t>
            </a:r>
            <a:endParaRPr lang="en-US" dirty="0"/>
          </a:p>
          <a:p>
            <a:r>
              <a:rPr lang="en-US" dirty="0" smtClean="0"/>
              <a:t>Da</a:t>
            </a:r>
            <a:endParaRPr lang="en-US" dirty="0"/>
          </a:p>
          <a:p>
            <a:r>
              <a:rPr lang="en-US" dirty="0" smtClean="0"/>
              <a:t>Ro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6250" y="2444750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99"/>
                </a:solidFill>
                <a:latin typeface="Khmer OS Battambang"/>
                <a:cs typeface="Khmer OS Battambang"/>
              </a:rPr>
              <a:t>2</a:t>
            </a:r>
            <a:r>
              <a:rPr lang="en-US" sz="3000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. Method Reference</a:t>
            </a:r>
            <a:endParaRPr lang="en-US" sz="3000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4472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14151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Function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/>
                <a:cs typeface="Khmer OS Battambang"/>
              </a:rPr>
              <a:t>Functional interfaces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/>
                <a:cs typeface="Khmer OS Battambang"/>
              </a:rPr>
              <a:t>គឺជា </a:t>
            </a:r>
            <a:r>
              <a:rPr lang="en-US" sz="2200" dirty="0" smtClean="0">
                <a:latin typeface="Khmer OS Battambang"/>
                <a:cs typeface="Khmer OS Battambang"/>
              </a:rPr>
              <a:t>interface </a:t>
            </a:r>
            <a:r>
              <a:rPr lang="km-KH" sz="2200" dirty="0" smtClean="0">
                <a:latin typeface="Khmer OS Battambang"/>
                <a:cs typeface="Khmer OS Battambang"/>
              </a:rPr>
              <a:t>ដែលមាន </a:t>
            </a:r>
            <a:r>
              <a:rPr lang="en-US" sz="2200" dirty="0" smtClean="0">
                <a:latin typeface="Khmer OS Battambang"/>
                <a:cs typeface="Khmer OS Battambang"/>
              </a:rPr>
              <a:t>abstract method</a:t>
            </a:r>
            <a:r>
              <a:rPr lang="km-KH" sz="2200" dirty="0" smtClean="0">
                <a:latin typeface="Khmer OS Battambang"/>
                <a:cs typeface="Khmer OS Battambang"/>
              </a:rPr>
              <a:t>​តែមួយប៉ុណ្ណោះ ។ យើងអាចហៅវាថា​ </a:t>
            </a:r>
            <a:r>
              <a:rPr lang="en-US" sz="2200" dirty="0" smtClean="0">
                <a:latin typeface="Khmer OS Battambang"/>
                <a:cs typeface="Khmer OS Battambang"/>
              </a:rPr>
              <a:t>Single Abstract Method interfaces (SAM Interfaces)</a:t>
            </a:r>
            <a:r>
              <a:rPr lang="km-KH" sz="2200" dirty="0" smtClean="0">
                <a:latin typeface="Khmer OS Battambang"/>
                <a:cs typeface="Khmer OS Battambang"/>
              </a:rPr>
              <a:t>​។​ </a:t>
            </a:r>
            <a:r>
              <a:rPr lang="en-US" sz="2200" dirty="0" smtClean="0">
                <a:latin typeface="Khmer OS Battambang"/>
                <a:cs typeface="Khmer OS Battambang"/>
              </a:rPr>
              <a:t>Function Interface </a:t>
            </a:r>
            <a:r>
              <a:rPr lang="km-KH" sz="2200" dirty="0" smtClean="0">
                <a:latin typeface="Khmer OS Battambang"/>
                <a:cs typeface="Khmer OS Battambang"/>
              </a:rPr>
              <a:t>អាច</a:t>
            </a:r>
            <a:r>
              <a:rPr lang="en-US" sz="2200" dirty="0" smtClean="0">
                <a:latin typeface="Khmer OS Battambang"/>
                <a:cs typeface="Khmer OS Battambang"/>
              </a:rPr>
              <a:t> represent</a:t>
            </a:r>
            <a:r>
              <a:rPr lang="km-KH" sz="2200" dirty="0" smtClean="0">
                <a:latin typeface="Khmer OS Battambang"/>
                <a:cs typeface="Khmer OS Battambang"/>
              </a:rPr>
              <a:t>​ ដោយប្រើប្រាស់</a:t>
            </a:r>
            <a:r>
              <a:rPr lang="en-US" sz="2200" dirty="0" smtClean="0">
                <a:latin typeface="Khmer OS Battambang"/>
                <a:cs typeface="Khmer OS Battambang"/>
              </a:rPr>
              <a:t> Lambda</a:t>
            </a:r>
            <a:r>
              <a:rPr lang="km-KH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expression</a:t>
            </a:r>
            <a:r>
              <a:rPr lang="km-KH" sz="2200" dirty="0" smtClean="0">
                <a:latin typeface="Khmer OS Battambang"/>
                <a:cs typeface="Khmer OS Battambang"/>
              </a:rPr>
              <a:t>​</a:t>
            </a:r>
            <a:r>
              <a:rPr lang="en-US" sz="2200" dirty="0" smtClean="0">
                <a:latin typeface="Khmer OS Battambang"/>
                <a:cs typeface="Khmer OS Battambang"/>
              </a:rPr>
              <a:t>, , Method reference</a:t>
            </a:r>
            <a:r>
              <a:rPr lang="km-KH" sz="2200" dirty="0" smtClean="0">
                <a:latin typeface="Khmer OS Battambang"/>
                <a:cs typeface="Khmer OS Battambang"/>
              </a:rPr>
              <a:t> និង </a:t>
            </a:r>
            <a:r>
              <a:rPr lang="en-US" sz="2200" dirty="0" smtClean="0">
                <a:latin typeface="Khmer OS Battambang"/>
                <a:cs typeface="Khmer OS Battambang"/>
              </a:rPr>
              <a:t>constructor references </a:t>
            </a:r>
            <a:r>
              <a:rPr lang="km-KH" sz="2200" dirty="0" smtClean="0">
                <a:latin typeface="Khmer OS Battambang"/>
                <a:cs typeface="Khmer OS Battambang"/>
              </a:rPr>
              <a:t>ផងដែរ 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/>
                <a:cs typeface="Khmer OS Battambang"/>
              </a:rPr>
              <a:t>	</a:t>
            </a:r>
            <a:r>
              <a:rPr lang="en-US" sz="2200" dirty="0" smtClean="0">
                <a:latin typeface="Khmer OS Battambang"/>
                <a:cs typeface="Khmer OS Battambang"/>
              </a:rPr>
              <a:t>java 8: annotated</a:t>
            </a:r>
            <a:r>
              <a:rPr lang="km-KH" sz="2200" dirty="0" smtClean="0">
                <a:latin typeface="Khmer OS Battambang"/>
                <a:cs typeface="Khmer OS Battambang"/>
              </a:rPr>
              <a:t>​ ​</a:t>
            </a:r>
            <a:r>
              <a:rPr lang="en-US" sz="2200" dirty="0" smtClean="0">
                <a:latin typeface="Khmer OS Battambang"/>
                <a:cs typeface="Khmer OS Battambang"/>
              </a:rPr>
              <a:t>@</a:t>
            </a:r>
            <a:r>
              <a:rPr lang="en-US" sz="2200" dirty="0" err="1" smtClean="0">
                <a:latin typeface="Khmer OS Battambang"/>
                <a:cs typeface="Khmer OS Battambang"/>
              </a:rPr>
              <a:t>FunctionalInterface</a:t>
            </a:r>
            <a:r>
              <a:rPr lang="km-KH" sz="2200" dirty="0" smtClean="0">
                <a:latin typeface="Khmer OS Battambang"/>
                <a:cs typeface="Khmer OS Battambang"/>
              </a:rPr>
              <a:t>​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km-KH" sz="2200" dirty="0" smtClean="0">
                <a:latin typeface="Khmer OS Battambang"/>
                <a:cs typeface="Khmer OS Battambang"/>
              </a:rPr>
              <a:t>ដែលអាចប្រើប្រាស់សំរាប់ </a:t>
            </a:r>
            <a:r>
              <a:rPr lang="en-US" sz="2200" dirty="0" smtClean="0">
                <a:latin typeface="Khmer OS Battambang"/>
                <a:cs typeface="Khmer OS Battambang"/>
              </a:rPr>
              <a:t>compiler level </a:t>
            </a:r>
            <a:r>
              <a:rPr lang="en-US" sz="2200" dirty="0" err="1" smtClean="0">
                <a:latin typeface="Khmer OS Battambang"/>
                <a:cs typeface="Khmer OS Battambang"/>
              </a:rPr>
              <a:t>erros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km-KH" sz="2200" dirty="0" smtClean="0">
                <a:latin typeface="Khmer OS Battambang"/>
                <a:cs typeface="Khmer OS Battambang"/>
              </a:rPr>
              <a:t>នៅពេល </a:t>
            </a:r>
            <a:r>
              <a:rPr lang="en-US" sz="2200" dirty="0" smtClean="0">
                <a:latin typeface="Khmer OS Battambang"/>
                <a:cs typeface="Khmer OS Battambang"/>
              </a:rPr>
              <a:t>interface</a:t>
            </a:r>
            <a:r>
              <a:rPr lang="km-KH" sz="2200" dirty="0" smtClean="0">
                <a:latin typeface="Khmer OS Battambang"/>
                <a:cs typeface="Khmer OS Battambang"/>
              </a:rPr>
              <a:t>​មាន</a:t>
            </a:r>
            <a:r>
              <a:rPr lang="en-US" sz="2200" dirty="0" smtClean="0">
                <a:latin typeface="Khmer OS Battambang"/>
                <a:cs typeface="Khmer OS Battambang"/>
              </a:rPr>
              <a:t>annotated violates</a:t>
            </a:r>
            <a:r>
              <a:rPr lang="km-KH" sz="2200" dirty="0" smtClean="0">
                <a:latin typeface="Khmer OS Battambang"/>
                <a:cs typeface="Khmer OS Battambang"/>
              </a:rPr>
              <a:t>​</a:t>
            </a:r>
            <a:r>
              <a:rPr lang="en-US" sz="2200" dirty="0" smtClean="0">
                <a:latin typeface="Khmer OS Battambang"/>
                <a:cs typeface="Khmer OS Battambang"/>
              </a:rPr>
              <a:t> the contract of Function interface  </a:t>
            </a:r>
            <a:r>
              <a:rPr lang="km-KH" sz="2200" dirty="0" smtClean="0">
                <a:latin typeface="Khmer OS Battambang"/>
                <a:cs typeface="Khmer OS Battambang"/>
              </a:rPr>
              <a:t>។</a:t>
            </a:r>
            <a:r>
              <a:rPr lang="en-US" sz="2200" dirty="0" smtClean="0">
                <a:latin typeface="Khmer OS Battambang"/>
                <a:cs typeface="Khmer OS Battambang"/>
              </a:rPr>
              <a:t/>
            </a:r>
            <a:br>
              <a:rPr lang="en-US" sz="2200" dirty="0" smtClean="0">
                <a:latin typeface="Khmer OS Battambang"/>
                <a:cs typeface="Khmer OS Battambang"/>
              </a:rPr>
            </a:br>
            <a:endParaRPr lang="en-US" sz="22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6162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2312</Words>
  <Application>Microsoft Macintosh PowerPoint</Application>
  <PresentationFormat>Custom</PresentationFormat>
  <Paragraphs>458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TS102922647</vt:lpstr>
      <vt:lpstr>PowerPoint Presentation</vt:lpstr>
      <vt:lpstr>ថ្នាក់ កំពង់សោម</vt:lpstr>
      <vt:lpstr>មាតិកា</vt:lpstr>
      <vt:lpstr>1. Lambda Expression</vt:lpstr>
      <vt:lpstr>1. Lambda Expression</vt:lpstr>
      <vt:lpstr>1. Lambda Expression</vt:lpstr>
      <vt:lpstr>2. Method Reference</vt:lpstr>
      <vt:lpstr>2. Method Reference</vt:lpstr>
      <vt:lpstr>3. Function Interfaces</vt:lpstr>
      <vt:lpstr>3. Function Interfaces</vt:lpstr>
      <vt:lpstr>3. Function Interfaces</vt:lpstr>
      <vt:lpstr>3. Function Interfaces</vt:lpstr>
      <vt:lpstr>3. Function Interfaces</vt:lpstr>
      <vt:lpstr>3. Function Interfaces</vt:lpstr>
      <vt:lpstr>3. Function Interfaces</vt:lpstr>
      <vt:lpstr>3. Function Interfaces</vt:lpstr>
      <vt:lpstr>4. Default method</vt:lpstr>
      <vt:lpstr>4. Default method</vt:lpstr>
      <vt:lpstr>4. Default method</vt:lpstr>
      <vt:lpstr>4. Default method</vt:lpstr>
      <vt:lpstr>5. New Date and Time API</vt:lpstr>
      <vt:lpstr>5. New Date and Time API</vt:lpstr>
      <vt:lpstr>5. New Date and Time API</vt:lpstr>
      <vt:lpstr>5. New Date and Time API</vt:lpstr>
      <vt:lpstr>6. Base64</vt:lpstr>
      <vt:lpstr>6. Base64</vt:lpstr>
      <vt:lpstr>6. Base64</vt:lpstr>
      <vt:lpstr>6. Base64</vt:lpstr>
      <vt:lpstr> 7. ប្រភពឯកសារ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2017-05-01T17:29:41Z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