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03" r:id="rId3"/>
    <p:sldId id="505" r:id="rId4"/>
    <p:sldId id="426" r:id="rId5"/>
    <p:sldId id="428" r:id="rId6"/>
    <p:sldId id="506" r:id="rId7"/>
    <p:sldId id="514" r:id="rId8"/>
    <p:sldId id="507" r:id="rId9"/>
    <p:sldId id="508" r:id="rId10"/>
    <p:sldId id="509" r:id="rId11"/>
    <p:sldId id="510" r:id="rId12"/>
    <p:sldId id="511" r:id="rId13"/>
    <p:sldId id="512" r:id="rId14"/>
    <p:sldId id="524" r:id="rId15"/>
    <p:sldId id="525" r:id="rId16"/>
    <p:sldId id="513" r:id="rId17"/>
    <p:sldId id="531" r:id="rId18"/>
    <p:sldId id="532" r:id="rId19"/>
    <p:sldId id="533" r:id="rId20"/>
    <p:sldId id="534" r:id="rId21"/>
    <p:sldId id="535" r:id="rId22"/>
    <p:sldId id="536" r:id="rId23"/>
    <p:sldId id="515" r:id="rId24"/>
    <p:sldId id="516" r:id="rId25"/>
    <p:sldId id="517" r:id="rId26"/>
    <p:sldId id="518" r:id="rId27"/>
    <p:sldId id="519" r:id="rId28"/>
    <p:sldId id="526" r:id="rId29"/>
    <p:sldId id="527" r:id="rId30"/>
    <p:sldId id="528" r:id="rId31"/>
    <p:sldId id="439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444" autoAdjust="0"/>
  </p:normalViewPr>
  <p:slideViewPr>
    <p:cSldViewPr snapToGrid="0">
      <p:cViewPr varScale="1">
        <p:scale>
          <a:sx n="87" d="100"/>
          <a:sy n="87" d="100"/>
        </p:scale>
        <p:origin x="258" y="-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14-Mar-17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14-Mar-17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14-Mar-17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14-Mar-17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14-Mar-17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14-Mar-17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14-Mar-17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14-Mar-17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14-Mar-17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14-Mar-17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14-Mar-17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concepts/object.html" TargetMode="External"/><Relationship Id="rId2" Type="http://schemas.openxmlformats.org/officeDocument/2006/relationships/hyperlink" Target="http://www.javatpoint.com/history-of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utorialspoint.com/java/java_encapsulation.htm" TargetMode="External"/><Relationship Id="rId5" Type="http://schemas.openxmlformats.org/officeDocument/2006/relationships/hyperlink" Target="http://stackoverflow.com/questions/11966763/java-encapsulation" TargetMode="External"/><Relationship Id="rId4" Type="http://schemas.openxmlformats.org/officeDocument/2006/relationships/hyperlink" Target="https://www.tutorialspoint.com/java/java_object_classes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73" y="3772619"/>
            <a:ext cx="2550698" cy="755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វ៉យ រត្តនា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ស៊ឹង សារ៉ាវីត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00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10994127" cy="58483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មាន៤ប្រភេទ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(declare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នៅក្រៅ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(declare with 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 (declare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(declare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វង់ក្រចក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).</a:t>
            </a:r>
          </a:p>
          <a:p>
            <a:pPr marL="24003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មាន២ប្រភេទ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7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constructor.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Parameter constructor.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7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 method.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1" y="1657350"/>
            <a:ext cx="11000302" cy="5200650"/>
          </a:xfrm>
        </p:spPr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mechanism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1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ស្គាល់ពី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លក្ខណៈនឹង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1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ផ្សេងទៀត។ដោយប្រើប្រាស់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ថ្មី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ពឹងផ្អែកទៅ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មានរួច នៅពេលដែល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មានរួចហើយនោះយើងអាចបង្កើតថ្មីឬប្រើប្រាស់ឡើងវិញនៅ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មេនោះ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38390"/>
            <a:ext cx="11020927" cy="4312251"/>
          </a:xfrm>
        </p:spPr>
        <p:txBody>
          <a:bodyPr/>
          <a:lstStyle/>
          <a:p>
            <a:pPr marL="0" indent="0">
              <a:buNone/>
            </a:pP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of inheritance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Subclass-name </a:t>
            </a:r>
            <a:r>
              <a:rPr lang="en-GB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Superclass-name  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  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 and fields  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1" y="1524000"/>
            <a:ext cx="808835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ឧទាហរណ៍​នៃ </a:t>
            </a:r>
            <a:r>
              <a:rPr lang="en-GB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111829"/>
            <a:ext cx="11000302" cy="4408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Employee{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float salary=40000;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  <a:endParaRPr lang="en-US" sz="2200" dirty="0" smtClean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Programmer extends Employee{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bonus=10000;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public static void main(String 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Programmer p=new Programmer();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("Programmer salary is:"+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p.salary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("Bonus of Programmer is:"+</a:t>
            </a:r>
            <a:r>
              <a:rPr lang="en-GB" sz="22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p.bonus</a:t>
            </a:r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GB" sz="22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  <a:endParaRPr lang="en-US" sz="22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65514"/>
            <a:ext cx="12213772" cy="5453743"/>
          </a:xfrm>
        </p:spPr>
        <p:txBody>
          <a:bodyPr>
            <a:normAutofit/>
          </a:bodyPr>
          <a:lstStyle/>
          <a:p>
            <a:pPr marL="240030" lvl="1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/>
              <a:t>single </a:t>
            </a:r>
            <a:r>
              <a:rPr lang="en-GB" sz="2200" dirty="0" smtClean="0"/>
              <a:t>inheritance</a:t>
            </a:r>
            <a:endParaRPr lang="en-GB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/>
              <a:t>multilevel </a:t>
            </a:r>
            <a:r>
              <a:rPr lang="en-GB" sz="2200" dirty="0" smtClean="0"/>
              <a:t>inheritance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 </a:t>
            </a:r>
            <a:r>
              <a:rPr lang="en-GB" sz="2200" dirty="0"/>
              <a:t>hierarchical inheritance</a:t>
            </a:r>
            <a:r>
              <a:rPr lang="en-GB" sz="2200" dirty="0" smtClean="0"/>
              <a:t>​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 multiple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 hybrid</a:t>
            </a:r>
            <a:endParaRPr lang="en-US" sz="2200" dirty="0"/>
          </a:p>
          <a:p>
            <a:pPr lvl="1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ភាសា​ </a:t>
            </a:r>
            <a:r>
              <a:rPr lang="en-GB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and hybrid inheritance ​support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</a:t>
            </a:r>
            <a:r>
              <a:rPr lang="en-GB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ប៉ុណ្ណោះ។ប៉ុន្តែ </a:t>
            </a:r>
            <a:r>
              <a:rPr lang="ar-SA" sz="2400" dirty="0">
                <a:latin typeface="Khmer OS Battambang" panose="02000500000000020004" pitchFamily="2" charset="0"/>
              </a:rPr>
              <a:t>multiple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61256"/>
            <a:ext cx="12191999" cy="2533650"/>
          </a:xfrm>
        </p:spPr>
        <p:txBody>
          <a:bodyPr/>
          <a:lstStyle/>
          <a:p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inheritance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km-KH" dirty="0" smtClean="0"/>
              <a:t>គឺ</a:t>
            </a:r>
            <a:r>
              <a:rPr lang="km-KH" dirty="0"/>
              <a:t>នៅពេល</a:t>
            </a:r>
            <a:r>
              <a:rPr lang="en-GB" dirty="0"/>
              <a:t> Class 1 extend</a:t>
            </a:r>
            <a:r>
              <a:rPr lang="km-KH" dirty="0"/>
              <a:t> ពី</a:t>
            </a:r>
            <a:r>
              <a:rPr lang="en-GB" dirty="0"/>
              <a:t> class</a:t>
            </a:r>
            <a:r>
              <a:rPr lang="km-KH" dirty="0"/>
              <a:t> មួយផ្សេងទៀតតែមួយប៉ុណ្ណោះ។​ 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	Ex</a:t>
            </a:r>
            <a:r>
              <a:rPr lang="en-GB" dirty="0"/>
              <a:t>: class B extend class A </a:t>
            </a:r>
            <a:r>
              <a:rPr lang="km-KH" dirty="0"/>
              <a:t>ដែល​ </a:t>
            </a:r>
            <a:r>
              <a:rPr lang="en-US" dirty="0"/>
              <a:t>Class A</a:t>
            </a:r>
            <a:r>
              <a:rPr lang="km-KH" dirty="0"/>
              <a:t>​ ជា </a:t>
            </a:r>
            <a:r>
              <a:rPr lang="en-GB" dirty="0"/>
              <a:t>Super class or parent class </a:t>
            </a:r>
            <a:r>
              <a:rPr lang="km-KH" dirty="0"/>
              <a:t>នឹង </a:t>
            </a:r>
            <a:r>
              <a:rPr lang="en-GB" dirty="0"/>
              <a:t>class B </a:t>
            </a:r>
            <a:r>
              <a:rPr lang="km-KH" dirty="0" smtClean="0"/>
              <a:t>ជា</a:t>
            </a:r>
            <a:r>
              <a:rPr lang="en-US" dirty="0"/>
              <a:t> </a:t>
            </a:r>
            <a:r>
              <a:rPr lang="en-GB" dirty="0" smtClean="0"/>
              <a:t>Sub </a:t>
            </a:r>
            <a:r>
              <a:rPr lang="en-GB" dirty="0"/>
              <a:t>class or child class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662" y="3257551"/>
            <a:ext cx="3562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("Base class method");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0012" y="3207103"/>
            <a:ext cx="5405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/>
              <a:t>methodB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B </a:t>
            </a:r>
            <a:r>
              <a:rPr lang="en-US" dirty="0" err="1"/>
              <a:t>obj</a:t>
            </a:r>
            <a:r>
              <a:rPr lang="en-US" dirty="0"/>
              <a:t> = new B();</a:t>
            </a:r>
          </a:p>
          <a:p>
            <a:r>
              <a:rPr lang="en-US" dirty="0"/>
              <a:t>     </a:t>
            </a:r>
            <a:r>
              <a:rPr lang="en-US" dirty="0" err="1"/>
              <a:t>obj.methodA</a:t>
            </a:r>
            <a:r>
              <a:rPr lang="en-US" dirty="0"/>
              <a:t>(); //calling super class method</a:t>
            </a:r>
          </a:p>
          <a:p>
            <a:r>
              <a:rPr lang="en-US" dirty="0"/>
              <a:t>     </a:t>
            </a:r>
            <a:r>
              <a:rPr lang="en-US" dirty="0" err="1"/>
              <a:t>obj.methodB</a:t>
            </a:r>
            <a:r>
              <a:rPr lang="en-US" dirty="0"/>
              <a:t>(); //calling local method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3207103"/>
            <a:ext cx="3108197" cy="36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524602"/>
          </a:xfrm>
        </p:spPr>
        <p:txBody>
          <a:bodyPr/>
          <a:lstStyle/>
          <a:p>
            <a:pPr lvl="0"/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Multilevel inheritance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5" y="2198430"/>
            <a:ext cx="435292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Animal{  </a:t>
            </a:r>
          </a:p>
          <a:p>
            <a:pPr>
              <a:lnSpc>
                <a:spcPct val="150000"/>
              </a:lnSpc>
            </a:pPr>
            <a:r>
              <a:rPr lang="en-US" dirty="0"/>
              <a:t>void eat(){</a:t>
            </a:r>
            <a:r>
              <a:rPr lang="en-US" dirty="0" err="1"/>
              <a:t>System.out.println</a:t>
            </a:r>
            <a:r>
              <a:rPr lang="en-US" dirty="0"/>
              <a:t>("eating...");}  </a:t>
            </a:r>
          </a:p>
          <a:p>
            <a:pPr>
              <a:lnSpc>
                <a:spcPct val="150000"/>
              </a:lnSpc>
            </a:pPr>
            <a:r>
              <a:rPr lang="en-US" dirty="0"/>
              <a:t>}  </a:t>
            </a:r>
          </a:p>
          <a:p>
            <a:pPr>
              <a:lnSpc>
                <a:spcPct val="150000"/>
              </a:lnSpc>
            </a:pPr>
            <a:r>
              <a:rPr lang="en-US" dirty="0"/>
              <a:t>class Dog extends Animal{  </a:t>
            </a:r>
          </a:p>
          <a:p>
            <a:pPr>
              <a:lnSpc>
                <a:spcPct val="150000"/>
              </a:lnSpc>
            </a:pPr>
            <a:r>
              <a:rPr lang="en-US" dirty="0"/>
              <a:t>void bark(){</a:t>
            </a:r>
            <a:r>
              <a:rPr lang="en-US" dirty="0" err="1"/>
              <a:t>System.out.println</a:t>
            </a:r>
            <a:r>
              <a:rPr lang="en-US" dirty="0"/>
              <a:t>("barking...");}  }  </a:t>
            </a:r>
          </a:p>
          <a:p>
            <a:pPr>
              <a:lnSpc>
                <a:spcPct val="150000"/>
              </a:lnSpc>
            </a:pPr>
            <a:r>
              <a:rPr lang="en-US" dirty="0"/>
              <a:t>class </a:t>
            </a:r>
            <a:r>
              <a:rPr lang="en-US" dirty="0" err="1"/>
              <a:t>BabyDog</a:t>
            </a:r>
            <a:r>
              <a:rPr lang="en-US" dirty="0"/>
              <a:t> extends Dog{  </a:t>
            </a:r>
          </a:p>
          <a:p>
            <a:pPr>
              <a:lnSpc>
                <a:spcPct val="150000"/>
              </a:lnSpc>
            </a:pPr>
            <a:r>
              <a:rPr lang="en-US" dirty="0"/>
              <a:t>void weep(){</a:t>
            </a:r>
            <a:r>
              <a:rPr lang="en-US" dirty="0" err="1"/>
              <a:t>System.out.println</a:t>
            </a:r>
            <a:r>
              <a:rPr lang="en-US" dirty="0"/>
              <a:t>("weeping...");}  </a:t>
            </a:r>
          </a:p>
          <a:p>
            <a:pPr>
              <a:lnSpc>
                <a:spcPct val="150000"/>
              </a:lnSpc>
            </a:pPr>
            <a:r>
              <a:rPr lang="en-US" dirty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2538" y="2086535"/>
            <a:ext cx="4228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class</a:t>
            </a:r>
            <a:r>
              <a:rPr lang="en-US" dirty="0"/>
              <a:t> TestInheritance2{  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 smtClean="0"/>
              <a:t>args</a:t>
            </a:r>
            <a:r>
              <a:rPr lang="en-US" dirty="0"/>
              <a:t>[]){  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BabyDog</a:t>
            </a:r>
            <a:r>
              <a:rPr lang="en-US" dirty="0"/>
              <a:t> d=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BabyDog</a:t>
            </a:r>
            <a:r>
              <a:rPr lang="en-US" dirty="0"/>
              <a:t>();  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d.weep</a:t>
            </a:r>
            <a:r>
              <a:rPr lang="en-US" dirty="0"/>
              <a:t>();  </a:t>
            </a:r>
            <a:r>
              <a:rPr lang="en-US" dirty="0" err="1"/>
              <a:t>d.bark</a:t>
            </a:r>
            <a:r>
              <a:rPr lang="en-US" dirty="0"/>
              <a:t>(); </a:t>
            </a:r>
            <a:r>
              <a:rPr lang="en-US" dirty="0" err="1"/>
              <a:t>d.eat</a:t>
            </a:r>
            <a:r>
              <a:rPr lang="en-US" dirty="0"/>
              <a:t>();  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78" y="2225797"/>
            <a:ext cx="2853030" cy="3861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2550" y="4156348"/>
            <a:ext cx="1924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 put</a:t>
            </a:r>
            <a:r>
              <a:rPr lang="en-US" dirty="0"/>
              <a:t>: </a:t>
            </a:r>
          </a:p>
          <a:p>
            <a:r>
              <a:rPr lang="en-US" dirty="0"/>
              <a:t>weeping...</a:t>
            </a:r>
          </a:p>
          <a:p>
            <a:r>
              <a:rPr lang="en-US" dirty="0"/>
              <a:t>barking...</a:t>
            </a:r>
          </a:p>
          <a:p>
            <a:r>
              <a:rPr lang="en-US" dirty="0"/>
              <a:t>eating...</a:t>
            </a:r>
          </a:p>
        </p:txBody>
      </p:sp>
    </p:spTree>
    <p:extLst>
      <p:ext uri="{BB962C8B-B14F-4D97-AF65-F5344CB8AC3E}">
        <p14:creationId xmlns:p14="http://schemas.microsoft.com/office/powerpoint/2010/main" val="26559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15709"/>
            <a:ext cx="11020927" cy="1031548"/>
          </a:xfrm>
        </p:spPr>
        <p:txBody>
          <a:bodyPr/>
          <a:lstStyle/>
          <a:p>
            <a:r>
              <a:rPr lang="en-GB" dirty="0"/>
              <a:t> 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Hierarchical inheritance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90450"/>
            <a:ext cx="44719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("method of Class A");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B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methodB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("method of Class B");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62450" y="2190450"/>
            <a:ext cx="4484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methodC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("method of Class C");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D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methodD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("method of Class D");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0745" y="1771049"/>
            <a:ext cx="35924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methodB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("method of Class B");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 obj1 = new B();</a:t>
            </a:r>
          </a:p>
          <a:p>
            <a:r>
              <a:rPr lang="en-US" dirty="0"/>
              <a:t>C obj2 = new C();</a:t>
            </a:r>
          </a:p>
          <a:p>
            <a:r>
              <a:rPr lang="en-US" dirty="0"/>
              <a:t>D obj3 = new D();</a:t>
            </a:r>
          </a:p>
          <a:p>
            <a:r>
              <a:rPr lang="en-US" dirty="0"/>
              <a:t>obj1.methodA();</a:t>
            </a:r>
          </a:p>
          <a:p>
            <a:r>
              <a:rPr lang="en-US" dirty="0"/>
              <a:t>obj2.methodA();</a:t>
            </a:r>
          </a:p>
          <a:p>
            <a:r>
              <a:rPr lang="en-US" dirty="0"/>
              <a:t>obj3.methodA();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10050" y="1409700"/>
            <a:ext cx="19050" cy="54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47169" y="1409700"/>
            <a:ext cx="0" cy="54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57" y="2286620"/>
            <a:ext cx="6408893" cy="4382150"/>
          </a:xfrm>
        </p:spPr>
      </p:pic>
      <p:sp>
        <p:nvSpPr>
          <p:cNvPr id="6" name="Rectangle 5"/>
          <p:cNvSpPr/>
          <p:nvPr/>
        </p:nvSpPr>
        <p:spPr>
          <a:xfrm>
            <a:off x="609600" y="1657600"/>
            <a:ext cx="463731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Hierarchical inheritance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355654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តើអ្វីជា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OOP?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វុទ្ធី សុខឃី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សាំង គឹមសួ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សៀន ម៉េងគង់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 ពន្លឺ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តាំង លាងហ៊ួរ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51569"/>
            <a:ext cx="11020927" cy="818172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Hybrid inheritance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662" y="2369741"/>
            <a:ext cx="3976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public void </a:t>
            </a:r>
            <a:r>
              <a:rPr lang="en-US" dirty="0" err="1"/>
              <a:t>methodA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B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public void </a:t>
            </a:r>
            <a:r>
              <a:rPr lang="en-US" dirty="0" err="1"/>
              <a:t>methodB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C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public void </a:t>
            </a:r>
            <a:r>
              <a:rPr lang="en-US" dirty="0" err="1"/>
              <a:t>methodC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9662" y="1866600"/>
            <a:ext cx="66601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D implements B, C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void </a:t>
            </a:r>
            <a:r>
              <a:rPr lang="en-US" dirty="0" err="1"/>
              <a:t>methodA</a:t>
            </a:r>
            <a:r>
              <a:rPr lang="en-US" dirty="0" smtClean="0"/>
              <a:t>() </a:t>
            </a:r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MethodA</a:t>
            </a:r>
            <a:r>
              <a:rPr lang="en-US" dirty="0"/>
              <a:t>"); }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void </a:t>
            </a:r>
            <a:r>
              <a:rPr lang="en-US" dirty="0" err="1"/>
              <a:t>methodB</a:t>
            </a:r>
            <a:r>
              <a:rPr lang="en-US" dirty="0" smtClean="0"/>
              <a:t>(){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MethodB</a:t>
            </a:r>
            <a:r>
              <a:rPr lang="en-US" dirty="0" smtClean="0"/>
              <a:t>"); 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</a:t>
            </a:r>
            <a:r>
              <a:rPr lang="en-US" dirty="0"/>
              <a:t>public void </a:t>
            </a:r>
            <a:r>
              <a:rPr lang="en-US" dirty="0" err="1"/>
              <a:t>methodC</a:t>
            </a:r>
            <a:r>
              <a:rPr lang="en-US" dirty="0" smtClean="0"/>
              <a:t>(){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MethodC</a:t>
            </a:r>
            <a:r>
              <a:rPr lang="en-US" dirty="0"/>
              <a:t>");}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 smtClean="0"/>
              <a:t>[]){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D obj1= new D();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obj1.methodA();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obj1.methodB();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obj1.methodC();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11086"/>
            <a:ext cx="11020927" cy="4472213"/>
          </a:xfrm>
        </p:spPr>
        <p:txBody>
          <a:bodyPr/>
          <a:lstStyle/>
          <a:p>
            <a:pPr lvl="0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Hybrid inheritance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1" y="2442077"/>
            <a:ext cx="5886450" cy="42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ប្រយោជន៍រស់</a:t>
            </a: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apply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ផ្សេងគ្នាទៅកាន់​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and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អ្នកអាចប្រើប្រាស់ឡើងវិញនូវ </a:t>
            </a: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GB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base class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គ្រាន់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change base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អាចធ្វើអោយ 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derived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ទាំងអស់​​</a:t>
            </a:r>
            <a:r>
              <a:rPr lang="en-GB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change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Polymorphism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1" y="1676400"/>
            <a:ext cx="11745686" cy="5181600"/>
          </a:xfrm>
        </p:spPr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បង្កើតឡើងដោយពាក្យពីរគឺ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Poly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ចំណែក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morphs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មានន័យថា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ទំរង់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។នៅក្នុងភាសា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JAVA, Polymorphism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គឺជាសមត្ថភាពដែលអាចឪ្យ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ធ្វើការផ្សេងៗគ្នាដោយទៅតាម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ដែលវាសម្តែងលើ។​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របៀបប្រើ​​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មានពីរប្រភេទ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(Compile time Polymorphism)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Overridden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Methods(Run time Polymorphism)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Polymorphism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1" y="1638300"/>
            <a:ext cx="11288486" cy="5219700"/>
          </a:xfrm>
        </p:spPr>
        <p:txBody>
          <a:bodyPr/>
          <a:lstStyle/>
          <a:p>
            <a:pPr marL="0" indent="-240030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Overloaded Methods</a:t>
            </a:r>
          </a:p>
          <a:p>
            <a:pPr marL="411480" lvl="2">
              <a:lnSpc>
                <a:spcPct val="150000"/>
              </a:lnSpc>
              <a:spcBef>
                <a:spcPts val="1650"/>
              </a:spcBef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ច្រើនដែលមានឈ្មោះដូចគ្នា ប៉ុន្តែមាន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ខុសៗគ្នា</a:t>
            </a:r>
          </a:p>
          <a:p>
            <a:pPr marL="342900" lvl="1" indent="-342900">
              <a:lnSpc>
                <a:spcPct val="150000"/>
              </a:lnSpc>
              <a:spcBef>
                <a:spcPts val="165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Overridden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</a:p>
          <a:p>
            <a:pPr marL="548640" lvl="2" indent="-342900">
              <a:lnSpc>
                <a:spcPct val="150000"/>
              </a:lnSpc>
              <a:spcBef>
                <a:spcPts val="1650"/>
              </a:spcBef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 Class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ដែលមានឈ្មោះ​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ដូចគ្នាទៅនិង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Super Class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 smtClean="0"/>
          </a:p>
        </p:txBody>
      </p:sp>
    </p:spTree>
    <p:extLst>
      <p:ext uri="{BB962C8B-B14F-4D97-AF65-F5344CB8AC3E}">
        <p14:creationId xmlns:p14="http://schemas.microsoft.com/office/powerpoint/2010/main" val="1122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Polymorphism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13489" y="1871166"/>
            <a:ext cx="5495925" cy="4946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Overload{</a:t>
            </a:r>
          </a:p>
          <a:p>
            <a:pPr marL="0" indent="0">
              <a:buNone/>
            </a:pPr>
            <a:r>
              <a:rPr lang="en-US" dirty="0"/>
              <a:t>void demo (</a:t>
            </a:r>
            <a:r>
              <a:rPr lang="en-US" dirty="0" err="1"/>
              <a:t>int</a:t>
            </a:r>
            <a:r>
              <a:rPr lang="en-US" dirty="0"/>
              <a:t> a)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 ("a: " + a);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void demo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 ("a and b: " + a + "," + b);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double demo(double a)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("double a: " + a);</a:t>
            </a:r>
          </a:p>
          <a:p>
            <a:pPr marL="0" indent="0">
              <a:buNone/>
            </a:pPr>
            <a:r>
              <a:rPr lang="en-US" dirty="0"/>
              <a:t>return a*a;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8952" y="1830983"/>
            <a:ext cx="5772150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</a:t>
            </a:r>
            <a:r>
              <a:rPr lang="en-US" dirty="0" err="1"/>
              <a:t>MethodOverloading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 [])</a:t>
            </a:r>
          </a:p>
          <a:p>
            <a:pPr>
              <a:lnSpc>
                <a:spcPct val="150000"/>
              </a:lnSpc>
            </a:pPr>
            <a:r>
              <a:rPr lang="en-US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Overload </a:t>
            </a:r>
            <a:r>
              <a:rPr lang="en-US" dirty="0" err="1"/>
              <a:t>Obj</a:t>
            </a:r>
            <a:r>
              <a:rPr lang="en-US" dirty="0"/>
              <a:t> = new Overload();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double result;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Obj</a:t>
            </a:r>
            <a:r>
              <a:rPr lang="en-US" dirty="0"/>
              <a:t> .demo(10);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Obj</a:t>
            </a:r>
            <a:r>
              <a:rPr lang="en-US" dirty="0"/>
              <a:t> .demo(10, 20);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result = </a:t>
            </a:r>
            <a:r>
              <a:rPr lang="en-US" dirty="0" err="1"/>
              <a:t>Obj</a:t>
            </a:r>
            <a:r>
              <a:rPr lang="en-US" dirty="0"/>
              <a:t> .demo(5.5);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("O/P : " + result);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99" y="1461650"/>
            <a:ext cx="434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ឧទាហរណ័​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Overloaded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00800" y="1461650"/>
            <a:ext cx="57150" cy="535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Polymorphism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240" y="2333685"/>
            <a:ext cx="5953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methodToOverride</a:t>
            </a:r>
            <a:r>
              <a:rPr lang="en-US" dirty="0"/>
              <a:t>() //Base class method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("I'm the method of </a:t>
            </a:r>
            <a:r>
              <a:rPr lang="en-US" dirty="0" err="1"/>
              <a:t>BaseClass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DerivedClass</a:t>
            </a:r>
            <a:r>
              <a:rPr lang="en-US" dirty="0"/>
              <a:t> extends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methodToOverride</a:t>
            </a:r>
            <a:r>
              <a:rPr lang="en-US" dirty="0"/>
              <a:t>() //Derived Class method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("I'm the method of </a:t>
            </a:r>
            <a:r>
              <a:rPr lang="en-US" dirty="0" err="1"/>
              <a:t>DerivedClass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5905" y="1501834"/>
            <a:ext cx="613284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public class </a:t>
            </a:r>
            <a:r>
              <a:rPr lang="en-US" dirty="0" err="1"/>
              <a:t>TestMethod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    public static void main 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 </a:t>
            </a:r>
            <a:r>
              <a:rPr lang="en-US" dirty="0" err="1"/>
              <a:t>BaseClass</a:t>
            </a:r>
            <a:r>
              <a:rPr lang="en-US" dirty="0"/>
              <a:t> reference and object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BaseClass</a:t>
            </a:r>
            <a:r>
              <a:rPr lang="en-US" dirty="0"/>
              <a:t> obj1 = new </a:t>
            </a:r>
            <a:r>
              <a:rPr lang="en-US" dirty="0" err="1"/>
              <a:t>BaseClass</a:t>
            </a:r>
            <a:r>
              <a:rPr lang="en-US" dirty="0"/>
              <a:t>();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 </a:t>
            </a:r>
            <a:r>
              <a:rPr lang="en-US" dirty="0" err="1"/>
              <a:t>BaseClass</a:t>
            </a:r>
            <a:r>
              <a:rPr lang="en-US" dirty="0"/>
              <a:t> reference but </a:t>
            </a:r>
            <a:r>
              <a:rPr lang="en-US" dirty="0" err="1"/>
              <a:t>DerivedClass</a:t>
            </a:r>
            <a:r>
              <a:rPr lang="en-US" dirty="0"/>
              <a:t> object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BaseClass</a:t>
            </a:r>
            <a:r>
              <a:rPr lang="en-US" dirty="0"/>
              <a:t> obj2 = new </a:t>
            </a:r>
            <a:r>
              <a:rPr lang="en-US" dirty="0" err="1"/>
              <a:t>DerivedClass</a:t>
            </a:r>
            <a:r>
              <a:rPr lang="en-US" dirty="0"/>
              <a:t>();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 Calls the method from </a:t>
            </a:r>
            <a:r>
              <a:rPr lang="en-US" dirty="0" err="1"/>
              <a:t>BaseClass</a:t>
            </a:r>
            <a:r>
              <a:rPr lang="en-US" dirty="0"/>
              <a:t> class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obj1.methodToOverride();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//Calls the method from </a:t>
            </a:r>
            <a:r>
              <a:rPr lang="en-US" dirty="0" err="1"/>
              <a:t>DerivedClass</a:t>
            </a:r>
            <a:r>
              <a:rPr lang="en-US" dirty="0"/>
              <a:t> class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obj2.methodToOverride(); </a:t>
            </a:r>
          </a:p>
          <a:p>
            <a:pPr>
              <a:lnSpc>
                <a:spcPct val="150000"/>
              </a:lnSpc>
            </a:pPr>
            <a:r>
              <a:rPr lang="en-US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493671"/>
            <a:ext cx="520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ឧទាហរណ័​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Overrided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663365" y="1501834"/>
            <a:ext cx="0" cy="535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គឺជាមធ្យោបាយក្នុងការដាក់រួមបញ្ចូលគ្នារវាងទិន្នន័យ(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ទៅក្នុងធាតុតែមួយ(ការបង្កើត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ក្នុងការប្រើមធ្យោបាយ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គ្រប់ទិន្នន័យទាំងអស់ត្រូវបានការពារពីការ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ដទៃ។ ទិន្នន័យទាំងនោះអាច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តែប៉ុណ្នោះ។ វាត្រូវបានគែស្គាល់ម៉្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យាង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Hiding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របៀបបង្កើត 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ដើម្បីបង្កើតឲ្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</a:t>
            </a:r>
          </a:p>
          <a:p>
            <a:pPr marL="720090" lvl="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</a:p>
          <a:p>
            <a:pPr marL="480060" lvl="2" indent="0">
              <a:buNone/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1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25" y="1981200"/>
            <a:ext cx="5305425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/* File name : EncapTest.java */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class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EncapTest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private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name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private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idNum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private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int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age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 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int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getAge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()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return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age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 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getName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()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 smtClean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</a:t>
            </a: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return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name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2838" y="1753304"/>
            <a:ext cx="6096000" cy="43499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getIdNum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idNum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 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void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setAge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newAge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	if(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newAge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&lt;0) 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newAge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=0;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age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newAge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 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void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setName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name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 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void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setIdNum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{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idNum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newId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unPenh" panose="02000500000000020004" pitchFamily="2" charset="0"/>
              </a:rPr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00650" y="1447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អត្ថប្រយោជន៍នៃ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Encapsulation 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Read-Only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Write-Only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អាចឲ្យ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មានលទ្ធភាពគ្រប់គ្រងទាំងស្រុងទៅលើទិន្នន័យដែលផ្ទុកក្នុង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 ធំជាងឬស្មើរ ០</a:t>
            </a:r>
          </a:p>
          <a:p>
            <a:pPr marL="0" indent="0">
              <a:buNone/>
            </a:pPr>
            <a:r>
              <a:rPr lang="en-US" sz="2200" dirty="0" smtClean="0"/>
              <a:t>		public </a:t>
            </a:r>
            <a:r>
              <a:rPr lang="en-US" sz="2200" dirty="0"/>
              <a:t>void </a:t>
            </a:r>
            <a:r>
              <a:rPr lang="en-US" sz="2200" dirty="0" err="1"/>
              <a:t>setAge</a:t>
            </a:r>
            <a:r>
              <a:rPr lang="en-US" sz="2200" dirty="0"/>
              <a:t>(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newAge</a:t>
            </a:r>
            <a:r>
              <a:rPr lang="en-US" sz="2200" dirty="0"/>
              <a:t>) </a:t>
            </a:r>
            <a:r>
              <a:rPr lang="en-US" sz="2200" dirty="0" smtClean="0"/>
              <a:t>{ 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	if(</a:t>
            </a:r>
            <a:r>
              <a:rPr lang="en-US" sz="2200" dirty="0" err="1" smtClean="0"/>
              <a:t>newAge</a:t>
            </a:r>
            <a:r>
              <a:rPr lang="en-US" sz="2200" dirty="0" smtClean="0"/>
              <a:t>&lt;0</a:t>
            </a:r>
            <a:r>
              <a:rPr lang="en-US" sz="2200" dirty="0"/>
              <a:t>) </a:t>
            </a:r>
            <a:r>
              <a:rPr lang="en-US" sz="2200" dirty="0" err="1"/>
              <a:t>newAge</a:t>
            </a:r>
            <a:r>
              <a:rPr lang="en-US" sz="2200" dirty="0"/>
              <a:t>=0;</a:t>
            </a:r>
          </a:p>
          <a:p>
            <a:pPr marL="0" indent="0">
              <a:buNone/>
            </a:pPr>
            <a:r>
              <a:rPr lang="en-US" sz="2200" dirty="0" smtClean="0"/>
              <a:t> 						   </a:t>
            </a:r>
            <a:r>
              <a:rPr lang="en-US" sz="2200" dirty="0"/>
              <a:t>age = </a:t>
            </a:r>
            <a:r>
              <a:rPr lang="en-US" sz="2200" dirty="0" err="1"/>
              <a:t>newAge</a:t>
            </a:r>
            <a:r>
              <a:rPr lang="en-US" sz="2200" dirty="0" smtClean="0"/>
              <a:t>; </a:t>
            </a: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4700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1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ការណែនាំអំពី​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OOP</a:t>
            </a:r>
            <a:endParaRPr lang="km-KH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2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3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ជាអ្វី?</a:t>
            </a:r>
            <a:endParaRPr lang="ca-E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4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Inheritance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ជាអ្វី?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5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Polymorphism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ជា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អ្វី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6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.Encapsulation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ជាអ្វី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7.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ប្រភពឯកសារ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244016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http://www.java-made-easy.com/polymorphism-in-java.html</a:t>
            </a: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http://beginnersbook.com/2013/03/polymorphism-in-java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</a:p>
          <a:p>
            <a:r>
              <a:rPr lang="en-US" dirty="0">
                <a:hlinkClick r:id="rId3"/>
              </a:rPr>
              <a:t>https://docs.oracle.com/javase/tutorial/java/concepts/object.html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www.tutorialspoint.com/java/java_object_classes.htm</a:t>
            </a:r>
            <a:endParaRPr lang="en-US" dirty="0" smtClean="0"/>
          </a:p>
          <a:p>
            <a:r>
              <a:rPr lang="en-US" u="sng" dirty="0">
                <a:hlinkClick r:id="rId5"/>
              </a:rPr>
              <a:t>http://stackoverflow.com/questions/11966763/java-encapsulation</a:t>
            </a:r>
            <a:endParaRPr lang="en-US" dirty="0"/>
          </a:p>
          <a:p>
            <a:r>
              <a:rPr lang="en-US" u="sng" dirty="0">
                <a:hlinkClick r:id="rId6"/>
              </a:rPr>
              <a:t>https://www.tutorialspoint.com/java/java_encapsulation.htm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9029" y="268819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20000"/>
              </a:lnSpc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គឺជាវិធីសាស្រ្តក្នុងការ រចនា កម្មវិធីតាមទម្រង់ </a:t>
            </a: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មានទម្រង់និងវិធីសាស្រ្តដូចជា៖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Inheritance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Polymorphism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Encapsulation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Real-World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គឺជារបស់ពិតមួយដែលវាមាន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នោះគឺមានតម្លៃតំលៃជាក់លាក់​និងច្បាស់លាស់របស់វា។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ណ៍ៈ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សត្វគោ វា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ភេទ​ ជើង កន្ទុយ​) និង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(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 ស៊ីស្មៅ ផឹកទឹក)។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in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មានលក្ខណៈស្រដៀង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ទៅនឹង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real-world 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គឺវាមាន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ទាំងនោះនឹងជួយធ្វើការទំនាក់ទំនងរវាង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ធ្វើការអនុវត្តន៍នូវរាល់សកម្មភាព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096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8083"/>
            <a:ext cx="10576286" cy="3891892"/>
          </a:xfrm>
        </p:spPr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template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Blueprint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ជាពុម្ភ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រាប់កំនត់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លក្ខណៈអោ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(State and behavior).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ស្រួលក្នុងការ​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code.</a:t>
            </a:r>
          </a:p>
          <a:p>
            <a:pPr lvl="1"/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72" y="2582583"/>
            <a:ext cx="3209515" cy="4086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9310" y="1797269"/>
            <a:ext cx="145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ឧទាហរណ័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992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9" y="1629159"/>
            <a:ext cx="10994127" cy="4312251"/>
          </a:xfrm>
        </p:spPr>
        <p:txBody>
          <a:bodyPr/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86793"/>
            <a:ext cx="9882868" cy="45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13426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9" y="1611931"/>
            <a:ext cx="10994127" cy="4312251"/>
          </a:xfrm>
        </p:spPr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</a:t>
            </a:r>
          </a:p>
          <a:p>
            <a:pPr marL="24003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9" y="2000250"/>
            <a:ext cx="8879198" cy="224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393" y="4392518"/>
            <a:ext cx="8267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None access </a:t>
            </a:r>
            <a:r>
              <a:rPr lang="en-US" sz="2200" i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ធើ្វអោ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1442</Words>
  <Application>Microsoft Office PowerPoint</Application>
  <PresentationFormat>Widescreen</PresentationFormat>
  <Paragraphs>375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Malgun Gothic</vt:lpstr>
      <vt:lpstr>Microsoft YaHei UI</vt:lpstr>
      <vt:lpstr>Arial</vt:lpstr>
      <vt:lpstr>Calibri</vt:lpstr>
      <vt:lpstr>Consolas</vt:lpstr>
      <vt:lpstr>Courier New</vt:lpstr>
      <vt:lpstr>DaunPenh</vt:lpstr>
      <vt:lpstr>Khmer OS</vt:lpstr>
      <vt:lpstr>Khmer OS Battambang</vt:lpstr>
      <vt:lpstr>Khmer OS Muol Light</vt:lpstr>
      <vt:lpstr>Symbol</vt:lpstr>
      <vt:lpstr>Tahoma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</vt:lpstr>
      <vt:lpstr> 1. ការណែនាំអំពី​ OOP </vt:lpstr>
      <vt:lpstr>2. តើ​ Object ជាអ្វី?</vt:lpstr>
      <vt:lpstr>2. តើ​ Object ជាអ្វី?</vt:lpstr>
      <vt:lpstr>3. តើ​ Class​ ជាអ្វី?</vt:lpstr>
      <vt:lpstr>3. តើ​ Class​ ជាអ្វី?</vt:lpstr>
      <vt:lpstr>3. តើ​ Class​ ជាអ្វី?</vt:lpstr>
      <vt:lpstr>3. តើ​ Class​ ជាអ្វី?</vt:lpstr>
      <vt:lpstr>3. តើ​ Class​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4. តើ​ Inheritance ជាអ្វី?</vt:lpstr>
      <vt:lpstr>5. តើ​ Polymorphism ជាអ្វី?</vt:lpstr>
      <vt:lpstr>5. តើ​ Polymorphism ជាអ្វី?</vt:lpstr>
      <vt:lpstr>5. តើ​ Polymorphism ជាអ្វី?</vt:lpstr>
      <vt:lpstr>5. តើ​ Polymorphism ជាអ្វី?</vt:lpstr>
      <vt:lpstr>6. តើ Encapsulation ជាអ្វី?</vt:lpstr>
      <vt:lpstr>6. តើ Encapsulation ជាអ្វី?</vt:lpstr>
      <vt:lpstr>6. តើ Encapsulation ជាអ្វី?</vt:lpstr>
      <vt:lpstr> 7.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2017-03-14T09:20:48Z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