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43"/>
  </p:notesMasterIdLst>
  <p:handoutMasterIdLst>
    <p:handoutMasterId r:id="rId44"/>
  </p:handoutMasterIdLst>
  <p:sldIdLst>
    <p:sldId id="503" r:id="rId3"/>
    <p:sldId id="505" r:id="rId4"/>
    <p:sldId id="522" r:id="rId5"/>
    <p:sldId id="523" r:id="rId6"/>
    <p:sldId id="524" r:id="rId7"/>
    <p:sldId id="525" r:id="rId8"/>
    <p:sldId id="526" r:id="rId9"/>
    <p:sldId id="527" r:id="rId10"/>
    <p:sldId id="528" r:id="rId11"/>
    <p:sldId id="529" r:id="rId12"/>
    <p:sldId id="530" r:id="rId13"/>
    <p:sldId id="531" r:id="rId14"/>
    <p:sldId id="532" r:id="rId15"/>
    <p:sldId id="546" r:id="rId16"/>
    <p:sldId id="547" r:id="rId17"/>
    <p:sldId id="548" r:id="rId18"/>
    <p:sldId id="549" r:id="rId19"/>
    <p:sldId id="550" r:id="rId20"/>
    <p:sldId id="551" r:id="rId21"/>
    <p:sldId id="552" r:id="rId22"/>
    <p:sldId id="553" r:id="rId23"/>
    <p:sldId id="554" r:id="rId24"/>
    <p:sldId id="541" r:id="rId25"/>
    <p:sldId id="542" r:id="rId26"/>
    <p:sldId id="543" r:id="rId27"/>
    <p:sldId id="544" r:id="rId28"/>
    <p:sldId id="545" r:id="rId29"/>
    <p:sldId id="555" r:id="rId30"/>
    <p:sldId id="556" r:id="rId31"/>
    <p:sldId id="557" r:id="rId32"/>
    <p:sldId id="558" r:id="rId33"/>
    <p:sldId id="559" r:id="rId34"/>
    <p:sldId id="560" r:id="rId35"/>
    <p:sldId id="561" r:id="rId36"/>
    <p:sldId id="506" r:id="rId37"/>
    <p:sldId id="507" r:id="rId38"/>
    <p:sldId id="508" r:id="rId39"/>
    <p:sldId id="439" r:id="rId40"/>
    <p:sldId id="562" r:id="rId41"/>
    <p:sldId id="42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444" autoAdjust="0"/>
  </p:normalViewPr>
  <p:slideViewPr>
    <p:cSldViewPr snapToGrid="0">
      <p:cViewPr varScale="1">
        <p:scale>
          <a:sx n="87" d="100"/>
          <a:sy n="87" d="100"/>
        </p:scale>
        <p:origin x="666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18-Mar-17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18-Mar-17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53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53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18-Mar-17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18-Mar-17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18-Mar-17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18-Mar-17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18-Mar-17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18-Mar-17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18-Mar-17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18-Mar-17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18-Mar-17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eclipse.org/downloads/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tpoint.com/variable-datatype" TargetMode="External"/><Relationship Id="rId2" Type="http://schemas.openxmlformats.org/officeDocument/2006/relationships/hyperlink" Target="http://www.javatpoint.com/java-comments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javatpoint.com/java-naming-conventions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avatpoint.com/internal-details-of-jvm" TargetMode="External"/><Relationship Id="rId3" Type="http://schemas.openxmlformats.org/officeDocument/2006/relationships/hyperlink" Target="http://www.sitesbay.com/java/features-of-java" TargetMode="External"/><Relationship Id="rId7" Type="http://schemas.openxmlformats.org/officeDocument/2006/relationships/hyperlink" Target="http://www.codeproject.com/Articles/30422/How-the-Java-Virtual-Machine-JVM-Works" TargetMode="External"/><Relationship Id="rId2" Type="http://schemas.openxmlformats.org/officeDocument/2006/relationships/hyperlink" Target="http://javamiracles.blogspot.com/2015/07/features-or-characteristics-of-java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users.drew.edu/bburd/javafordummies4/ReadingJavadoc.pdf" TargetMode="External"/><Relationship Id="rId5" Type="http://schemas.openxmlformats.org/officeDocument/2006/relationships/hyperlink" Target="https://www.techopedia.com/definition/5594/java-development-kit-jdk" TargetMode="External"/><Relationship Id="rId4" Type="http://schemas.openxmlformats.org/officeDocument/2006/relationships/hyperlink" Target="http://www.cs.armstrong.edu/liang/JavaCharacteristics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773" y="3772619"/>
            <a:ext cx="2550698" cy="755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វ៉យ រត្តនា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ស៊ឹង សារ៉ាវីត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" y="1458982"/>
            <a:ext cx="6780184" cy="508019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JDK (Java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Development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Kit):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ប្រើសម្រាប់អភិវឌ្ឍ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Java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applications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applets.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វាមានផ្ទុក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	Runtime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Environment (JRE),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interpreter/loader 	(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java),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compiler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javac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), an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archiver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(jar),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documentation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generator (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javadoc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 and other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tools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ដែលត្រូវការនៅក្នុង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development.</a:t>
            </a:r>
          </a:p>
          <a:p>
            <a:pPr>
              <a:lnSpc>
                <a:spcPct val="150000"/>
              </a:lnSpc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1026" name="Picture 2" descr="jd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633" y="1521959"/>
            <a:ext cx="5314420" cy="41880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0321" y="361242"/>
            <a:ext cx="10994127" cy="1014664"/>
          </a:xfrm>
        </p:spPr>
        <p:txBody>
          <a:bodyPr>
            <a:norm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</a:t>
            </a:r>
            <a:r>
              <a:rPr lang="ca-ES" sz="30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ស្វែងយល់អំពី</a:t>
            </a: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JDK/JRE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83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21" y="361242"/>
            <a:ext cx="10994127" cy="1014664"/>
          </a:xfrm>
        </p:spPr>
        <p:txBody>
          <a:bodyPr>
            <a:norm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</a:t>
            </a:r>
            <a:r>
              <a:rPr lang="ca-ES" sz="30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ស្វែងយល់អំពី</a:t>
            </a: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JDK/JRE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1469478"/>
            <a:ext cx="6255834" cy="4613821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200" b="1" dirty="0" smtClean="0">
                <a:latin typeface="Khmer OS Battambang"/>
                <a:cs typeface="Khmer OS Battambang"/>
              </a:rPr>
              <a:t>	</a:t>
            </a:r>
            <a:r>
              <a:rPr lang="en-US" sz="2200" dirty="0" smtClean="0">
                <a:latin typeface="Khmer OS Battambang"/>
                <a:cs typeface="Khmer OS Battambang"/>
              </a:rPr>
              <a:t>The </a:t>
            </a:r>
            <a:r>
              <a:rPr lang="en-US" sz="2200" dirty="0">
                <a:latin typeface="Khmer OS Battambang"/>
                <a:cs typeface="Khmer OS Battambang"/>
              </a:rPr>
              <a:t>Java Runtime Environment (</a:t>
            </a:r>
            <a:r>
              <a:rPr lang="en-US" sz="2200" dirty="0" smtClean="0">
                <a:latin typeface="Khmer OS Battambang"/>
                <a:cs typeface="Khmer OS Battambang"/>
              </a:rPr>
              <a:t>JRE) </a:t>
            </a:r>
            <a:r>
              <a:rPr lang="km-KH" sz="2200" dirty="0" smtClean="0">
                <a:latin typeface="Khmer OS Battambang"/>
                <a:cs typeface="Khmer OS Battambang"/>
              </a:rPr>
              <a:t>ជាផ្នែក</a:t>
            </a:r>
            <a:r>
              <a:rPr lang="en-US" sz="2200" dirty="0" smtClean="0">
                <a:latin typeface="Khmer OS Battambang"/>
                <a:cs typeface="Khmer OS Battambang"/>
              </a:rPr>
              <a:t>	</a:t>
            </a:r>
            <a:r>
              <a:rPr lang="km-KH" sz="2200" dirty="0" smtClean="0">
                <a:latin typeface="Khmer OS Battambang"/>
                <a:cs typeface="Khmer OS Battambang"/>
              </a:rPr>
              <a:t>មួយនៃ </a:t>
            </a:r>
            <a:r>
              <a:rPr lang="en-US" sz="2200" dirty="0" smtClean="0">
                <a:latin typeface="Khmer OS Battambang"/>
                <a:cs typeface="Khmer OS Battambang"/>
              </a:rPr>
              <a:t>Java </a:t>
            </a:r>
            <a:r>
              <a:rPr lang="en-US" sz="2200" dirty="0">
                <a:latin typeface="Khmer OS Battambang"/>
                <a:cs typeface="Khmer OS Battambang"/>
              </a:rPr>
              <a:t>Development Kit (JDK). </a:t>
            </a:r>
            <a:r>
              <a:rPr lang="km-KH" sz="2200" dirty="0" smtClean="0">
                <a:latin typeface="Khmer OS Battambang"/>
                <a:cs typeface="Khmer OS Battambang"/>
              </a:rPr>
              <a:t>វាមានផ្ទុកនូវ</a:t>
            </a:r>
            <a:r>
              <a:rPr lang="en-US" sz="2200" dirty="0" smtClean="0">
                <a:latin typeface="Khmer OS Battambang"/>
                <a:cs typeface="Khmer OS Battambang"/>
              </a:rPr>
              <a:t>	</a:t>
            </a:r>
            <a:r>
              <a:rPr lang="km-KH" sz="2200" dirty="0" smtClean="0">
                <a:latin typeface="Khmer OS Battambang"/>
                <a:cs typeface="Khmer OS Battambang"/>
              </a:rPr>
              <a:t>បណ្ដុំ </a:t>
            </a:r>
            <a:r>
              <a:rPr lang="en-US" sz="2200" dirty="0" smtClean="0">
                <a:latin typeface="Khmer OS Battambang"/>
                <a:cs typeface="Khmer OS Battambang"/>
              </a:rPr>
              <a:t>libraries </a:t>
            </a:r>
            <a:r>
              <a:rPr lang="en-US" sz="2200" dirty="0">
                <a:latin typeface="Khmer OS Battambang"/>
                <a:cs typeface="Khmer OS Battambang"/>
              </a:rPr>
              <a:t>and tools </a:t>
            </a:r>
            <a:r>
              <a:rPr lang="km-KH" sz="2200" dirty="0" smtClean="0">
                <a:latin typeface="Khmer OS Battambang"/>
                <a:cs typeface="Khmer OS Battambang"/>
              </a:rPr>
              <a:t>សំរាប់ធ្វើការអភិវឌ្ឍកម្មវិធី</a:t>
            </a:r>
            <a:r>
              <a:rPr lang="en-US" sz="2200" dirty="0" smtClean="0">
                <a:latin typeface="Khmer OS Battambang"/>
                <a:cs typeface="Khmer OS Battambang"/>
              </a:rPr>
              <a:t>. 	The </a:t>
            </a:r>
            <a:r>
              <a:rPr lang="en-US" sz="2200" dirty="0">
                <a:latin typeface="Khmer OS Battambang"/>
                <a:cs typeface="Khmer OS Battambang"/>
              </a:rPr>
              <a:t>Java Runtime Environment </a:t>
            </a:r>
            <a:r>
              <a:rPr lang="km-KH" sz="2200" dirty="0" smtClean="0">
                <a:latin typeface="Khmer OS Battambang"/>
                <a:cs typeface="Khmer OS Battambang"/>
              </a:rPr>
              <a:t>វាមានមុខងារ</a:t>
            </a:r>
            <a:r>
              <a:rPr lang="km-KH" sz="2200" dirty="0" smtClean="0">
                <a:latin typeface="Khmer OS Battambang"/>
                <a:cs typeface="Khmer OS Battambang"/>
              </a:rPr>
              <a:t>សំ	រាប់កាត់</a:t>
            </a:r>
            <a:r>
              <a:rPr lang="km-KH" sz="2200" dirty="0" smtClean="0">
                <a:latin typeface="Khmer OS Battambang"/>
                <a:cs typeface="Khmer OS Battambang"/>
              </a:rPr>
              <a:t>បន្ថយតម្រូវការក្នុងការគណនា​ </a:t>
            </a:r>
            <a:r>
              <a:rPr lang="en-US" sz="2200" dirty="0" smtClean="0">
                <a:latin typeface="Khmer OS Battambang"/>
                <a:cs typeface="Khmer OS Battambang"/>
              </a:rPr>
              <a:t>Java</a:t>
            </a:r>
            <a:r>
              <a:rPr lang="km-KH" sz="2200" dirty="0" smtClean="0">
                <a:latin typeface="Khmer OS Battambang"/>
                <a:cs typeface="Khmer OS Battambang"/>
              </a:rPr>
              <a:t>​ </a:t>
            </a:r>
            <a:r>
              <a:rPr lang="en-US" sz="2200" dirty="0" smtClean="0">
                <a:latin typeface="Khmer OS Battambang"/>
                <a:cs typeface="Khmer OS Battambang"/>
              </a:rPr>
              <a:t>application</a:t>
            </a:r>
            <a:r>
              <a:rPr lang="en-US" sz="2200" dirty="0">
                <a:latin typeface="Khmer OS Battambang"/>
                <a:cs typeface="Khmer OS Battambang"/>
              </a:rPr>
              <a:t>. 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3693671" y="5603350"/>
            <a:ext cx="6235082" cy="431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2050" name="Picture 2" descr="j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27" y="1569102"/>
            <a:ext cx="4755276" cy="46446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27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22" y="146948"/>
            <a:ext cx="11088587" cy="124662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</a:pP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ស្វែងយល់អំពី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J2SE/J2EE/J2ME</a:t>
            </a:r>
            <a:endParaRPr lang="ca-E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uk-UA" smtClean="0"/>
              <a:pPr/>
              <a:t>12</a:t>
            </a:fld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04956" y="1511464"/>
            <a:ext cx="11797101" cy="53465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200" dirty="0" smtClean="0">
                <a:latin typeface="Khmer OS Battambang"/>
                <a:cs typeface="Khmer OS Battambang"/>
              </a:rPr>
              <a:t>J2SE: (Java Platform, standard Edition)</a:t>
            </a:r>
            <a:r>
              <a:rPr lang="en-US" sz="2200" dirty="0" err="1" smtClean="0">
                <a:latin typeface="Khmer OS Battambang"/>
                <a:cs typeface="Khmer OS Battambang"/>
              </a:rPr>
              <a:t>វាគឺជា</a:t>
            </a:r>
            <a:r>
              <a:rPr lang="en-US" sz="2200" dirty="0" err="1" smtClean="0">
                <a:latin typeface="Khmer OS Battambang"/>
                <a:cs typeface="Khmer OS Battambang"/>
              </a:rPr>
              <a:t>មូល</a:t>
            </a:r>
            <a:r>
              <a:rPr lang="km-KH" sz="2200" dirty="0" smtClean="0">
                <a:latin typeface="Khmer OS Battambang"/>
                <a:cs typeface="Khmer OS Battambang"/>
              </a:rPr>
              <a:t>ដ្ឋាន</a:t>
            </a:r>
            <a:r>
              <a:rPr lang="en-US" sz="2200" dirty="0" err="1" smtClean="0">
                <a:latin typeface="Khmer OS Battambang"/>
                <a:cs typeface="Khmer OS Battambang"/>
              </a:rPr>
              <a:t>គ្</a:t>
            </a:r>
            <a:r>
              <a:rPr lang="en-US" sz="2200" dirty="0" err="1" smtClean="0">
                <a:latin typeface="Khmer OS Battambang"/>
                <a:cs typeface="Khmer OS Battambang"/>
              </a:rPr>
              <a:t>រឺះដំបូងបង្អស់របស</a:t>
            </a:r>
            <a:r>
              <a:rPr lang="en-US" sz="2200" dirty="0" smtClean="0">
                <a:latin typeface="Khmer OS Battambang"/>
                <a:cs typeface="Khmer OS Battambang"/>
              </a:rPr>
              <a:t>់ Java </a:t>
            </a:r>
            <a:r>
              <a:rPr lang="en-US" sz="2200" dirty="0" err="1" smtClean="0">
                <a:latin typeface="Khmer OS Battambang"/>
                <a:cs typeface="Khmer OS Battambang"/>
              </a:rPr>
              <a:t>ហើយវាជា</a:t>
            </a:r>
            <a:r>
              <a:rPr lang="en-US" sz="2200" dirty="0" smtClean="0">
                <a:latin typeface="Khmer OS Battambang"/>
                <a:cs typeface="Khmer OS Battambang"/>
              </a:rPr>
              <a:t> </a:t>
            </a:r>
            <a:r>
              <a:rPr lang="en-US" sz="2200" dirty="0" err="1">
                <a:latin typeface="Khmer OS Battambang"/>
                <a:cs typeface="Khmer OS Battambang"/>
              </a:rPr>
              <a:t>កំនែ</a:t>
            </a:r>
            <a:r>
              <a:rPr lang="en-US" sz="2200" dirty="0">
                <a:latin typeface="Khmer OS Battambang"/>
                <a:cs typeface="Khmer OS Battambang"/>
              </a:rPr>
              <a:t> </a:t>
            </a:r>
            <a:r>
              <a:rPr lang="km-KH" sz="2200" dirty="0" smtClean="0">
                <a:latin typeface="Khmer OS Battambang"/>
                <a:cs typeface="Khmer OS Battambang"/>
              </a:rPr>
              <a:t> </a:t>
            </a:r>
            <a:r>
              <a:rPr lang="en-US" sz="2200" dirty="0" smtClean="0">
                <a:latin typeface="Khmer OS Battambang"/>
                <a:cs typeface="Khmer OS Battambang"/>
              </a:rPr>
              <a:t>Standard </a:t>
            </a:r>
            <a:r>
              <a:rPr lang="en-US" sz="2200" dirty="0">
                <a:latin typeface="Khmer OS Battambang"/>
                <a:cs typeface="Khmer OS Battambang"/>
              </a:rPr>
              <a:t>(</a:t>
            </a:r>
            <a:r>
              <a:rPr lang="en-US" sz="2200" dirty="0" smtClean="0">
                <a:latin typeface="Khmer OS Battambang"/>
                <a:cs typeface="Khmer OS Battambang"/>
              </a:rPr>
              <a:t>Version) </a:t>
            </a:r>
            <a:r>
              <a:rPr lang="en-US" sz="2200" dirty="0" err="1" smtClean="0">
                <a:latin typeface="Khmer OS Battambang"/>
                <a:cs typeface="Khmer OS Battambang"/>
              </a:rPr>
              <a:t>នៃ</a:t>
            </a:r>
            <a:r>
              <a:rPr lang="en-US" sz="2200" dirty="0" smtClean="0">
                <a:latin typeface="Khmer OS Battambang"/>
                <a:cs typeface="Khmer OS Battambang"/>
              </a:rPr>
              <a:t> Java. J2SE </a:t>
            </a:r>
            <a:r>
              <a:rPr lang="en-US" sz="2200" dirty="0" err="1" smtClean="0">
                <a:latin typeface="Khmer OS Battambang"/>
                <a:cs typeface="Khmer OS Battambang"/>
              </a:rPr>
              <a:t>ជាចំបងត្រូវបានប្រើសំរាប់ការបង្កើតកម្មវីធីរបស</a:t>
            </a:r>
            <a:r>
              <a:rPr lang="en-US" sz="2200" dirty="0" smtClean="0">
                <a:latin typeface="Khmer OS Battambang"/>
                <a:cs typeface="Khmer OS Battambang"/>
              </a:rPr>
              <a:t>់ Desktop. </a:t>
            </a:r>
            <a:r>
              <a:rPr lang="en-US" sz="2200" dirty="0" err="1" smtClean="0">
                <a:latin typeface="Khmer OS Battambang"/>
                <a:cs typeface="Khmer OS Battambang"/>
              </a:rPr>
              <a:t>វាផ្ទុកទៅដោយ</a:t>
            </a:r>
            <a:r>
              <a:rPr lang="en-US" sz="2200" dirty="0" smtClean="0">
                <a:latin typeface="Khmer OS Battambang"/>
                <a:cs typeface="Khmer OS Battambang"/>
              </a:rPr>
              <a:t> Variable, Primitive data type, arrays, stream, string, java database connectivity (JDBC)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200" dirty="0" smtClean="0">
                <a:latin typeface="Khmer OS Battambang"/>
                <a:cs typeface="Khmer OS Battambang"/>
              </a:rPr>
              <a:t>J2ME: (Java Platform, Micro Edition) </a:t>
            </a:r>
            <a:r>
              <a:rPr lang="en-US" sz="2200" dirty="0" err="1" smtClean="0">
                <a:latin typeface="Khmer OS Battambang"/>
                <a:cs typeface="Khmer OS Battambang"/>
              </a:rPr>
              <a:t>កំនែនេះផ្តោតសំខាន់លើការបង្កើតកម្មវិធីសំរាប</a:t>
            </a:r>
            <a:r>
              <a:rPr lang="en-US" sz="2200" dirty="0" smtClean="0">
                <a:latin typeface="Khmer OS Battambang"/>
                <a:cs typeface="Khmer OS Battambang"/>
              </a:rPr>
              <a:t>់ Embedded system, mobile, and small device. </a:t>
            </a:r>
          </a:p>
          <a:p>
            <a:pPr algn="just">
              <a:lnSpc>
                <a:spcPct val="150000"/>
              </a:lnSpc>
              <a:buFont typeface="Wingdings" charset="2"/>
              <a:buChar char="§"/>
            </a:pPr>
            <a:r>
              <a:rPr lang="en-US" sz="2200" dirty="0" smtClean="0">
                <a:latin typeface="Khmer OS Battambang"/>
                <a:cs typeface="Khmer OS Battambang"/>
              </a:rPr>
              <a:t>J2EE: (Java Platform, Enterprise, Edition). </a:t>
            </a:r>
            <a:r>
              <a:rPr lang="en-US" sz="2200" dirty="0" err="1" smtClean="0">
                <a:latin typeface="Khmer OS Battambang"/>
                <a:cs typeface="Khmer OS Battambang"/>
              </a:rPr>
              <a:t>កំនែ</a:t>
            </a:r>
            <a:r>
              <a:rPr lang="en-US" sz="2200" dirty="0" smtClean="0">
                <a:latin typeface="Khmer OS Battambang"/>
                <a:cs typeface="Khmer OS Battambang"/>
              </a:rPr>
              <a:t> </a:t>
            </a:r>
            <a:r>
              <a:rPr lang="en-US" sz="2200" dirty="0" smtClean="0">
                <a:latin typeface="Khmer OS Battambang"/>
                <a:cs typeface="Khmer OS Battambang"/>
              </a:rPr>
              <a:t>enterprise </a:t>
            </a:r>
            <a:r>
              <a:rPr lang="en-US" sz="2200" dirty="0" smtClean="0">
                <a:latin typeface="Khmer OS Battambang"/>
                <a:cs typeface="Khmer OS Battambang"/>
              </a:rPr>
              <a:t>ន</a:t>
            </a:r>
            <a:r>
              <a:rPr lang="km-KH" sz="2200" dirty="0" smtClean="0">
                <a:latin typeface="Khmer OS Battambang"/>
                <a:cs typeface="Khmer OS Battambang"/>
              </a:rPr>
              <a:t>ៃ</a:t>
            </a:r>
            <a:r>
              <a:rPr lang="en-US" sz="2200" dirty="0" smtClean="0">
                <a:latin typeface="Khmer OS Battambang"/>
                <a:cs typeface="Khmer OS Battambang"/>
              </a:rPr>
              <a:t> </a:t>
            </a:r>
            <a:r>
              <a:rPr lang="en-US" sz="2200" dirty="0" smtClean="0">
                <a:latin typeface="Khmer OS Battambang"/>
                <a:cs typeface="Khmer OS Battambang"/>
              </a:rPr>
              <a:t>java </a:t>
            </a:r>
            <a:r>
              <a:rPr lang="en-US" sz="2200" dirty="0" err="1" smtClean="0">
                <a:latin typeface="Khmer OS Battambang"/>
                <a:cs typeface="Khmer OS Battambang"/>
              </a:rPr>
              <a:t>នេះ</a:t>
            </a:r>
            <a:r>
              <a:rPr lang="en-US" sz="2200" dirty="0" smtClean="0">
                <a:latin typeface="Khmer OS Battambang"/>
                <a:cs typeface="Khmer OS Battambang"/>
              </a:rPr>
              <a:t> </a:t>
            </a:r>
            <a:r>
              <a:rPr lang="en-US" sz="2200" dirty="0" err="1" smtClean="0">
                <a:latin typeface="Khmer OS Battambang"/>
                <a:cs typeface="Khmer OS Battambang"/>
              </a:rPr>
              <a:t>ត្រូវបានយកមកប្រើប្រាស់សំរាប់ការ</a:t>
            </a:r>
            <a:r>
              <a:rPr lang="en-US" sz="2200" dirty="0" err="1" smtClean="0">
                <a:latin typeface="Khmer OS Battambang"/>
                <a:cs typeface="Khmer OS Battambang"/>
              </a:rPr>
              <a:t>អភិវឌ្ឍ</a:t>
            </a:r>
            <a:r>
              <a:rPr lang="km-KH" sz="2200" dirty="0" smtClean="0">
                <a:latin typeface="Khmer OS Battambang"/>
                <a:cs typeface="Khmer OS Battambang"/>
              </a:rPr>
              <a:t>ន៍</a:t>
            </a:r>
            <a:r>
              <a:rPr lang="en-US" sz="2200" dirty="0" smtClean="0">
                <a:latin typeface="Khmer OS Battambang"/>
                <a:cs typeface="Khmer OS Battambang"/>
              </a:rPr>
              <a:t> </a:t>
            </a:r>
            <a:r>
              <a:rPr lang="en-US" sz="2200" dirty="0" smtClean="0">
                <a:latin typeface="Khmer OS Battambang"/>
                <a:cs typeface="Khmer OS Battambang"/>
              </a:rPr>
              <a:t>web service, networking, server side scripting </a:t>
            </a:r>
            <a:r>
              <a:rPr lang="en-US" sz="2200" dirty="0" err="1" smtClean="0">
                <a:latin typeface="Khmer OS Battambang"/>
                <a:cs typeface="Khmer OS Battambang"/>
              </a:rPr>
              <a:t>ហើយនឹងកម្មវិធីសំរាប</a:t>
            </a:r>
            <a:r>
              <a:rPr lang="en-US" sz="2200" dirty="0" smtClean="0">
                <a:latin typeface="Khmer OS Battambang"/>
                <a:cs typeface="Khmer OS Battambang"/>
              </a:rPr>
              <a:t>់ web </a:t>
            </a:r>
            <a:r>
              <a:rPr lang="en-US" sz="2200" dirty="0" err="1" smtClean="0">
                <a:latin typeface="Khmer OS Battambang"/>
                <a:cs typeface="Khmer OS Battambang"/>
              </a:rPr>
              <a:t>ផ្សេងៗទៀត</a:t>
            </a:r>
            <a:r>
              <a:rPr lang="en-US" sz="2200" dirty="0" smtClean="0">
                <a:latin typeface="Khmer OS Battambang"/>
                <a:cs typeface="Khmer OS Battambang"/>
              </a:rPr>
              <a:t>។ 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endParaRPr lang="en-US" sz="2200" dirty="0" smtClean="0">
              <a:latin typeface="Khmer OS Battambang"/>
              <a:cs typeface="Khmer OS Battambang"/>
            </a:endParaRPr>
          </a:p>
          <a:p>
            <a:pPr lvl="1">
              <a:lnSpc>
                <a:spcPct val="150000"/>
              </a:lnSpc>
              <a:buFont typeface="Wingdings" charset="2"/>
              <a:buChar char="§"/>
            </a:pPr>
            <a:endParaRPr lang="en-US" sz="2200" dirty="0">
              <a:latin typeface="Khmer OS Battambang"/>
              <a:cs typeface="Khmer OS Battambang"/>
            </a:endParaRPr>
          </a:p>
        </p:txBody>
      </p:sp>
    </p:spTree>
    <p:extLst>
      <p:ext uri="{BB962C8B-B14F-4D97-AF65-F5344CB8AC3E}">
        <p14:creationId xmlns:p14="http://schemas.microsoft.com/office/powerpoint/2010/main" val="12003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22" y="378909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ស្វែងយល់អំពី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API Document </a:t>
            </a:r>
            <a:endParaRPr lang="en-US" sz="3000" b="1" dirty="0">
              <a:solidFill>
                <a:srgbClr val="00339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uk-UA" smtClean="0"/>
              <a:pPr/>
              <a:t>13</a:t>
            </a:fld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" y="1469478"/>
            <a:ext cx="11627320" cy="461382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 err="1" smtClean="0">
                <a:latin typeface="Khmer OS Battambang"/>
                <a:cs typeface="Khmer OS Battambang"/>
              </a:rPr>
              <a:t>ឯកសារ</a:t>
            </a:r>
            <a:r>
              <a:rPr lang="en-US" sz="2200" dirty="0" smtClean="0">
                <a:latin typeface="Khmer OS Battambang"/>
                <a:cs typeface="Khmer OS Battambang"/>
              </a:rPr>
              <a:t> JAVA API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 smtClean="0">
                <a:latin typeface="Khmer OS Battambang"/>
                <a:cs typeface="Khmer OS Battambang"/>
              </a:rPr>
              <a:t>	</a:t>
            </a:r>
            <a:r>
              <a:rPr lang="en-US" sz="2200" dirty="0" err="1" smtClean="0">
                <a:latin typeface="Khmer OS Battambang"/>
                <a:cs typeface="Khmer OS Battambang"/>
              </a:rPr>
              <a:t>គឺជាបណ្ណាល័យដ៏ធំដែលមានផ្ទុកទៅ</a:t>
            </a:r>
            <a:r>
              <a:rPr lang="en-US" sz="2200" dirty="0" smtClean="0">
                <a:latin typeface="Khmer OS Battambang"/>
                <a:cs typeface="Khmer OS Battambang"/>
              </a:rPr>
              <a:t> </a:t>
            </a:r>
            <a:r>
              <a:rPr lang="en-US" sz="2200" dirty="0" err="1" smtClean="0">
                <a:latin typeface="Khmer OS Battambang"/>
                <a:cs typeface="Khmer OS Battambang"/>
              </a:rPr>
              <a:t>ដោយ</a:t>
            </a:r>
            <a:r>
              <a:rPr lang="en-US" sz="2200" dirty="0" smtClean="0">
                <a:latin typeface="Khmer OS Battambang"/>
                <a:cs typeface="Khmer OS Battambang"/>
              </a:rPr>
              <a:t> Canned program </a:t>
            </a:r>
            <a:r>
              <a:rPr lang="en-US" sz="2200" dirty="0" err="1" smtClean="0">
                <a:latin typeface="Khmer OS Battambang"/>
                <a:cs typeface="Khmer OS Battambang"/>
              </a:rPr>
              <a:t>ជាង</a:t>
            </a:r>
            <a:r>
              <a:rPr lang="en-US" sz="2200" dirty="0" smtClean="0">
                <a:latin typeface="Khmer OS Battambang"/>
                <a:cs typeface="Khmer OS Battambang"/>
              </a:rPr>
              <a:t> 3000 </a:t>
            </a:r>
            <a:r>
              <a:rPr lang="en-US" sz="2200" dirty="0" err="1" smtClean="0">
                <a:latin typeface="Khmer OS Battambang"/>
                <a:cs typeface="Khmer OS Battambang"/>
              </a:rPr>
              <a:t>ដែលមានមុខងាររបស់វា</a:t>
            </a:r>
            <a:r>
              <a:rPr lang="en-US" sz="2200" dirty="0">
                <a:latin typeface="Khmer OS Battambang"/>
                <a:cs typeface="Khmer OS Battambang"/>
              </a:rPr>
              <a:t> </a:t>
            </a:r>
            <a:r>
              <a:rPr lang="en-US" sz="2200" dirty="0" err="1" smtClean="0">
                <a:latin typeface="Khmer OS Battambang"/>
                <a:cs typeface="Khmer OS Battambang"/>
              </a:rPr>
              <a:t>និង</a:t>
            </a:r>
            <a:r>
              <a:rPr lang="en-US" sz="2200" dirty="0" smtClean="0">
                <a:latin typeface="Khmer OS Battambang"/>
                <a:cs typeface="Khmer OS Battambang"/>
              </a:rPr>
              <a:t> </a:t>
            </a:r>
            <a:r>
              <a:rPr lang="en-US" sz="2200" dirty="0" err="1" smtClean="0">
                <a:latin typeface="Khmer OS Battambang"/>
                <a:cs typeface="Khmer OS Battambang"/>
              </a:rPr>
              <a:t>ដែនកំណត់របស់វាហើយនិងការប្រើប្រាស</a:t>
            </a:r>
            <a:r>
              <a:rPr lang="en-US" sz="2200" dirty="0" smtClean="0">
                <a:latin typeface="Khmer OS Battambang"/>
                <a:cs typeface="Khmer OS Battambang"/>
              </a:rPr>
              <a:t>់</a:t>
            </a:r>
            <a:r>
              <a:rPr lang="es-ES_tradnl" sz="2200" dirty="0" err="1" smtClean="0">
                <a:latin typeface="Khmer OS Battambang"/>
                <a:cs typeface="Khmer OS Battambang"/>
              </a:rPr>
              <a:t>ដែលមានប្រសិទ្ធិភាព</a:t>
            </a:r>
            <a:r>
              <a:rPr lang="es-ES_tradnl" sz="2200" dirty="0" smtClean="0">
                <a:latin typeface="Khmer OS Battambang"/>
                <a:cs typeface="Khmer OS Battambang"/>
              </a:rPr>
              <a:t>។ </a:t>
            </a:r>
            <a:r>
              <a:rPr lang="es-ES_tradnl" sz="2200" dirty="0" err="1" smtClean="0">
                <a:latin typeface="Khmer OS Battambang"/>
                <a:cs typeface="Khmer OS Battambang"/>
              </a:rPr>
              <a:t>ជាមួយឯក</a:t>
            </a:r>
            <a:r>
              <a:rPr lang="es-ES_tradnl" sz="2200" dirty="0" err="1" smtClean="0">
                <a:latin typeface="Khmer OS Battambang"/>
                <a:cs typeface="Khmer OS Battambang"/>
              </a:rPr>
              <a:t>សារ</a:t>
            </a:r>
            <a:r>
              <a:rPr lang="km-KH" sz="2200" dirty="0" smtClean="0">
                <a:latin typeface="Khmer OS Battambang"/>
                <a:cs typeface="Khmer OS Battambang"/>
              </a:rPr>
              <a:t>ទាំង</a:t>
            </a:r>
            <a:r>
              <a:rPr lang="es-ES_tradnl" sz="2200" dirty="0" err="1" smtClean="0">
                <a:latin typeface="Khmer OS Battambang"/>
                <a:cs typeface="Khmer OS Battambang"/>
              </a:rPr>
              <a:t>នេះ</a:t>
            </a:r>
            <a:r>
              <a:rPr lang="es-ES_tradnl" sz="2200" dirty="0" smtClean="0">
                <a:latin typeface="Khmer OS Battambang"/>
                <a:cs typeface="Khmer OS Battambang"/>
              </a:rPr>
              <a:t> </a:t>
            </a:r>
            <a:r>
              <a:rPr lang="es-ES_tradnl" sz="2200" dirty="0" err="1" smtClean="0">
                <a:latin typeface="Khmer OS Battambang"/>
                <a:cs typeface="Khmer OS Battambang"/>
              </a:rPr>
              <a:t>យើងអាចស្វែងរកពត័មានដែលយើងត្រូវ</a:t>
            </a:r>
            <a:r>
              <a:rPr lang="es-ES_tradnl" sz="2200" dirty="0" err="1" smtClean="0">
                <a:latin typeface="Khmer OS Battambang"/>
                <a:cs typeface="Khmer OS Battambang"/>
              </a:rPr>
              <a:t>ការ</a:t>
            </a:r>
            <a:r>
              <a:rPr lang="km-KH" sz="2200" dirty="0" smtClean="0">
                <a:latin typeface="Khmer OS Battambang"/>
                <a:cs typeface="Khmer OS Battambang"/>
              </a:rPr>
              <a:t>។</a:t>
            </a:r>
            <a:endParaRPr lang="en-US" sz="2200" dirty="0">
              <a:latin typeface="Khmer OS Battambang"/>
              <a:cs typeface="Khmer OS Battambang"/>
            </a:endParaRPr>
          </a:p>
        </p:txBody>
      </p:sp>
    </p:spTree>
    <p:extLst>
      <p:ext uri="{BB962C8B-B14F-4D97-AF65-F5344CB8AC3E}">
        <p14:creationId xmlns:p14="http://schemas.microsoft.com/office/powerpoint/2010/main" val="185591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09331" y="377866"/>
            <a:ext cx="8266586" cy="998328"/>
          </a:xfrm>
        </p:spPr>
        <p:txBody>
          <a:bodyPr>
            <a:noAutofit/>
          </a:bodyPr>
          <a:lstStyle/>
          <a:p>
            <a:r>
              <a:rPr lang="pt-BR" sz="3000" b="1" dirty="0">
                <a:solidFill>
                  <a:srgbClr val="003399"/>
                </a:solidFill>
                <a:latin typeface="Khmer OS Battambang"/>
                <a:cs typeface="Khmer OS Battambang"/>
              </a:rPr>
              <a:t>5. </a:t>
            </a:r>
            <a:r>
              <a:rPr lang="pt-BR" sz="3000" b="1" dirty="0" err="1">
                <a:solidFill>
                  <a:srgbClr val="003399"/>
                </a:solidFill>
                <a:latin typeface="Khmer OS Battambang"/>
                <a:cs typeface="Khmer OS Battambang"/>
              </a:rPr>
              <a:t>ស្វែងយល់អំពី</a:t>
            </a:r>
            <a:r>
              <a:rPr lang="pt-BR" sz="3000" b="1" dirty="0">
                <a:solidFill>
                  <a:srgbClr val="003399"/>
                </a:solidFill>
                <a:latin typeface="Khmer OS Battambang"/>
                <a:cs typeface="Khmer OS Battambang"/>
              </a:rPr>
              <a:t> JVM &amp; Java </a:t>
            </a:r>
            <a:r>
              <a:rPr lang="pt-BR" sz="3000" b="1" dirty="0" err="1">
                <a:solidFill>
                  <a:srgbClr val="003399"/>
                </a:solidFill>
                <a:latin typeface="Khmer OS Battambang"/>
                <a:cs typeface="Khmer OS Battambang"/>
              </a:rPr>
              <a:t>Memory</a:t>
            </a:r>
            <a:endParaRPr lang="pt-BR" sz="3000" b="1" dirty="0">
              <a:solidFill>
                <a:srgbClr val="003399"/>
              </a:solidFill>
              <a:latin typeface="Khmer OS Battambang"/>
              <a:cs typeface="Khmer OS Battambang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" y="1458982"/>
            <a:ext cx="11627320" cy="462431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JVM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(java Virtual Machines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 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 Machine 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ហើយយវាមានការបញ្ជាក់លម្អិតសំរាប់ការផ្ដល់អោយ​ 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Runtime environment 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ធ្វើការ 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compile java byte code .</a:t>
            </a:r>
          </a:p>
          <a:p>
            <a:pPr lvl="2">
              <a:lnSpc>
                <a:spcPct val="150000"/>
              </a:lnSpc>
              <a:buFont typeface="Wingdings" charset="2"/>
              <a:buChar char="§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វាអាចធ្វើការ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processing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នៅលើគ្រប់​​​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hardware software platform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រឺ​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Operating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ណាមួយ អោយតែយើងបានធ្វើការ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install JDR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</a:p>
          <a:p>
            <a:pPr lvl="2">
              <a:lnSpc>
                <a:spcPct val="150000"/>
              </a:lnSpc>
              <a:buFont typeface="Wingdings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JVM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ក៏ជា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platform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dependent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ផង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ដែរ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lnSpc>
                <a:spcPct val="150000"/>
              </a:lnSpc>
              <a:buFont typeface="Wingdings" charset="2"/>
              <a:buChar char="§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Specification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​វាធ្វើការយ៉ាងច្បាស់ដោយវានិង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ធ្វើការ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ចាប់យក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algorithm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មកធ្វើការបានបង្កើតដោយ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Sun Microsoft.</a:t>
            </a:r>
          </a:p>
          <a:p>
            <a:pPr lvl="2">
              <a:lnSpc>
                <a:spcPct val="150000"/>
              </a:lnSpc>
              <a:buFont typeface="Wingdings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Implementation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វានិងធ្វើការ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JRE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ava Runtime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Environment).</a:t>
            </a:r>
          </a:p>
          <a:p>
            <a:pPr marL="0" indent="0">
              <a:lnSpc>
                <a:spcPct val="150000"/>
              </a:lnSpc>
              <a:buNone/>
            </a:pP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3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" y="1490470"/>
            <a:ext cx="11627320" cy="4592829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JVM Perform Operation 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lnSpc>
                <a:spcPct val="150000"/>
              </a:lnSpc>
              <a:buFont typeface="Wingdings" charset="2"/>
              <a:buChar char="§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Load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code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 load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byte-code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ចេញពី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​disk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មកដាក់លើ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memory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lnSpc>
                <a:spcPct val="150000"/>
              </a:lnSpc>
              <a:buFont typeface="Wingdings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verify code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 verifier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ត្រួតពិនិត្យ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code)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lnSpc>
                <a:spcPct val="150000"/>
              </a:lnSpc>
              <a:buFont typeface="Wingdings" charset="2"/>
              <a:buChar char="§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execute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code (JVM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បកប្រែ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byte-code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ទៅជា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ភាសាកុំ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ព្យូទ័រអាច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យល់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</a:p>
          <a:p>
            <a:endParaRPr lang="en-US" sz="2400" dirty="0"/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409331" y="377866"/>
            <a:ext cx="8266586" cy="9983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b="1" dirty="0" smtClean="0">
                <a:solidFill>
                  <a:srgbClr val="003399"/>
                </a:solidFill>
                <a:latin typeface="Khmer OS Battambang"/>
                <a:cs typeface="Khmer OS Battambang"/>
              </a:rPr>
              <a:t>5. </a:t>
            </a:r>
            <a:r>
              <a:rPr lang="pt-BR" sz="3000" b="1" dirty="0" err="1" smtClean="0">
                <a:solidFill>
                  <a:srgbClr val="003399"/>
                </a:solidFill>
                <a:latin typeface="Khmer OS Battambang"/>
                <a:cs typeface="Khmer OS Battambang"/>
              </a:rPr>
              <a:t>ស្វែងយល់អំពី</a:t>
            </a:r>
            <a:r>
              <a:rPr lang="pt-BR" sz="3000" b="1" dirty="0" smtClean="0">
                <a:solidFill>
                  <a:srgbClr val="003399"/>
                </a:solidFill>
                <a:latin typeface="Khmer OS Battambang"/>
                <a:cs typeface="Khmer OS Battambang"/>
              </a:rPr>
              <a:t> JVM &amp; Java </a:t>
            </a:r>
            <a:r>
              <a:rPr lang="pt-BR" sz="3000" b="1" dirty="0" err="1" smtClean="0">
                <a:solidFill>
                  <a:srgbClr val="003399"/>
                </a:solidFill>
                <a:latin typeface="Khmer OS Battambang"/>
                <a:cs typeface="Khmer OS Battambang"/>
              </a:rPr>
              <a:t>Memory</a:t>
            </a:r>
            <a:endParaRPr lang="pt-BR" sz="3000" b="1" dirty="0">
              <a:solidFill>
                <a:srgbClr val="003399"/>
              </a:solidFill>
              <a:latin typeface="Khmer OS Battambang"/>
              <a:cs typeface="Khmer OS Battambang"/>
            </a:endParaRPr>
          </a:p>
        </p:txBody>
      </p:sp>
    </p:spTree>
    <p:extLst>
      <p:ext uri="{BB962C8B-B14F-4D97-AF65-F5344CB8AC3E}">
        <p14:creationId xmlns:p14="http://schemas.microsoft.com/office/powerpoint/2010/main" val="88536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1458981"/>
            <a:ext cx="11606329" cy="4781763"/>
          </a:xfrm>
        </p:spPr>
        <p:txBody>
          <a:bodyPr/>
          <a:lstStyle/>
          <a:p>
            <a:pPr lvl="2">
              <a:lnSpc>
                <a:spcPct val="150000"/>
              </a:lnSpc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Memory</a:t>
            </a:r>
          </a:p>
          <a:p>
            <a:pPr lvl="3">
              <a:lnSpc>
                <a:spcPct val="150000"/>
              </a:lnSpc>
              <a:buFont typeface="Wingdings" charset="2"/>
              <a:buChar char="§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 memory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គឺជាដំណើរការនៃការ​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assign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រឺ លៃកន្លែងទុកសំរាប់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ថ្មី និង​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លុប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	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ចោល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នូវ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object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ដែលមិនប្រើ រឺ​ ឈប់ប្រើដើម្បីបង្កើតកន្លែងទំនេរសំរាប់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object​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ថ្មី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នឹង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assign   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អោយ 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lnSpc>
                <a:spcPct val="150000"/>
              </a:lnSpc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មានដូចជា៖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7">
              <a:lnSpc>
                <a:spcPct val="150000"/>
              </a:lnSpc>
              <a:buFont typeface="Wingdings" charset="2"/>
              <a:buChar char="§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Stack</a:t>
            </a:r>
          </a:p>
          <a:p>
            <a:pPr lvl="7">
              <a:lnSpc>
                <a:spcPct val="150000"/>
              </a:lnSpc>
              <a:buFont typeface="Wingdings" charset="2"/>
              <a:buChar char="§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Heap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6" name="Title 5"/>
          <p:cNvSpPr txBox="1">
            <a:spLocks/>
          </p:cNvSpPr>
          <p:nvPr/>
        </p:nvSpPr>
        <p:spPr bwMode="auto">
          <a:xfrm>
            <a:off x="409331" y="377866"/>
            <a:ext cx="8266586" cy="9983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b="1" smtClean="0">
                <a:solidFill>
                  <a:srgbClr val="003399"/>
                </a:solidFill>
                <a:latin typeface="Khmer OS Battambang"/>
                <a:cs typeface="Khmer OS Battambang"/>
              </a:rPr>
              <a:t>5. ស្វែងយល់អំពី JVM &amp; Java Memory</a:t>
            </a:r>
            <a:endParaRPr lang="pt-BR" sz="3000" b="1" dirty="0">
              <a:solidFill>
                <a:srgbClr val="003399"/>
              </a:solidFill>
              <a:latin typeface="Khmer OS Battambang"/>
              <a:cs typeface="Khmer OS Battambang"/>
            </a:endParaRPr>
          </a:p>
        </p:txBody>
      </p:sp>
    </p:spTree>
    <p:extLst>
      <p:ext uri="{BB962C8B-B14F-4D97-AF65-F5344CB8AC3E}">
        <p14:creationId xmlns:p14="http://schemas.microsoft.com/office/powerpoint/2010/main" val="312022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46940" y="1490472"/>
            <a:ext cx="11627320" cy="457183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Heap</a:t>
            </a:r>
          </a:p>
          <a:p>
            <a:pPr lvl="3">
              <a:lnSpc>
                <a:spcPct val="150000"/>
              </a:lnSpc>
              <a:buFont typeface="Wingdings" charset="2"/>
              <a:buChar char="§"/>
            </a:pP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</a:t>
            </a:r>
            <a:r>
              <a:rPr lang="km-KH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ជាកន្លែសំរាប់បានយក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allocate </a:t>
            </a: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memory </a:t>
            </a:r>
            <a:r>
              <a:rPr lang="km-KH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ពី​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address </a:t>
            </a:r>
            <a:r>
              <a:rPr lang="km-KH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ធ្វើរការ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store </a:t>
            </a:r>
            <a:r>
              <a:rPr lang="km-KH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អោយ </a:t>
            </a: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  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Stack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3">
              <a:lnSpc>
                <a:spcPct val="150000"/>
              </a:lnSpc>
              <a:buFont typeface="Wingdings" charset="2"/>
              <a:buChar char="§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វាសំរាប់បានយក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allocate memory store Frame  local variable partial result 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ហើយវាធ្វើលក្ខណះ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private Java virtual machine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របស់វា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3">
              <a:lnSpc>
                <a:spcPct val="150000"/>
              </a:lnSpc>
              <a:buFont typeface="Wingdings" charset="2"/>
              <a:buChar char="§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ពេលដែលមានកាបង្កើត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frame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ថ្មី​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ហៅមក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Execute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ហើយពេលវា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complete 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វានិង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destroy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ខ្លួនវា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auto (garbage collection ).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09331" y="377866"/>
            <a:ext cx="8266586" cy="998328"/>
          </a:xfrm>
        </p:spPr>
        <p:txBody>
          <a:bodyPr>
            <a:noAutofit/>
          </a:bodyPr>
          <a:lstStyle/>
          <a:p>
            <a:r>
              <a:rPr lang="pt-BR" sz="3000" b="1" dirty="0">
                <a:solidFill>
                  <a:srgbClr val="003399"/>
                </a:solidFill>
                <a:latin typeface="Khmer OS Battambang"/>
                <a:cs typeface="Khmer OS Battambang"/>
              </a:rPr>
              <a:t>5. </a:t>
            </a:r>
            <a:r>
              <a:rPr lang="pt-BR" sz="3000" b="1" dirty="0" err="1">
                <a:solidFill>
                  <a:srgbClr val="003399"/>
                </a:solidFill>
                <a:latin typeface="Khmer OS Battambang"/>
                <a:cs typeface="Khmer OS Battambang"/>
              </a:rPr>
              <a:t>ស្វែងយល់អំពី</a:t>
            </a:r>
            <a:r>
              <a:rPr lang="pt-BR" sz="3000" b="1" dirty="0">
                <a:solidFill>
                  <a:srgbClr val="003399"/>
                </a:solidFill>
                <a:latin typeface="Khmer OS Battambang"/>
                <a:cs typeface="Khmer OS Battambang"/>
              </a:rPr>
              <a:t> JVM &amp; Java </a:t>
            </a:r>
            <a:r>
              <a:rPr lang="pt-BR" sz="3000" b="1" dirty="0" err="1">
                <a:solidFill>
                  <a:srgbClr val="003399"/>
                </a:solidFill>
                <a:latin typeface="Khmer OS Battambang"/>
                <a:cs typeface="Khmer OS Battambang"/>
              </a:rPr>
              <a:t>Memory</a:t>
            </a:r>
            <a:endParaRPr lang="pt-BR" sz="3000" b="1" dirty="0">
              <a:solidFill>
                <a:srgbClr val="003399"/>
              </a:solidFill>
              <a:latin typeface="Khmer OS Battambang"/>
              <a:cs typeface="Khmer OS Battambang"/>
            </a:endParaRPr>
          </a:p>
        </p:txBody>
      </p:sp>
    </p:spTree>
    <p:extLst>
      <p:ext uri="{BB962C8B-B14F-4D97-AF65-F5344CB8AC3E}">
        <p14:creationId xmlns:p14="http://schemas.microsoft.com/office/powerpoint/2010/main" val="106113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854" y="378910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6. </a:t>
            </a:r>
            <a:r>
              <a:rPr lang="en-US" sz="30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ស្វែងយល់អំពី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Java Running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Process(Java compiler) 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Content Placeholder 4" descr="C:\Users\User\Desktop\java\quick-introduction-to-java-garbage-collector-jvm-gc-2-638.jpg"/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86" y="1513115"/>
            <a:ext cx="8909130" cy="50365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895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854" y="368414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6. </a:t>
            </a:r>
            <a:r>
              <a:rPr lang="en-US" sz="30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ស្វែងយល់អំពី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Java Running Process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1473276"/>
            <a:ext cx="10193867" cy="5384724"/>
          </a:xfrm>
        </p:spPr>
      </p:pic>
    </p:spTree>
    <p:extLst>
      <p:ext uri="{BB962C8B-B14F-4D97-AF65-F5344CB8AC3E}">
        <p14:creationId xmlns:p14="http://schemas.microsoft.com/office/powerpoint/2010/main" val="126165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355654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កំពង</a:t>
            </a:r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់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សោម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err="1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មូលឋ្ឋានគ្រឹះ</a:t>
            </a:r>
            <a:r>
              <a:rPr lang="en-US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⁣ JAVA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930007"/>
            <a:ext cx="3163505" cy="214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b="1" dirty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វុទ្ធី សុខឃី</a:t>
            </a:r>
            <a:endParaRPr lang="ca-ES" b="1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លោក សាំង គឹមសួ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លោក សៀន ម៉េងគង់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b="1" dirty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គឹម ពន្លឺ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b="1" dirty="0" smtClean="0">
                <a:latin typeface="Khmer OS Battambang" pitchFamily="2" charset="0"/>
                <a:cs typeface="Khmer OS Battambang" pitchFamily="2" charset="0"/>
              </a:rPr>
              <a:t>លោក តាំង លាងហ៊ួរ</a:t>
            </a:r>
            <a:endParaRPr lang="km-KH" b="1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853" y="368414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6. </a:t>
            </a:r>
            <a:r>
              <a:rPr lang="en-US" sz="30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ស្វែងយល់អំពី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Java Running Process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" y="1458981"/>
            <a:ext cx="11609902" cy="4809375"/>
          </a:xfrm>
        </p:spPr>
        <p:txBody>
          <a:bodyPr>
            <a:normAutofit/>
          </a:bodyPr>
          <a:lstStyle/>
          <a:p>
            <a:pPr lvl="1">
              <a:buFont typeface="Arial"/>
              <a:buChar char="•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loader</a:t>
            </a: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វាជាអ្នកចាប់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យក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file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extension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.class 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មក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virtual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machine.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/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area 	</a:t>
            </a:r>
          </a:p>
          <a:p>
            <a:pPr marL="0" indent="0">
              <a:buNone/>
            </a:pP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រាប់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store structure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ដំណើរ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/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Heap</a:t>
            </a: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 marL="0" indent="0">
              <a:buNone/>
            </a:pP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រាប់​​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store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Object(heap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relate with Garbage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collection).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/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Stack</a:t>
            </a: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រាប់បានយក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allocate memory store Frame  local variable 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ហើយវា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ធ្វើលក្ខ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ណះ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private Java virtual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machine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5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854" y="368414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6. </a:t>
            </a:r>
            <a:r>
              <a:rPr lang="en-US" sz="30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ស្វែងយល់អំពី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Java Running Process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15452" y="1458980"/>
            <a:ext cx="12192000" cy="539902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40000"/>
              </a:lnSpc>
            </a:pPr>
            <a:r>
              <a:rPr lang="en-US" sz="2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 </a:t>
            </a:r>
            <a:r>
              <a:rPr lang="en-US" sz="2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Counter register</a:t>
            </a:r>
          </a:p>
          <a:p>
            <a:pPr lvl="2">
              <a:lnSpc>
                <a:spcPct val="140000"/>
              </a:lnSpc>
              <a:buFont typeface="Wingdings" charset="2"/>
              <a:buChar char="§"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លក្ខណៈទាក់ទង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address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virtual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machine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ធ្វើការ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គ្រប់គ្រង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Manage</a:t>
            </a:r>
          </a:p>
          <a:p>
            <a:pPr>
              <a:lnSpc>
                <a:spcPct val="140000"/>
              </a:lnSpc>
            </a:pPr>
            <a:r>
              <a:rPr lang="en-US" sz="2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Native Method Stack  </a:t>
            </a:r>
          </a:p>
          <a:p>
            <a:pPr lvl="2">
              <a:lnSpc>
                <a:spcPct val="140000"/>
              </a:lnSpc>
              <a:buFont typeface="Wingdings" charset="2"/>
              <a:buChar char="§"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ទាក់ទងទៅនិង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application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sz="2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Execute Engine </a:t>
            </a:r>
          </a:p>
          <a:p>
            <a:pPr lvl="2">
              <a:lnSpc>
                <a:spcPct val="140000"/>
              </a:lnSpc>
              <a:buFont typeface="Wingdings" charset="2"/>
              <a:buChar char="§"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វាជា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virtual processor </a:t>
            </a:r>
          </a:p>
          <a:p>
            <a:pPr lvl="2">
              <a:lnSpc>
                <a:spcPct val="140000"/>
              </a:lnSpc>
              <a:buFont typeface="Wingdings" charset="2"/>
              <a:buChar char="§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Interpreter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អាន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byte code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​​សំរាប់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execute instruction </a:t>
            </a:r>
          </a:p>
          <a:p>
            <a:pPr lvl="2">
              <a:lnSpc>
                <a:spcPct val="140000"/>
              </a:lnSpc>
              <a:buFont typeface="Wingdings" charset="2"/>
              <a:buChar char="§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JIT(just in time )compiler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វាបានផ្ដល់អោយ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performance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វាជាមួយផ្នែកនៃការ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compiler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ផងដែរ ។ ហើយ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ក៏អាច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ជួយលើការ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translator instruction set 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អោយ​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 virtual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machine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ផង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ដែរ 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538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853" y="368414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6. </a:t>
            </a:r>
            <a:r>
              <a:rPr lang="en-US" sz="30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ស្វែងយល់អំពី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Java Running Process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" y="1469478"/>
            <a:ext cx="11627320" cy="4613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latin typeface="Khmer OS" panose="02000500000000020004" pitchFamily="2" charset="0"/>
                <a:cs typeface="Khmer OS" panose="02000500000000020004" pitchFamily="2" charset="0"/>
              </a:rPr>
              <a:t>	</a:t>
            </a:r>
            <a:endParaRPr lang="km-KH" sz="2200" b="1" dirty="0" smtClean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km-KH" sz="2200" b="1" dirty="0">
                <a:latin typeface="Khmer OS" panose="02000500000000020004" pitchFamily="2" charset="0"/>
                <a:cs typeface="Khmer OS" panose="02000500000000020004" pitchFamily="2" charset="0"/>
              </a:rPr>
              <a:t>	</a:t>
            </a:r>
            <a:r>
              <a:rPr lang="en-US" sz="2200" dirty="0" smtClean="0">
                <a:latin typeface="Khmer OS" panose="02000500000000020004" pitchFamily="2" charset="0"/>
                <a:cs typeface="Khmer OS" panose="02000500000000020004" pitchFamily="2" charset="0"/>
              </a:rPr>
              <a:t>Native </a:t>
            </a:r>
            <a:r>
              <a:rPr lang="en-US" sz="2200" dirty="0" smtClean="0">
                <a:latin typeface="Khmer OS" panose="02000500000000020004" pitchFamily="2" charset="0"/>
                <a:cs typeface="Khmer OS" panose="02000500000000020004" pitchFamily="2" charset="0"/>
              </a:rPr>
              <a:t>method interface  </a:t>
            </a:r>
            <a:r>
              <a:rPr lang="km-KH" sz="2200" dirty="0" smtClean="0">
                <a:latin typeface="Khmer OS" panose="02000500000000020004" pitchFamily="2" charset="0"/>
                <a:cs typeface="Khmer OS" panose="02000500000000020004" pitchFamily="2" charset="0"/>
              </a:rPr>
              <a:t>វា</a:t>
            </a:r>
            <a:r>
              <a:rPr lang="en-US" sz="2200" dirty="0" smtClean="0">
                <a:latin typeface="Khmer OS" panose="02000500000000020004" pitchFamily="2" charset="0"/>
                <a:cs typeface="Khmer OS" panose="02000500000000020004" pitchFamily="2" charset="0"/>
              </a:rPr>
              <a:t>interface </a:t>
            </a:r>
            <a:r>
              <a:rPr lang="km-KH" sz="2200" dirty="0" smtClean="0">
                <a:latin typeface="Khmer OS" panose="02000500000000020004" pitchFamily="2" charset="0"/>
                <a:cs typeface="Khmer OS" panose="02000500000000020004" pitchFamily="2" charset="0"/>
              </a:rPr>
              <a:t>សំរាប់កាហៅ</a:t>
            </a:r>
            <a:r>
              <a:rPr lang="en-US" sz="2200" dirty="0" smtClean="0">
                <a:latin typeface="Khmer OS" panose="02000500000000020004" pitchFamily="2" charset="0"/>
                <a:cs typeface="Khmer OS" panose="02000500000000020004" pitchFamily="2" charset="0"/>
              </a:rPr>
              <a:t>library </a:t>
            </a:r>
            <a:r>
              <a:rPr lang="km-KH" sz="2200" dirty="0" smtClean="0">
                <a:latin typeface="Khmer OS" panose="02000500000000020004" pitchFamily="2" charset="0"/>
                <a:cs typeface="Khmer OS" panose="02000500000000020004" pitchFamily="2" charset="0"/>
              </a:rPr>
              <a:t>របស</a:t>
            </a:r>
            <a:r>
              <a:rPr lang="km-KH" sz="2200" dirty="0" smtClean="0">
                <a:latin typeface="Khmer OS" panose="02000500000000020004" pitchFamily="2" charset="0"/>
                <a:cs typeface="Khmer OS" panose="02000500000000020004" pitchFamily="2" charset="0"/>
              </a:rPr>
              <a:t>់​ </a:t>
            </a:r>
            <a:r>
              <a:rPr lang="en-US" sz="2200" dirty="0" smtClean="0">
                <a:latin typeface="Khmer OS" panose="02000500000000020004" pitchFamily="2" charset="0"/>
                <a:cs typeface="Khmer OS" panose="02000500000000020004" pitchFamily="2" charset="0"/>
              </a:rPr>
              <a:t>JVM</a:t>
            </a:r>
            <a:endParaRPr lang="en-US" sz="2200" dirty="0" smtClean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native library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ជាអ្នក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store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library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JVM 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99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870" y="371739"/>
            <a:ext cx="10994127" cy="1014664"/>
          </a:xfrm>
        </p:spPr>
        <p:txBody>
          <a:bodyPr>
            <a:normAutofit/>
          </a:bodyPr>
          <a:lstStyle/>
          <a:p>
            <a:r>
              <a:rPr lang="nb-NO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7. </a:t>
            </a:r>
            <a:r>
              <a:rPr lang="nb-NO" sz="30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ស្វែងយល់អំពី</a:t>
            </a:r>
            <a:r>
              <a:rPr lang="nb-NO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nb-NO" sz="30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Installing</a:t>
            </a:r>
            <a:r>
              <a:rPr lang="nb-NO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nb-NO" sz="30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Eclipse</a:t>
            </a:r>
            <a:endParaRPr lang="nb-NO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1469479"/>
            <a:ext cx="11756571" cy="4724492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Eclipse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2200" i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open-source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Integrated Development Environment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រឺហៅកាត់ថា​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(IDE)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support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IBM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Eclipse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​គឺវាកម្មវិធីពេញនិយមសំរាប់យកមកប្រើក្នុងការ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develop java application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SE and Java EE)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នឹង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android Apps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។វាក៏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support C/C++, PHP, Perl, Python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នឹង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web project development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ផ្សេងទៀតតាមរយះ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Plug-ins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បន្ថែ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Eclipse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អាចដំណើរការបាននៅលើច្រើន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platform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ដូចជា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WINDOW, MAC OS, LINUX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80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854" y="368414"/>
            <a:ext cx="10994127" cy="1014664"/>
          </a:xfrm>
        </p:spPr>
        <p:txBody>
          <a:bodyPr>
            <a:normAutofit/>
          </a:bodyPr>
          <a:lstStyle/>
          <a:p>
            <a:r>
              <a:rPr lang="nb-NO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7. </a:t>
            </a:r>
            <a:r>
              <a:rPr lang="nb-NO" sz="30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ស្វែងយល់អំពី</a:t>
            </a:r>
            <a:r>
              <a:rPr lang="nb-NO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nb-NO" sz="30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Installing</a:t>
            </a:r>
            <a:r>
              <a:rPr lang="nb-NO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nb-NO" sz="30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Eclipse</a:t>
            </a:r>
            <a:endParaRPr lang="nb-NO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1452731"/>
            <a:ext cx="5677289" cy="803967"/>
          </a:xfrm>
        </p:spPr>
        <p:txBody>
          <a:bodyPr/>
          <a:lstStyle/>
          <a:p>
            <a:r>
              <a:rPr lang="en-US" sz="2400" dirty="0" smtClean="0">
                <a:latin typeface="Khmer OS Battambang"/>
                <a:cs typeface="Khmer OS Battambang"/>
              </a:rPr>
              <a:t>Eclipse </a:t>
            </a:r>
            <a:r>
              <a:rPr lang="en-US" sz="2400" dirty="0">
                <a:latin typeface="Khmer OS Battambang"/>
                <a:cs typeface="Khmer OS Battambang"/>
              </a:rPr>
              <a:t>Versions</a:t>
            </a:r>
          </a:p>
          <a:p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0886" y="1827505"/>
            <a:ext cx="6924168" cy="5193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charset="2"/>
              <a:buChar char="§"/>
            </a:pPr>
            <a:r>
              <a:rPr lang="en-US" sz="2200" dirty="0">
                <a:latin typeface="Khmer OS Battambang"/>
                <a:cs typeface="Khmer OS Battambang"/>
              </a:rPr>
              <a:t>Eclipse 1.0 (November 7, 2001</a:t>
            </a:r>
            <a:r>
              <a:rPr lang="en-US" sz="2200" dirty="0" smtClean="0">
                <a:latin typeface="Khmer OS Battambang"/>
                <a:cs typeface="Khmer OS Battambang"/>
              </a:rPr>
              <a:t>)</a:t>
            </a:r>
            <a:endParaRPr lang="en-US" sz="2200" dirty="0">
              <a:latin typeface="Khmer OS Battambang"/>
              <a:cs typeface="Khmer OS Battambang"/>
            </a:endParaRPr>
          </a:p>
          <a:p>
            <a:pPr marL="342900" lvl="0" indent="-342900">
              <a:lnSpc>
                <a:spcPct val="150000"/>
              </a:lnSpc>
              <a:buFont typeface="Wingdings" charset="2"/>
              <a:buChar char="§"/>
            </a:pPr>
            <a:r>
              <a:rPr lang="en-US" sz="2200" dirty="0">
                <a:latin typeface="Khmer OS Battambang"/>
                <a:cs typeface="Khmer OS Battambang"/>
              </a:rPr>
              <a:t>Eclipse 2.0 (June 28, 2002)</a:t>
            </a:r>
          </a:p>
          <a:p>
            <a:pPr marL="342900" lvl="0" indent="-342900">
              <a:lnSpc>
                <a:spcPct val="150000"/>
              </a:lnSpc>
              <a:buFont typeface="Wingdings" charset="2"/>
              <a:buChar char="§"/>
            </a:pPr>
            <a:r>
              <a:rPr lang="en-US" sz="2200" dirty="0">
                <a:latin typeface="Khmer OS Battambang"/>
                <a:cs typeface="Khmer OS Battambang"/>
              </a:rPr>
              <a:t>Eclipse 2.1 (March 28, 2003)</a:t>
            </a:r>
          </a:p>
          <a:p>
            <a:pPr marL="342900" lvl="0" indent="-342900">
              <a:lnSpc>
                <a:spcPct val="150000"/>
              </a:lnSpc>
              <a:buFont typeface="Wingdings" charset="2"/>
              <a:buChar char="§"/>
            </a:pPr>
            <a:r>
              <a:rPr lang="en-US" sz="2200" dirty="0">
                <a:latin typeface="Khmer OS Battambang"/>
                <a:cs typeface="Khmer OS Battambang"/>
              </a:rPr>
              <a:t>Eclipse 3.0 (June 25, 2004)</a:t>
            </a:r>
          </a:p>
          <a:p>
            <a:pPr marL="342900" lvl="0" indent="-342900">
              <a:lnSpc>
                <a:spcPct val="150000"/>
              </a:lnSpc>
              <a:buFont typeface="Wingdings" charset="2"/>
              <a:buChar char="§"/>
            </a:pPr>
            <a:r>
              <a:rPr lang="en-US" sz="2200" dirty="0">
                <a:latin typeface="Khmer OS Battambang"/>
                <a:cs typeface="Khmer OS Battambang"/>
              </a:rPr>
              <a:t>Eclipse 3.1 (June 28, 2005</a:t>
            </a:r>
            <a:r>
              <a:rPr lang="en-US" sz="2200" dirty="0" smtClean="0">
                <a:latin typeface="Khmer OS Battambang"/>
                <a:cs typeface="Khmer OS Battambang"/>
              </a:rPr>
              <a:t>)</a:t>
            </a:r>
          </a:p>
          <a:p>
            <a:pPr marL="342900" lvl="0" indent="-342900">
              <a:lnSpc>
                <a:spcPct val="150000"/>
              </a:lnSpc>
              <a:buFont typeface="Wingdings" charset="2"/>
              <a:buChar char="§"/>
            </a:pPr>
            <a:r>
              <a:rPr lang="en-US" sz="2400" dirty="0">
                <a:latin typeface="Khmer OS Battambang"/>
                <a:cs typeface="Khmer OS Battambang"/>
              </a:rPr>
              <a:t>Eclipse 3.2 (June 30, 2006) (</a:t>
            </a:r>
            <a:r>
              <a:rPr lang="en-US" sz="2400" dirty="0" err="1" smtClean="0">
                <a:latin typeface="Khmer OS Battambang"/>
                <a:cs typeface="Khmer OS Battambang"/>
              </a:rPr>
              <a:t>Callisto</a:t>
            </a:r>
            <a:r>
              <a:rPr lang="en-US" sz="2400" dirty="0">
                <a:latin typeface="Khmer OS Battambang"/>
                <a:cs typeface="Khmer OS Battambang"/>
              </a:rPr>
              <a:t>)</a:t>
            </a:r>
          </a:p>
          <a:p>
            <a:pPr marL="342900" lvl="0" indent="-342900">
              <a:lnSpc>
                <a:spcPct val="150000"/>
              </a:lnSpc>
              <a:buFont typeface="Wingdings" charset="2"/>
              <a:buChar char="§"/>
            </a:pPr>
            <a:r>
              <a:rPr lang="en-US" sz="2400" dirty="0">
                <a:latin typeface="Khmer OS Battambang"/>
                <a:cs typeface="Khmer OS Battambang"/>
              </a:rPr>
              <a:t>Eclipse 3.3 (June 25, 2007) (</a:t>
            </a:r>
            <a:r>
              <a:rPr lang="en-US" sz="2400" dirty="0" smtClean="0">
                <a:latin typeface="Khmer OS Battambang"/>
                <a:cs typeface="Khmer OS Battambang"/>
              </a:rPr>
              <a:t>Europa)</a:t>
            </a:r>
            <a:endParaRPr lang="en-US" sz="2400" dirty="0">
              <a:latin typeface="Khmer OS Battambang"/>
              <a:cs typeface="Khmer OS Battambang"/>
            </a:endParaRPr>
          </a:p>
          <a:p>
            <a:pPr marL="342900" lvl="0" indent="-342900">
              <a:lnSpc>
                <a:spcPct val="150000"/>
              </a:lnSpc>
              <a:buFont typeface="Wingdings" charset="2"/>
              <a:buChar char="§"/>
            </a:pPr>
            <a:r>
              <a:rPr lang="en-US" sz="2400" dirty="0">
                <a:latin typeface="Khmer OS Battambang"/>
                <a:cs typeface="Khmer OS Battambang"/>
              </a:rPr>
              <a:t>Eclipse 3.4 (June 19, 2008</a:t>
            </a:r>
            <a:r>
              <a:rPr lang="en-US" sz="2400" dirty="0" smtClean="0">
                <a:latin typeface="Khmer OS Battambang"/>
                <a:cs typeface="Khmer OS Battambang"/>
              </a:rPr>
              <a:t>) (Ganymede)</a:t>
            </a:r>
            <a:endParaRPr lang="en-US" sz="2400" dirty="0">
              <a:latin typeface="Khmer OS Battambang"/>
              <a:cs typeface="Khmer OS Battambang"/>
            </a:endParaRPr>
          </a:p>
          <a:p>
            <a:pPr marL="342900" lvl="0" indent="-342900">
              <a:lnSpc>
                <a:spcPct val="150000"/>
              </a:lnSpc>
              <a:buFont typeface="Wingdings" charset="2"/>
              <a:buChar char="§"/>
            </a:pPr>
            <a:endParaRPr lang="en-US" sz="2200" dirty="0">
              <a:latin typeface="Khmer OS Battambang"/>
              <a:cs typeface="Khmer OS Battambang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endParaRPr lang="en-US" dirty="0">
              <a:latin typeface="Khmer OS Battambang"/>
              <a:cs typeface="Khmer OS Battambang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65485" y="1565100"/>
            <a:ext cx="5050972" cy="4634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Eclipse 3.5 (June 12, 2009) (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Galileo)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2900" lvl="0" indent="-342900">
              <a:lnSpc>
                <a:spcPct val="150000"/>
              </a:lnSpc>
              <a:buFont typeface="Wingdings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Eclipse 3.6 (June 23, 2010) (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Helios)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2900" lvl="0" indent="-342900">
              <a:lnSpc>
                <a:spcPct val="150000"/>
              </a:lnSpc>
              <a:buFont typeface="Wingdings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Eclipse 3.7 (June 23, 2011) (Indigo)</a:t>
            </a:r>
          </a:p>
          <a:p>
            <a:pPr marL="342900" lvl="0" indent="-342900">
              <a:lnSpc>
                <a:spcPct val="150000"/>
              </a:lnSpc>
              <a:buFont typeface="Wingdings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Eclipse 4.2 (June 27, 2012) (Juno)</a:t>
            </a:r>
          </a:p>
          <a:p>
            <a:pPr marL="342900" lvl="0" indent="-342900">
              <a:lnSpc>
                <a:spcPct val="150000"/>
              </a:lnSpc>
              <a:buFont typeface="Wingdings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Eclipse 4.3 (June, 2013) (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Kepler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</a:p>
          <a:p>
            <a:pPr marL="342900" lvl="0" indent="-342900">
              <a:lnSpc>
                <a:spcPct val="150000"/>
              </a:lnSpc>
              <a:buFont typeface="Wingdings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Eclipse 4.4 (June, 2014) (Luna)</a:t>
            </a:r>
          </a:p>
          <a:p>
            <a:pPr marL="342900" lvl="0" indent="-342900">
              <a:lnSpc>
                <a:spcPct val="150000"/>
              </a:lnSpc>
              <a:buFont typeface="Wingdings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Eclipse 4.5 (June, 2015) (Mars)</a:t>
            </a:r>
          </a:p>
          <a:p>
            <a:pPr marL="342900" lvl="0" indent="-342900">
              <a:lnSpc>
                <a:spcPct val="150000"/>
              </a:lnSpc>
              <a:buFont typeface="Wingdings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Eclipse 4.6 (June, 2016) (Neon)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6112838" y="1418338"/>
            <a:ext cx="19050" cy="543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2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287" y="365460"/>
            <a:ext cx="10994127" cy="1014664"/>
          </a:xfrm>
        </p:spPr>
        <p:txBody>
          <a:bodyPr>
            <a:normAutofit/>
          </a:bodyPr>
          <a:lstStyle/>
          <a:p>
            <a:r>
              <a:rPr lang="nb-NO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7. </a:t>
            </a:r>
            <a:r>
              <a:rPr lang="nb-NO" sz="30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ស្វែងយល់អំពី</a:t>
            </a:r>
            <a:r>
              <a:rPr lang="nb-NO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nb-NO" sz="30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Installing</a:t>
            </a:r>
            <a:r>
              <a:rPr lang="nb-NO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nb-NO" sz="30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Eclipse</a:t>
            </a:r>
            <a:endParaRPr lang="nb-NO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1469478"/>
            <a:ext cx="12191999" cy="5388522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</a:pPr>
            <a:r>
              <a:rPr lang="en-US" sz="2400" dirty="0" err="1" smtClean="0">
                <a:latin typeface="Khmer OS Battambang"/>
                <a:cs typeface="Khmer OS Battambang"/>
              </a:rPr>
              <a:t>ការដំឡើង</a:t>
            </a:r>
            <a:r>
              <a:rPr lang="en-US" sz="2400" dirty="0" smtClean="0">
                <a:latin typeface="Khmer OS Battambang"/>
                <a:cs typeface="Khmer OS Battambang"/>
              </a:rPr>
              <a:t> Eclipse </a:t>
            </a:r>
            <a:r>
              <a:rPr lang="en-US" sz="2400" dirty="0" err="1" smtClean="0">
                <a:latin typeface="Khmer OS Battambang"/>
                <a:cs typeface="Khmer OS Battambang"/>
              </a:rPr>
              <a:t>លើ</a:t>
            </a:r>
            <a:r>
              <a:rPr lang="en-US" sz="2400" dirty="0" smtClean="0">
                <a:latin typeface="Khmer OS Battambang"/>
                <a:cs typeface="Khmer OS Battambang"/>
              </a:rPr>
              <a:t> Window </a:t>
            </a:r>
            <a:endParaRPr lang="en-US" sz="2400" dirty="0">
              <a:latin typeface="Khmer OS Battambang"/>
              <a:cs typeface="Khmer OS Battambang"/>
            </a:endParaRPr>
          </a:p>
          <a:p>
            <a:pPr marL="240030" lvl="1" indent="0">
              <a:lnSpc>
                <a:spcPct val="150000"/>
              </a:lnSpc>
              <a:buNone/>
            </a:pPr>
            <a:r>
              <a:rPr lang="en-US" sz="2200" dirty="0" smtClean="0">
                <a:latin typeface="Khmer OS Battambang"/>
                <a:cs typeface="Khmer OS Battambang"/>
              </a:rPr>
              <a:t>	</a:t>
            </a:r>
            <a:r>
              <a:rPr lang="km-KH" sz="2200" dirty="0">
                <a:latin typeface="Khmer OS Battambang"/>
                <a:cs typeface="Khmer OS Battambang"/>
              </a:rPr>
              <a:t>ដើម្បីប្រើបា្រស់</a:t>
            </a:r>
            <a:r>
              <a:rPr lang="en-US" sz="2200" dirty="0">
                <a:latin typeface="Khmer OS Battambang"/>
                <a:cs typeface="Khmer OS Battambang"/>
              </a:rPr>
              <a:t>Eclipse</a:t>
            </a:r>
            <a:r>
              <a:rPr lang="km-KH" sz="2200" dirty="0">
                <a:latin typeface="Khmer OS Battambang"/>
                <a:cs typeface="Khmer OS Battambang"/>
              </a:rPr>
              <a:t>សំរាប់</a:t>
            </a:r>
            <a:r>
              <a:rPr lang="en-US" sz="2200" dirty="0">
                <a:latin typeface="Khmer OS Battambang"/>
                <a:cs typeface="Khmer OS Battambang"/>
              </a:rPr>
              <a:t>java programming</a:t>
            </a:r>
            <a:r>
              <a:rPr lang="km-KH" sz="2200" dirty="0">
                <a:latin typeface="Khmer OS Battambang"/>
                <a:cs typeface="Khmer OS Battambang"/>
              </a:rPr>
              <a:t>បានយើងត្រូវ</a:t>
            </a:r>
            <a:endParaRPr lang="en-US" sz="2200" dirty="0">
              <a:latin typeface="Khmer OS Battambang"/>
              <a:cs typeface="Khmer OS Battambang"/>
            </a:endParaRPr>
          </a:p>
          <a:p>
            <a:pPr lvl="3">
              <a:lnSpc>
                <a:spcPct val="150000"/>
              </a:lnSpc>
              <a:buFont typeface="Wingdings" charset="2"/>
              <a:buChar char="§"/>
            </a:pPr>
            <a:r>
              <a:rPr lang="km-KH" sz="2050" dirty="0">
                <a:latin typeface="Khmer OS Battambang"/>
                <a:cs typeface="Khmer OS Battambang"/>
              </a:rPr>
              <a:t>ដំឡើង </a:t>
            </a:r>
            <a:r>
              <a:rPr lang="en-US" sz="2050" dirty="0">
                <a:latin typeface="Khmer OS Battambang"/>
                <a:cs typeface="Khmer OS Battambang"/>
              </a:rPr>
              <a:t>Java Development Kit(JDK)</a:t>
            </a:r>
            <a:r>
              <a:rPr lang="km-KH" sz="2050" dirty="0">
                <a:latin typeface="Khmer OS Battambang"/>
                <a:cs typeface="Khmer OS Battambang"/>
              </a:rPr>
              <a:t>ជាមុនសិន</a:t>
            </a:r>
            <a:endParaRPr lang="en-US" sz="2050" dirty="0">
              <a:latin typeface="Khmer OS Battambang"/>
              <a:cs typeface="Khmer OS Battambang"/>
            </a:endParaRPr>
          </a:p>
          <a:p>
            <a:pPr lvl="3">
              <a:lnSpc>
                <a:spcPct val="150000"/>
              </a:lnSpc>
              <a:buFont typeface="Wingdings" charset="2"/>
              <a:buChar char="§"/>
            </a:pPr>
            <a:r>
              <a:rPr lang="en-US" sz="2200" dirty="0">
                <a:latin typeface="Khmer OS Battambang"/>
                <a:cs typeface="Khmer OS Battambang"/>
              </a:rPr>
              <a:t>Uninstall JDK version </a:t>
            </a:r>
            <a:r>
              <a:rPr lang="km-KH" sz="2200" dirty="0">
                <a:latin typeface="Khmer OS Battambang"/>
                <a:cs typeface="Khmer OS Battambang"/>
              </a:rPr>
              <a:t>ចាស់ជាមុនសិន(បើមាន)</a:t>
            </a:r>
            <a:endParaRPr lang="en-US" sz="2200" dirty="0">
              <a:latin typeface="Khmer OS Battambang"/>
              <a:cs typeface="Khmer OS Battambang"/>
            </a:endParaRPr>
          </a:p>
          <a:p>
            <a:pPr lvl="3">
              <a:lnSpc>
                <a:spcPct val="150000"/>
              </a:lnSpc>
              <a:buFont typeface="Wingdings" charset="2"/>
              <a:buChar char="§"/>
            </a:pPr>
            <a:r>
              <a:rPr lang="en-US" sz="2200" dirty="0">
                <a:latin typeface="Khmer OS Battambang"/>
                <a:cs typeface="Khmer OS Battambang"/>
              </a:rPr>
              <a:t>Download JDK version </a:t>
            </a:r>
            <a:r>
              <a:rPr lang="km-KH" sz="2200" dirty="0">
                <a:latin typeface="Khmer OS Battambang"/>
                <a:cs typeface="Khmer OS Battambang"/>
              </a:rPr>
              <a:t>ចុងក្រោយគេពី </a:t>
            </a:r>
            <a:r>
              <a:rPr lang="en-US" sz="2200" dirty="0">
                <a:latin typeface="Khmer OS Battambang"/>
                <a:cs typeface="Khmer OS Battambang"/>
              </a:rPr>
              <a:t> </a:t>
            </a:r>
            <a:r>
              <a:rPr lang="en-US" sz="2200" u="sng" dirty="0">
                <a:latin typeface="Khmer OS Battambang"/>
                <a:cs typeface="Khmer OS Battambang"/>
                <a:hlinkClick r:id="rId2"/>
              </a:rPr>
              <a:t>http://www.oracle.com/technetwork/java/javase/downloads/index.html</a:t>
            </a:r>
            <a:r>
              <a:rPr lang="en-US" sz="2200" dirty="0">
                <a:latin typeface="Khmer OS Battambang"/>
                <a:cs typeface="Khmer OS Battambang"/>
              </a:rPr>
              <a:t>.</a:t>
            </a:r>
          </a:p>
          <a:p>
            <a:pPr lvl="3">
              <a:lnSpc>
                <a:spcPct val="150000"/>
              </a:lnSpc>
              <a:buFont typeface="Wingdings" charset="2"/>
              <a:buChar char="§"/>
            </a:pPr>
            <a:r>
              <a:rPr lang="km-KH" sz="2200" dirty="0">
                <a:latin typeface="Khmer OS Battambang"/>
                <a:cs typeface="Khmer OS Battambang"/>
              </a:rPr>
              <a:t>ដោយ </a:t>
            </a:r>
            <a:r>
              <a:rPr lang="en-US" sz="2200" dirty="0">
                <a:latin typeface="Khmer OS Battambang"/>
                <a:cs typeface="Khmer OS Battambang"/>
              </a:rPr>
              <a:t>check "Accept License Agreement"</a:t>
            </a:r>
            <a:r>
              <a:rPr lang="km-KH" sz="2200" dirty="0">
                <a:latin typeface="Khmer OS Battambang"/>
                <a:cs typeface="Khmer OS Battambang"/>
              </a:rPr>
              <a:t>នឹងជ្រើសរើស</a:t>
            </a:r>
            <a:r>
              <a:rPr lang="en-US" sz="2200" dirty="0">
                <a:latin typeface="Khmer OS Battambang"/>
                <a:cs typeface="Khmer OS Battambang"/>
              </a:rPr>
              <a:t> JDK </a:t>
            </a:r>
            <a:r>
              <a:rPr lang="km-KH" sz="2200" dirty="0">
                <a:latin typeface="Khmer OS Battambang"/>
                <a:cs typeface="Khmer OS Battambang"/>
              </a:rPr>
              <a:t>ទៅតាម</a:t>
            </a:r>
            <a:r>
              <a:rPr lang="en-US" sz="2200" dirty="0">
                <a:latin typeface="Khmer OS Battambang"/>
                <a:cs typeface="Khmer OS Battambang"/>
              </a:rPr>
              <a:t>Operating System </a:t>
            </a:r>
            <a:r>
              <a:rPr lang="km-KH" sz="2200" dirty="0">
                <a:latin typeface="Khmer OS Battambang"/>
                <a:cs typeface="Khmer OS Battambang"/>
              </a:rPr>
              <a:t>របស់អ្នក</a:t>
            </a:r>
            <a:endParaRPr lang="en-US" sz="2200" dirty="0">
              <a:latin typeface="Khmer OS Battambang"/>
              <a:cs typeface="Khmer OS Battambang"/>
            </a:endParaRPr>
          </a:p>
          <a:p>
            <a:pPr lvl="3">
              <a:lnSpc>
                <a:spcPct val="150000"/>
              </a:lnSpc>
              <a:buFont typeface="Wingdings" charset="2"/>
              <a:buChar char="§"/>
            </a:pPr>
            <a:r>
              <a:rPr lang="en-US" sz="2200" dirty="0">
                <a:latin typeface="Khmer OS Battambang"/>
                <a:cs typeface="Khmer OS Battambang"/>
              </a:rPr>
              <a:t>Run the downloaded installer</a:t>
            </a:r>
          </a:p>
          <a:p>
            <a:pPr lvl="1">
              <a:lnSpc>
                <a:spcPct val="150000"/>
              </a:lnSpc>
            </a:pPr>
            <a:endParaRPr lang="en-US" sz="2200" dirty="0">
              <a:latin typeface="Khmer OS Battambang"/>
              <a:cs typeface="Khmer OS Battambang"/>
            </a:endParaRPr>
          </a:p>
        </p:txBody>
      </p:sp>
    </p:spTree>
    <p:extLst>
      <p:ext uri="{BB962C8B-B14F-4D97-AF65-F5344CB8AC3E}">
        <p14:creationId xmlns:p14="http://schemas.microsoft.com/office/powerpoint/2010/main" val="220037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174" y="371878"/>
            <a:ext cx="10994127" cy="1014664"/>
          </a:xfrm>
        </p:spPr>
        <p:txBody>
          <a:bodyPr>
            <a:normAutofit/>
          </a:bodyPr>
          <a:lstStyle/>
          <a:p>
            <a:r>
              <a:rPr lang="nb-NO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7. </a:t>
            </a:r>
            <a:r>
              <a:rPr lang="nb-NO" sz="30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ស្វែងយល់អំពី</a:t>
            </a:r>
            <a:r>
              <a:rPr lang="nb-NO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nb-NO" sz="30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Installing</a:t>
            </a:r>
            <a:r>
              <a:rPr lang="nb-NO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nb-NO" sz="30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Eclipse</a:t>
            </a:r>
            <a:endParaRPr lang="nb-NO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1469478"/>
            <a:ext cx="12192000" cy="5388522"/>
          </a:xfrm>
        </p:spPr>
        <p:txBody>
          <a:bodyPr>
            <a:normAutofit fontScale="92500"/>
          </a:bodyPr>
          <a:lstStyle/>
          <a:p>
            <a:pPr marL="240030" lvl="1" indent="0">
              <a:lnSpc>
                <a:spcPct val="150000"/>
              </a:lnSpc>
              <a:buNone/>
            </a:pPr>
            <a:r>
              <a:rPr lang="en-US" sz="2600" dirty="0">
                <a:latin typeface="Khmer OS Battambang"/>
                <a:cs typeface="Khmer OS Battambang"/>
              </a:rPr>
              <a:t>Include JDK’s “Bin” Directory in PATH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latin typeface="Khmer OS Battambang"/>
                <a:cs typeface="Khmer OS Battambang"/>
              </a:rPr>
              <a:t>To edit the PATH environment variable in Windows 7/8/10:</a:t>
            </a:r>
          </a:p>
          <a:p>
            <a:pPr lvl="3">
              <a:lnSpc>
                <a:spcPct val="150000"/>
              </a:lnSpc>
              <a:buFont typeface="Wingdings" charset="2"/>
              <a:buChar char="§"/>
            </a:pPr>
            <a:r>
              <a:rPr lang="en-US" sz="2400" dirty="0">
                <a:latin typeface="Khmer OS Battambang"/>
                <a:cs typeface="Khmer OS Battambang"/>
              </a:rPr>
              <a:t>Launch "Control Panel" ⇒ (Optional) System and Security ⇒ System ⇒ Click "Advanced system settings" on the left pane.</a:t>
            </a:r>
          </a:p>
          <a:p>
            <a:pPr lvl="3">
              <a:lnSpc>
                <a:spcPct val="150000"/>
              </a:lnSpc>
              <a:buFont typeface="Wingdings" charset="2"/>
              <a:buChar char="§"/>
            </a:pPr>
            <a:r>
              <a:rPr lang="en-US" sz="2400" dirty="0">
                <a:latin typeface="Khmer OS Battambang"/>
                <a:cs typeface="Khmer OS Battambang"/>
              </a:rPr>
              <a:t>Switch to "Advanced" tab ⇒ Push "Environment Variables" button.</a:t>
            </a:r>
          </a:p>
          <a:p>
            <a:pPr lvl="3">
              <a:lnSpc>
                <a:spcPct val="150000"/>
              </a:lnSpc>
              <a:buFont typeface="Wingdings" charset="2"/>
              <a:buChar char="§"/>
            </a:pPr>
            <a:r>
              <a:rPr lang="en-US" sz="2400" dirty="0">
                <a:latin typeface="Khmer OS Battambang"/>
                <a:cs typeface="Khmer OS Battambang"/>
              </a:rPr>
              <a:t>Under "System Variables" (the bottom pane), scroll down to select "Path" ⇒ Click "Edit...".</a:t>
            </a:r>
          </a:p>
          <a:p>
            <a:pPr lvl="3">
              <a:lnSpc>
                <a:spcPct val="150000"/>
              </a:lnSpc>
              <a:buFont typeface="Wingdings" charset="2"/>
              <a:buChar char="§"/>
            </a:pPr>
            <a:r>
              <a:rPr lang="km-KH" sz="2400" dirty="0">
                <a:latin typeface="Khmer OS Battambang"/>
                <a:cs typeface="Khmer OS Battambang"/>
              </a:rPr>
              <a:t>ត្រង់</a:t>
            </a:r>
            <a:r>
              <a:rPr lang="en-US" sz="2400" dirty="0">
                <a:latin typeface="Khmer OS Battambang"/>
                <a:cs typeface="Khmer OS Battambang"/>
              </a:rPr>
              <a:t>Variable value</a:t>
            </a:r>
            <a:r>
              <a:rPr lang="km-KH" sz="2400" dirty="0">
                <a:latin typeface="Khmer OS Battambang"/>
                <a:cs typeface="Khmer OS Battambang"/>
              </a:rPr>
              <a:t>ត្រូវសរសេរ​</a:t>
            </a:r>
            <a:r>
              <a:rPr lang="en-US" sz="2400" dirty="0">
                <a:latin typeface="Khmer OS Battambang"/>
                <a:cs typeface="Khmer OS Battambang"/>
              </a:rPr>
              <a:t> c:\Program Files\Java\jdk1.8.0_xx\bin</a:t>
            </a:r>
            <a:r>
              <a:rPr lang="en-US" sz="2400" dirty="0" smtClean="0">
                <a:latin typeface="Khmer OS Battambang"/>
                <a:cs typeface="Khmer OS Battambang"/>
              </a:rPr>
              <a:t>;[...]</a:t>
            </a:r>
          </a:p>
          <a:p>
            <a:pPr marL="720090" lvl="3" indent="0">
              <a:lnSpc>
                <a:spcPct val="150000"/>
              </a:lnSpc>
              <a:buNone/>
            </a:pPr>
            <a:r>
              <a:rPr lang="en-US" sz="2200" dirty="0" smtClean="0">
                <a:solidFill>
                  <a:srgbClr val="FF0000"/>
                </a:solidFill>
                <a:latin typeface="Khmer OS Battambang"/>
                <a:cs typeface="Khmer OS Battambang"/>
              </a:rPr>
              <a:t>*</a:t>
            </a:r>
            <a:r>
              <a:rPr lang="en-US" sz="2200" dirty="0">
                <a:solidFill>
                  <a:srgbClr val="FF0000"/>
                </a:solidFill>
                <a:latin typeface="Khmer OS Battambang"/>
                <a:cs typeface="Khmer OS Battambang"/>
              </a:rPr>
              <a:t>***  XX </a:t>
            </a:r>
            <a:r>
              <a:rPr lang="km-KH" sz="2200" dirty="0">
                <a:solidFill>
                  <a:srgbClr val="FF0000"/>
                </a:solidFill>
                <a:latin typeface="Khmer OS Battambang"/>
                <a:cs typeface="Khmer OS Battambang"/>
              </a:rPr>
              <a:t>គឺជា</a:t>
            </a:r>
            <a:r>
              <a:rPr lang="en-US" sz="2200" dirty="0">
                <a:solidFill>
                  <a:srgbClr val="FF0000"/>
                </a:solidFill>
                <a:latin typeface="Khmer OS Battambang"/>
                <a:cs typeface="Khmer OS Battambang"/>
              </a:rPr>
              <a:t>version of JDK </a:t>
            </a:r>
            <a:r>
              <a:rPr lang="km-KH" sz="2200" dirty="0">
                <a:solidFill>
                  <a:srgbClr val="FF0000"/>
                </a:solidFill>
                <a:latin typeface="Khmer OS Battambang"/>
                <a:cs typeface="Khmer OS Battambang"/>
              </a:rPr>
              <a:t>នឹង​ </a:t>
            </a:r>
            <a:r>
              <a:rPr lang="en-US" sz="2200" dirty="0">
                <a:solidFill>
                  <a:srgbClr val="FF0000"/>
                </a:solidFill>
                <a:latin typeface="Khmer OS Battambang"/>
                <a:cs typeface="Khmer OS Battambang"/>
              </a:rPr>
              <a:t>[…]</a:t>
            </a:r>
            <a:r>
              <a:rPr lang="km-KH" sz="2200" dirty="0">
                <a:solidFill>
                  <a:srgbClr val="FF0000"/>
                </a:solidFill>
                <a:latin typeface="Khmer OS Battambang"/>
                <a:cs typeface="Khmer OS Battambang"/>
              </a:rPr>
              <a:t>គឺជាអ្វីដែលមានហើយយើងមិនត្រូវលុបវាទេព្រោះវាអាចធ្វើអោយកម្មវិធីដទៃមិនដំណើរកា</a:t>
            </a:r>
            <a:r>
              <a:rPr lang="km-KH" sz="2200" dirty="0" smtClean="0">
                <a:solidFill>
                  <a:srgbClr val="FF0000"/>
                </a:solidFill>
                <a:latin typeface="Khmer OS Battambang"/>
                <a:cs typeface="Khmer OS Battambang"/>
              </a:rPr>
              <a:t>រ។</a:t>
            </a:r>
            <a:endParaRPr lang="en-US" sz="2200" dirty="0">
              <a:solidFill>
                <a:srgbClr val="FF0000"/>
              </a:solidFill>
              <a:latin typeface="Khmer OS Battambang"/>
              <a:cs typeface="Khmer OS Battambang"/>
            </a:endParaRPr>
          </a:p>
        </p:txBody>
      </p:sp>
    </p:spTree>
    <p:extLst>
      <p:ext uri="{BB962C8B-B14F-4D97-AF65-F5344CB8AC3E}">
        <p14:creationId xmlns:p14="http://schemas.microsoft.com/office/powerpoint/2010/main" val="1037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-16933" y="1490470"/>
            <a:ext cx="11870571" cy="5367530"/>
          </a:xfrm>
        </p:spPr>
        <p:txBody>
          <a:bodyPr>
            <a:normAutofit/>
          </a:bodyPr>
          <a:lstStyle/>
          <a:p>
            <a:pPr lvl="3">
              <a:lnSpc>
                <a:spcPct val="150000"/>
              </a:lnSpc>
              <a:buFont typeface="Wingdings" charset="2"/>
              <a:buChar char="§"/>
            </a:pPr>
            <a:r>
              <a:rPr lang="en-US" sz="2200" dirty="0">
                <a:latin typeface="Khmer OS Battambang"/>
                <a:cs typeface="Khmer OS Battambang"/>
              </a:rPr>
              <a:t>Download Eclipse from </a:t>
            </a:r>
            <a:r>
              <a:rPr lang="en-US" sz="2200" u="sng" dirty="0">
                <a:latin typeface="Khmer OS Battambang"/>
                <a:cs typeface="Khmer OS Battambang"/>
                <a:hlinkClick r:id="rId2"/>
              </a:rPr>
              <a:t>https://www.eclipse.org/downloads</a:t>
            </a:r>
            <a:r>
              <a:rPr lang="en-US" sz="2200" dirty="0">
                <a:latin typeface="Khmer OS Battambang"/>
                <a:cs typeface="Khmer OS Battambang"/>
              </a:rPr>
              <a:t>.</a:t>
            </a:r>
          </a:p>
          <a:p>
            <a:pPr lvl="3">
              <a:lnSpc>
                <a:spcPct val="150000"/>
              </a:lnSpc>
              <a:buFont typeface="Wingdings" charset="2"/>
              <a:buChar char="§"/>
            </a:pPr>
            <a:r>
              <a:rPr lang="en-US" sz="2200" dirty="0">
                <a:latin typeface="Khmer OS Battambang"/>
                <a:cs typeface="Khmer OS Battambang"/>
              </a:rPr>
              <a:t>Unzip file </a:t>
            </a:r>
            <a:r>
              <a:rPr lang="km-KH" sz="2200" dirty="0">
                <a:latin typeface="Khmer OS Battambang"/>
                <a:cs typeface="Khmer OS Battambang"/>
              </a:rPr>
              <a:t>រួចគឺយើងអាចប្រើ</a:t>
            </a:r>
            <a:r>
              <a:rPr lang="km-KH" sz="2200" dirty="0" smtClean="0">
                <a:latin typeface="Khmer OS Battambang"/>
                <a:cs typeface="Khmer OS Battambang"/>
              </a:rPr>
              <a:t>ប្រាស់បាន</a:t>
            </a:r>
            <a:r>
              <a:rPr lang="km-KH" sz="2200" dirty="0">
                <a:latin typeface="Khmer OS Battambang"/>
                <a:cs typeface="Khmer OS Battambang"/>
              </a:rPr>
              <a:t>តែម្តង</a:t>
            </a:r>
            <a:endParaRPr lang="en-US" sz="2200" dirty="0">
              <a:latin typeface="Khmer OS Battambang"/>
              <a:cs typeface="Khmer OS Battambang"/>
            </a:endParaRPr>
          </a:p>
          <a:p>
            <a:pPr marL="720090" lvl="3" indent="0">
              <a:lnSpc>
                <a:spcPct val="150000"/>
              </a:lnSpc>
              <a:buNone/>
            </a:pPr>
            <a:r>
              <a:rPr lang="en-US" sz="2200" dirty="0" smtClean="0">
                <a:latin typeface="Khmer OS Battambang"/>
                <a:cs typeface="Khmer OS Battambang"/>
              </a:rPr>
              <a:t>First </a:t>
            </a:r>
            <a:r>
              <a:rPr lang="en-US" sz="2200" dirty="0">
                <a:latin typeface="Khmer OS Battambang"/>
                <a:cs typeface="Khmer OS Battambang"/>
              </a:rPr>
              <a:t>JAVA program</a:t>
            </a:r>
          </a:p>
          <a:p>
            <a:pPr lvl="1">
              <a:lnSpc>
                <a:spcPct val="150000"/>
              </a:lnSpc>
            </a:pPr>
            <a:endParaRPr lang="en-US" sz="2200" dirty="0">
              <a:solidFill>
                <a:srgbClr val="FF0000"/>
              </a:solidFill>
              <a:latin typeface="Khmer OS Battambang"/>
              <a:cs typeface="Khmer OS Battambang"/>
            </a:endParaRPr>
          </a:p>
        </p:txBody>
      </p:sp>
      <p:pic>
        <p:nvPicPr>
          <p:cNvPr id="5" name="Picture 4" descr="C:\Users\User\Desktop\java sks\2. java fundamental\firstcode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91" y="3214898"/>
            <a:ext cx="4797879" cy="29879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6320126" y="5597480"/>
            <a:ext cx="4297011" cy="450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Khmer OS Battambang"/>
                <a:ea typeface="Malgun Gothic" panose="020B0503020000020004" pitchFamily="34" charset="-127"/>
                <a:cs typeface="Khmer OS Battambang"/>
              </a:rPr>
              <a:t>Result “  I LOVE HRD center   “ </a:t>
            </a:r>
            <a:endParaRPr lang="en-US" sz="2200" dirty="0">
              <a:effectLst/>
              <a:latin typeface="Khmer OS Battambang"/>
              <a:ea typeface="Malgun Gothic" panose="020B0503020000020004" pitchFamily="34" charset="-127"/>
              <a:cs typeface="Khmer OS Battambang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5752" y="3075407"/>
            <a:ext cx="6916502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Khmer OS Battambang"/>
                <a:cs typeface="Khmer OS Battambang"/>
              </a:rPr>
              <a:t>Public class </a:t>
            </a:r>
            <a:r>
              <a:rPr lang="en-US" sz="2200" dirty="0" err="1" smtClean="0">
                <a:latin typeface="Khmer OS Battambang"/>
                <a:cs typeface="Khmer OS Battambang"/>
              </a:rPr>
              <a:t>FirstTest</a:t>
            </a:r>
            <a:r>
              <a:rPr lang="en-US" sz="2200" dirty="0" smtClean="0">
                <a:latin typeface="Khmer OS Battambang"/>
                <a:cs typeface="Khmer OS Battambang"/>
              </a:rPr>
              <a:t>{</a:t>
            </a:r>
          </a:p>
          <a:p>
            <a:r>
              <a:rPr lang="en-US" sz="2200" dirty="0">
                <a:latin typeface="Khmer OS Battambang"/>
                <a:cs typeface="Khmer OS Battambang"/>
              </a:rPr>
              <a:t>	</a:t>
            </a:r>
            <a:r>
              <a:rPr lang="en-US" sz="2200" dirty="0" smtClean="0">
                <a:latin typeface="Khmer OS Battambang"/>
                <a:cs typeface="Khmer OS Battambang"/>
              </a:rPr>
              <a:t>public static void main (string[] </a:t>
            </a:r>
            <a:r>
              <a:rPr lang="en-US" sz="2200" dirty="0" err="1" smtClean="0">
                <a:latin typeface="Khmer OS Battambang"/>
                <a:cs typeface="Khmer OS Battambang"/>
              </a:rPr>
              <a:t>args</a:t>
            </a:r>
            <a:r>
              <a:rPr lang="en-US" sz="2200" dirty="0" smtClean="0">
                <a:latin typeface="Khmer OS Battambang"/>
                <a:cs typeface="Khmer OS Battambang"/>
              </a:rPr>
              <a:t>){</a:t>
            </a:r>
          </a:p>
          <a:p>
            <a:r>
              <a:rPr lang="en-US" sz="2200" dirty="0">
                <a:latin typeface="Khmer OS Battambang"/>
                <a:cs typeface="Khmer OS Battambang"/>
              </a:rPr>
              <a:t>	</a:t>
            </a:r>
            <a:r>
              <a:rPr lang="en-US" sz="2200" dirty="0" smtClean="0">
                <a:latin typeface="Khmer OS Battambang"/>
                <a:cs typeface="Khmer OS Battambang"/>
              </a:rPr>
              <a:t>	</a:t>
            </a:r>
            <a:r>
              <a:rPr lang="en-US" sz="2200" dirty="0" err="1" smtClean="0">
                <a:latin typeface="Khmer OS Battambang"/>
                <a:cs typeface="Khmer OS Battambang"/>
              </a:rPr>
              <a:t>System.out.print</a:t>
            </a:r>
            <a:r>
              <a:rPr lang="en-US" sz="2200" dirty="0">
                <a:latin typeface="Khmer OS Battambang"/>
                <a:cs typeface="Khmer OS Battambang"/>
              </a:rPr>
              <a:t> </a:t>
            </a:r>
            <a:r>
              <a:rPr lang="en-US" sz="2200" dirty="0" smtClean="0">
                <a:latin typeface="Khmer OS Battambang"/>
                <a:cs typeface="Khmer OS Battambang"/>
              </a:rPr>
              <a:t>“I LOVE HRD CENTER”</a:t>
            </a:r>
          </a:p>
          <a:p>
            <a:r>
              <a:rPr lang="en-US" sz="2200" dirty="0">
                <a:latin typeface="Khmer OS Battambang"/>
                <a:cs typeface="Khmer OS Battambang"/>
              </a:rPr>
              <a:t>	</a:t>
            </a:r>
            <a:r>
              <a:rPr lang="en-US" sz="2200" dirty="0" smtClean="0">
                <a:latin typeface="Khmer OS Battambang"/>
                <a:cs typeface="Khmer OS Battambang"/>
              </a:rPr>
              <a:t>}</a:t>
            </a:r>
          </a:p>
          <a:p>
            <a:r>
              <a:rPr lang="en-US" sz="2200" dirty="0" smtClean="0">
                <a:latin typeface="Khmer OS Battambang"/>
                <a:cs typeface="Khmer OS Battambang"/>
              </a:rPr>
              <a:t>          }</a:t>
            </a:r>
            <a:endParaRPr lang="en-US" sz="2200" dirty="0">
              <a:latin typeface="Khmer OS Battambang"/>
              <a:cs typeface="Khmer OS Battambang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431174" y="371878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8. </a:t>
            </a:r>
            <a:r>
              <a:rPr lang="nb-NO" sz="30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ស្វែងយល់អំពី</a:t>
            </a:r>
            <a:r>
              <a:rPr lang="nb-NO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First JAVA program</a:t>
            </a:r>
          </a:p>
        </p:txBody>
      </p:sp>
    </p:spTree>
    <p:extLst>
      <p:ext uri="{BB962C8B-B14F-4D97-AF65-F5344CB8AC3E}">
        <p14:creationId xmlns:p14="http://schemas.microsoft.com/office/powerpoint/2010/main" val="23534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21" y="378909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9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ស្វែងយល់អំពី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Variable Declaration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1458982"/>
            <a:ext cx="12191999" cy="539901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km-KH" sz="2250" dirty="0" smtClean="0">
                <a:latin typeface="Khmer OS Battambang"/>
                <a:cs typeface="Khmer OS Battambang"/>
              </a:rPr>
              <a:t>អ្វីជា </a:t>
            </a:r>
            <a:r>
              <a:rPr lang="en-US" sz="2250" dirty="0" smtClean="0">
                <a:latin typeface="Khmer OS Battambang"/>
                <a:cs typeface="Khmer OS Battambang"/>
              </a:rPr>
              <a:t>Variable?</a:t>
            </a:r>
            <a:endParaRPr lang="km-KH" sz="2250" dirty="0" smtClean="0">
              <a:latin typeface="Khmer OS Battambang"/>
              <a:cs typeface="Khmer OS Battambang"/>
            </a:endParaRPr>
          </a:p>
          <a:p>
            <a:pPr lvl="3">
              <a:lnSpc>
                <a:spcPct val="150000"/>
              </a:lnSpc>
              <a:buFont typeface="Wingdings" charset="2"/>
              <a:buChar char="§"/>
            </a:pPr>
            <a:r>
              <a:rPr lang="en-US" sz="2250" dirty="0">
                <a:latin typeface="Khmer OS Battambang"/>
                <a:cs typeface="Khmer OS Battambang"/>
              </a:rPr>
              <a:t>Variable </a:t>
            </a:r>
            <a:r>
              <a:rPr lang="km-KH" sz="2250" dirty="0">
                <a:latin typeface="Khmer OS Battambang"/>
                <a:cs typeface="Khmer OS Battambang"/>
              </a:rPr>
              <a:t>គឺជា តំបន់ </a:t>
            </a:r>
            <a:r>
              <a:rPr lang="en-US" sz="2250" dirty="0">
                <a:latin typeface="Khmer OS Battambang"/>
                <a:cs typeface="Khmer OS Battambang"/>
              </a:rPr>
              <a:t>Memory </a:t>
            </a:r>
            <a:r>
              <a:rPr lang="km-KH" sz="2250" dirty="0">
                <a:latin typeface="Khmer OS Battambang"/>
                <a:cs typeface="Khmer OS Battambang"/>
              </a:rPr>
              <a:t>ដែលត្រូវបានបង្កើតលើ</a:t>
            </a:r>
            <a:r>
              <a:rPr lang="en-US" sz="2250" dirty="0">
                <a:latin typeface="Khmer OS Battambang"/>
                <a:cs typeface="Khmer OS Battambang"/>
              </a:rPr>
              <a:t> RAM </a:t>
            </a:r>
            <a:r>
              <a:rPr lang="km-KH" sz="2250" dirty="0">
                <a:latin typeface="Khmer OS Battambang"/>
                <a:cs typeface="Khmer OS Battambang"/>
              </a:rPr>
              <a:t>ឬ ជាឈ្មោះនៃ </a:t>
            </a:r>
            <a:r>
              <a:rPr lang="en-US" sz="2250" dirty="0">
                <a:latin typeface="Khmer OS Battambang"/>
                <a:cs typeface="Khmer OS Battambang"/>
              </a:rPr>
              <a:t>Location Memory</a:t>
            </a:r>
            <a:r>
              <a:rPr lang="km-KH" sz="2250" dirty="0">
                <a:latin typeface="Khmer OS Battambang"/>
                <a:cs typeface="Khmer OS Battambang"/>
              </a:rPr>
              <a:t>។</a:t>
            </a:r>
            <a:r>
              <a:rPr lang="en-US" sz="2250" dirty="0">
                <a:latin typeface="Khmer OS Battambang"/>
                <a:cs typeface="Khmer OS Battambang"/>
              </a:rPr>
              <a:t> Value </a:t>
            </a:r>
            <a:r>
              <a:rPr lang="km-KH" sz="2250" dirty="0">
                <a:latin typeface="Khmer OS Battambang"/>
                <a:cs typeface="Khmer OS Battambang"/>
              </a:rPr>
              <a:t>នៅលើ</a:t>
            </a:r>
            <a:r>
              <a:rPr lang="en-US" sz="2250" dirty="0">
                <a:latin typeface="Khmer OS Battambang"/>
                <a:cs typeface="Khmer OS Battambang"/>
              </a:rPr>
              <a:t> Variable  </a:t>
            </a:r>
            <a:r>
              <a:rPr lang="km-KH" sz="2250" dirty="0">
                <a:latin typeface="Khmer OS Battambang"/>
                <a:cs typeface="Khmer OS Battambang"/>
              </a:rPr>
              <a:t>អាចប្រែប្រួលបាន។ ទំហំរបស់ </a:t>
            </a:r>
            <a:r>
              <a:rPr lang="en-US" sz="2250" dirty="0">
                <a:latin typeface="Khmer OS Battambang"/>
                <a:cs typeface="Khmer OS Battambang"/>
              </a:rPr>
              <a:t>Variable </a:t>
            </a:r>
            <a:r>
              <a:rPr lang="km-KH" sz="2250" dirty="0">
                <a:latin typeface="Khmer OS Battambang"/>
                <a:cs typeface="Khmer OS Battambang"/>
              </a:rPr>
              <a:t>អាស្រ័យលើ ប្រភេទទិន្នន័យដែលវាផ្ទុ</a:t>
            </a:r>
            <a:r>
              <a:rPr lang="km-KH" sz="2250" dirty="0" smtClean="0">
                <a:latin typeface="Khmer OS Battambang"/>
                <a:cs typeface="Khmer OS Battambang"/>
              </a:rPr>
              <a:t>ក។</a:t>
            </a:r>
            <a:endParaRPr lang="km-KH" sz="2250" dirty="0">
              <a:latin typeface="Khmer OS Battambang"/>
              <a:cs typeface="Khmer OS Battambang"/>
            </a:endParaRP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km-KH" sz="2250" dirty="0" smtClean="0">
                <a:latin typeface="Khmer OS Battambang"/>
                <a:cs typeface="Khmer OS Battambang"/>
              </a:rPr>
              <a:t>គេប្រើវាដើម្បីអ្វី?</a:t>
            </a:r>
          </a:p>
          <a:p>
            <a:pPr lvl="2">
              <a:lnSpc>
                <a:spcPct val="150000"/>
              </a:lnSpc>
              <a:buFont typeface="Wingdings" charset="2"/>
              <a:buChar char="§"/>
            </a:pPr>
            <a:r>
              <a:rPr lang="km-KH" sz="2200" dirty="0">
                <a:latin typeface="Khmer OS Battambang"/>
                <a:cs typeface="Khmer OS Battambang"/>
              </a:rPr>
              <a:t>យើ</a:t>
            </a:r>
            <a:r>
              <a:rPr lang="km-KH" sz="2200" dirty="0" smtClean="0">
                <a:latin typeface="Khmer OS Battambang"/>
                <a:cs typeface="Khmer OS Battambang"/>
              </a:rPr>
              <a:t>ងប្រើ</a:t>
            </a:r>
            <a:r>
              <a:rPr lang="en-US" sz="2200" dirty="0" smtClean="0">
                <a:latin typeface="Khmer OS Battambang"/>
                <a:cs typeface="Khmer OS Battambang"/>
              </a:rPr>
              <a:t> Variable </a:t>
            </a:r>
            <a:r>
              <a:rPr lang="km-KH" sz="2200" dirty="0" smtClean="0">
                <a:latin typeface="Khmer OS Battambang"/>
                <a:cs typeface="Khmer OS Battambang"/>
              </a:rPr>
              <a:t>ដើម្បី</a:t>
            </a:r>
            <a:r>
              <a:rPr lang="km-KH" sz="2200" dirty="0">
                <a:latin typeface="Khmer OS Battambang"/>
                <a:cs typeface="Khmer OS Battambang"/>
              </a:rPr>
              <a:t>ផ្ទុកទិន្នន័យ</a:t>
            </a:r>
            <a:endParaRPr lang="en-US" sz="2200" dirty="0">
              <a:latin typeface="Khmer OS Battambang"/>
              <a:cs typeface="Khmer OS Battambang"/>
            </a:endParaRPr>
          </a:p>
          <a:p>
            <a:pPr lvl="4">
              <a:lnSpc>
                <a:spcPct val="150000"/>
              </a:lnSpc>
              <a:buFont typeface="Arial"/>
              <a:buChar char="•"/>
            </a:pPr>
            <a:r>
              <a:rPr lang="km-KH" sz="2200" dirty="0">
                <a:latin typeface="Khmer OS Battambang"/>
                <a:cs typeface="Khmer OS Battambang"/>
              </a:rPr>
              <a:t>សម្រាប់ធ្វើការគណនា</a:t>
            </a:r>
            <a:endParaRPr lang="en-US" sz="2200" dirty="0">
              <a:latin typeface="Khmer OS Battambang"/>
              <a:cs typeface="Khmer OS Battambang"/>
            </a:endParaRPr>
          </a:p>
          <a:p>
            <a:pPr lvl="4">
              <a:lnSpc>
                <a:spcPct val="150000"/>
              </a:lnSpc>
              <a:buFont typeface="Arial"/>
              <a:buChar char="•"/>
            </a:pPr>
            <a:r>
              <a:rPr lang="km-KH" sz="2200" dirty="0">
                <a:latin typeface="Khmer OS Battambang"/>
                <a:cs typeface="Khmer OS Battambang"/>
              </a:rPr>
              <a:t>ដែលបានពីការគណនា</a:t>
            </a:r>
            <a:endParaRPr lang="en-US" sz="2200" dirty="0">
              <a:latin typeface="Khmer OS Battambang"/>
              <a:cs typeface="Khmer OS Battambang"/>
            </a:endParaRPr>
          </a:p>
          <a:p>
            <a:pPr lvl="4">
              <a:lnSpc>
                <a:spcPct val="150000"/>
              </a:lnSpc>
              <a:buFont typeface="Arial"/>
              <a:buChar char="•"/>
            </a:pPr>
            <a:r>
              <a:rPr lang="km-KH" sz="2200" dirty="0">
                <a:latin typeface="Khmer OS Battambang"/>
                <a:cs typeface="Khmer OS Battambang"/>
              </a:rPr>
              <a:t>ដែលបានពី </a:t>
            </a:r>
            <a:r>
              <a:rPr lang="en-US" sz="2200" dirty="0">
                <a:latin typeface="Khmer OS Battambang"/>
                <a:cs typeface="Khmer OS Battambang"/>
              </a:rPr>
              <a:t>Input Device </a:t>
            </a:r>
            <a:r>
              <a:rPr lang="km-KH" sz="2200" dirty="0">
                <a:latin typeface="Khmer OS Battambang"/>
                <a:cs typeface="Khmer OS Battambang"/>
              </a:rPr>
              <a:t>នាៗ</a:t>
            </a:r>
            <a:endParaRPr lang="en-US" sz="2200" dirty="0">
              <a:latin typeface="Khmer OS Battambang"/>
              <a:cs typeface="Khmer OS Battambang"/>
            </a:endParaRPr>
          </a:p>
          <a:p>
            <a:pPr marL="0" indent="0">
              <a:lnSpc>
                <a:spcPct val="150000"/>
              </a:lnSpc>
              <a:buNone/>
            </a:pPr>
            <a:endParaRPr lang="km-KH" sz="2400" dirty="0" smtClean="0">
              <a:latin typeface="Khmer OS Battambang"/>
              <a:cs typeface="Khmer OS Battambang"/>
            </a:endParaRPr>
          </a:p>
          <a:p>
            <a:pPr marL="0" indent="0">
              <a:lnSpc>
                <a:spcPct val="150000"/>
              </a:lnSpc>
              <a:buNone/>
            </a:pPr>
            <a:endParaRPr lang="km-KH" sz="2400" dirty="0">
              <a:latin typeface="Khmer OS Battambang"/>
              <a:cs typeface="Khmer OS Battambang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 smtClean="0">
              <a:latin typeface="Khmer OS Battambang"/>
              <a:cs typeface="Khmer OS Battambang"/>
            </a:endParaRPr>
          </a:p>
        </p:txBody>
      </p:sp>
    </p:spTree>
    <p:extLst>
      <p:ext uri="{BB962C8B-B14F-4D97-AF65-F5344CB8AC3E}">
        <p14:creationId xmlns:p14="http://schemas.microsoft.com/office/powerpoint/2010/main" val="113736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" y="1469478"/>
            <a:ext cx="11627320" cy="4613821"/>
          </a:xfrm>
        </p:spPr>
        <p:txBody>
          <a:bodyPr>
            <a:normAutofit/>
          </a:bodyPr>
          <a:lstStyle/>
          <a:p>
            <a:pPr lvl="1"/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ការប្រកាស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</a:t>
            </a:r>
          </a:p>
          <a:p>
            <a:pPr mar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Syntax :</a:t>
            </a:r>
          </a:p>
          <a:p>
            <a:pPr mar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Modifier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VarName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=Values;//For Primitive Type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Modifier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VarName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= new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([Parameter]);//For Object Type</a:t>
            </a:r>
          </a:p>
          <a:p>
            <a:pPr mar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Note :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VarName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មិនអាចផ្ដើមដោយ លេខ ហើយមិនអាចជា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ទេ។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321" y="378909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9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ស្វែងយល់អំពី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Variable Declaration</a:t>
            </a:r>
          </a:p>
        </p:txBody>
      </p:sp>
    </p:spTree>
    <p:extLst>
      <p:ext uri="{BB962C8B-B14F-4D97-AF65-F5344CB8AC3E}">
        <p14:creationId xmlns:p14="http://schemas.microsoft.com/office/powerpoint/2010/main" val="26669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6356" y="1448485"/>
            <a:ext cx="9980762" cy="470254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 ការស្វែងយល់អំពី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Characteristics</a:t>
            </a:r>
            <a:endParaRPr lang="km-KH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ca-E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ស្វែងយល់អំពី JDK/JRE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 ស្វែងយល់អំពី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J2SE/J2EE/J2ME</a:t>
            </a:r>
            <a:endParaRPr lang="ca-E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ស្វែងយល់អំពី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API Document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5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 ស្វែងយល់អំពី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JVM &amp; Java Memory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6.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ស្វែងយល់អំពី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 Running Process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1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" y="1469478"/>
            <a:ext cx="11627320" cy="461382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ដើម្បីការពារ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Error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ក្នុងការប្រើប្រាស់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យើងគួរដឹងពី ទម្រង់ទិន្នន័យ និង ដែនកំណត់របស់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Data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Type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របស់វា ជាមុនសិន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121561"/>
              </p:ext>
            </p:extLst>
          </p:nvPr>
        </p:nvGraphicFramePr>
        <p:xfrm>
          <a:off x="2887013" y="2751281"/>
          <a:ext cx="7114153" cy="3794416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388128"/>
                <a:gridCol w="2024735"/>
                <a:gridCol w="3701290"/>
              </a:tblGrid>
              <a:tr h="314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Type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Size in Bytes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Range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38100" marR="38100" marT="38100" marB="38100"/>
                </a:tc>
              </a:tr>
              <a:tr h="314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byte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 byte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-128 to 127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38100" marR="38100" marT="38100" marB="38100"/>
                </a:tc>
              </a:tr>
              <a:tr h="314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short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 bytes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-32,768 to 32,767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38100" marR="38100" marT="38100" marB="38100"/>
                </a:tc>
              </a:tr>
              <a:tr h="314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 bytes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-2,147,483,648 to 2,147,483, 647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38100" marR="38100" marT="38100" marB="38100"/>
                </a:tc>
              </a:tr>
              <a:tr h="5413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 bytes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-9,223,372,036,854,775,808 to 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9,223,372,036,854,775,807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38100" marR="38100" marT="38100" marB="38100"/>
                </a:tc>
              </a:tr>
              <a:tr h="7679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float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 bytes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approximately ±3.40282347E+38F 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(6-7 significant decimal digits) 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Java implements IEEE 754 standard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38100" marR="38100" marT="38100" marB="38100"/>
                </a:tc>
              </a:tr>
              <a:tr h="5413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double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 bytes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approximately ±1.79769313486231570E+308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 (15 significant decimal digits)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38100" marR="38100" marT="38100" marB="38100"/>
                </a:tc>
              </a:tr>
              <a:tr h="314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char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 byte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 to 65,536 (unsigned)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38100" marR="38100" marT="38100" marB="38100"/>
                </a:tc>
              </a:tr>
              <a:tr h="314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boolean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not precisely defined*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true or false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DaunPenh" panose="02000500000000020004" pitchFamily="2" charset="0"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0321" y="378909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9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ស្វែងយល់អំពី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Variable Declaration</a:t>
            </a:r>
          </a:p>
        </p:txBody>
      </p:sp>
    </p:spTree>
    <p:extLst>
      <p:ext uri="{BB962C8B-B14F-4D97-AF65-F5344CB8AC3E}">
        <p14:creationId xmlns:p14="http://schemas.microsoft.com/office/powerpoint/2010/main" val="282747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" y="1458982"/>
            <a:ext cx="11627320" cy="4624318"/>
          </a:xfrm>
        </p:spPr>
        <p:txBody>
          <a:bodyPr>
            <a:normAutofit fontScale="92500"/>
          </a:bodyPr>
          <a:lstStyle/>
          <a:p>
            <a:pPr lvl="1" algn="just">
              <a:lnSpc>
                <a:spcPct val="150000"/>
              </a:lnSpc>
            </a:pPr>
            <a:r>
              <a:rPr lang="km-KH" sz="24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ប្រភេទនៃ </a:t>
            </a:r>
            <a:r>
              <a:rPr lang="en-US" sz="24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</a:t>
            </a:r>
            <a:r>
              <a:rPr lang="km-KH" sz="24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មាន៖</a:t>
            </a:r>
            <a:endParaRPr lang="en-US" sz="2400" dirty="0">
              <a:solidFill>
                <a:schemeClr val="dk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Instance Variable 	: </a:t>
            </a:r>
            <a:r>
              <a:rPr lang="km-KH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</a:t>
            </a:r>
            <a:r>
              <a:rPr lang="km-KH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ដែលបង្កើតនៅក្នុង </a:t>
            </a:r>
            <a:r>
              <a:rPr lang="en-US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ក្រៅ </a:t>
            </a:r>
            <a:r>
              <a:rPr lang="en-US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Methods </a:t>
            </a:r>
            <a:r>
              <a:rPr lang="km-KH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ជា </a:t>
            </a:r>
            <a:r>
              <a:rPr lang="en-US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Non-Static </a:t>
            </a:r>
            <a:r>
              <a:rPr lang="km-KH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​។</a:t>
            </a:r>
            <a:r>
              <a:rPr lang="en-US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 </a:t>
            </a:r>
            <a:r>
              <a:rPr lang="en-US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</a:t>
            </a:r>
            <a:r>
              <a:rPr lang="km-KH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ទៅកាន់វា យើងត្រូវបង្កើត </a:t>
            </a:r>
            <a:r>
              <a:rPr lang="en-US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en-US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Class</a:t>
            </a:r>
            <a:r>
              <a:rPr lang="km-KH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នោះជាមុនសិន។</a:t>
            </a:r>
            <a:endParaRPr lang="en-US" sz="2200" dirty="0">
              <a:solidFill>
                <a:schemeClr val="dk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Variable		: </a:t>
            </a:r>
            <a:r>
              <a:rPr lang="km-KH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Variable </a:t>
            </a:r>
            <a:r>
              <a:rPr lang="km-KH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ដែលបង្កើតនៅក្នុង </a:t>
            </a:r>
            <a:r>
              <a:rPr lang="en-US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ក្រៅ </a:t>
            </a:r>
            <a:r>
              <a:rPr lang="en-US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Methods</a:t>
            </a:r>
            <a:r>
              <a:rPr lang="km-KH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r>
              <a:rPr lang="en-US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 </a:t>
            </a:r>
            <a:r>
              <a:rPr lang="en-US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</a:t>
            </a:r>
            <a:r>
              <a:rPr lang="km-KH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ទៅកាន់វា យើងគ្រាន់តែប្រើ ឈ្មោះ</a:t>
            </a:r>
            <a:r>
              <a:rPr lang="en-US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Class.Variable</a:t>
            </a:r>
            <a:r>
              <a:rPr lang="en-US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ឬ​ </a:t>
            </a:r>
            <a:r>
              <a:rPr lang="en-US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</a:t>
            </a:r>
            <a:r>
              <a:rPr lang="km-KH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តាម​ </a:t>
            </a:r>
            <a:r>
              <a:rPr lang="en-US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en-US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Class</a:t>
            </a:r>
            <a:r>
              <a:rPr lang="km-KH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ក៏បាន។</a:t>
            </a:r>
            <a:endParaRPr lang="en-US" sz="2200" dirty="0">
              <a:solidFill>
                <a:schemeClr val="dk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Local Variable		:</a:t>
            </a:r>
            <a:r>
              <a:rPr lang="km-KH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</a:t>
            </a:r>
            <a:r>
              <a:rPr lang="km-KH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ដែលបង្កើតនៅក្នុង</a:t>
            </a:r>
            <a:r>
              <a:rPr lang="en-US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</a:t>
            </a:r>
            <a:r>
              <a:rPr lang="km-KH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។វា </a:t>
            </a:r>
            <a:r>
              <a:rPr lang="en-US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</a:t>
            </a:r>
            <a:r>
              <a:rPr lang="km-KH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បានតែនៅក្នុង </a:t>
            </a:r>
            <a:r>
              <a:rPr lang="en-US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Scope {} </a:t>
            </a:r>
            <a:r>
              <a:rPr lang="km-KH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 </a:t>
            </a:r>
            <a:r>
              <a:rPr lang="en-US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lifetime </a:t>
            </a:r>
            <a:r>
              <a:rPr lang="km-KH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របស់វាបានត្រឹមតែពេល </a:t>
            </a:r>
            <a:r>
              <a:rPr lang="en-US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Execute Method </a:t>
            </a:r>
            <a:r>
              <a:rPr lang="km-KH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តែប៉ុណ្ណោះ។</a:t>
            </a:r>
            <a:endParaRPr lang="en-US" sz="2200" dirty="0">
              <a:solidFill>
                <a:schemeClr val="dk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200" dirty="0">
              <a:solidFill>
                <a:schemeClr val="dk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321" y="378909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9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ស្វែងយល់អំពី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Variable Declaration</a:t>
            </a:r>
          </a:p>
        </p:txBody>
      </p:sp>
    </p:spTree>
    <p:extLst>
      <p:ext uri="{BB962C8B-B14F-4D97-AF65-F5344CB8AC3E}">
        <p14:creationId xmlns:p14="http://schemas.microsoft.com/office/powerpoint/2010/main" val="174367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m-KH" dirty="0" smtClean="0"/>
              <a:t>​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3382" y="1784367"/>
            <a:ext cx="3809918" cy="415498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>
                <a:latin typeface="Khmer OS Battambang"/>
                <a:cs typeface="Khmer OS Battambang"/>
              </a:rPr>
              <a:t>Instance Variable</a:t>
            </a:r>
          </a:p>
          <a:p>
            <a:endParaRPr lang="en-US" sz="2200" dirty="0">
              <a:latin typeface="Khmer OS Battambang"/>
              <a:cs typeface="Khmer OS Battambang"/>
            </a:endParaRPr>
          </a:p>
          <a:p>
            <a:r>
              <a:rPr lang="en-US" sz="2200" b="1" dirty="0">
                <a:latin typeface="Khmer OS Battambang"/>
                <a:cs typeface="Khmer OS Battambang"/>
              </a:rPr>
              <a:t>public class run </a:t>
            </a:r>
            <a:r>
              <a:rPr lang="en-US" sz="2200" b="1" dirty="0" smtClean="0">
                <a:latin typeface="Khmer OS Battambang"/>
                <a:cs typeface="Khmer OS Battambang"/>
              </a:rPr>
              <a:t>{</a:t>
            </a:r>
            <a:endParaRPr lang="km-KH" sz="2200" b="1" dirty="0" smtClean="0">
              <a:latin typeface="Khmer OS Battambang"/>
              <a:cs typeface="Khmer OS Battambang"/>
            </a:endParaRPr>
          </a:p>
          <a:p>
            <a:r>
              <a:rPr lang="en-US" sz="2200" dirty="0">
                <a:latin typeface="Khmer OS Battambang"/>
                <a:cs typeface="Khmer OS Battambang"/>
              </a:rPr>
              <a:t>public </a:t>
            </a:r>
            <a:r>
              <a:rPr lang="en-US" sz="2200" dirty="0" err="1">
                <a:latin typeface="Khmer OS Battambang"/>
                <a:cs typeface="Khmer OS Battambang"/>
              </a:rPr>
              <a:t>int</a:t>
            </a:r>
            <a:r>
              <a:rPr lang="en-US" sz="2200" dirty="0">
                <a:latin typeface="Khmer OS Battambang"/>
                <a:cs typeface="Khmer OS Battambang"/>
              </a:rPr>
              <a:t> age=10</a:t>
            </a:r>
            <a:r>
              <a:rPr lang="en-US" sz="2200" dirty="0" smtClean="0">
                <a:latin typeface="Khmer OS Battambang"/>
                <a:cs typeface="Khmer OS Battambang"/>
              </a:rPr>
              <a:t>;</a:t>
            </a:r>
            <a:endParaRPr lang="en-US" sz="2200" b="1" dirty="0">
              <a:latin typeface="Khmer OS Battambang"/>
              <a:cs typeface="Khmer OS Battambang"/>
            </a:endParaRPr>
          </a:p>
          <a:p>
            <a:r>
              <a:rPr lang="en-US" sz="2200" b="1" dirty="0">
                <a:latin typeface="Khmer OS Battambang"/>
                <a:cs typeface="Khmer OS Battambang"/>
              </a:rPr>
              <a:t>public static void main(String []</a:t>
            </a:r>
            <a:r>
              <a:rPr lang="en-US" sz="2200" b="1" dirty="0" err="1">
                <a:latin typeface="Khmer OS Battambang"/>
                <a:cs typeface="Khmer OS Battambang"/>
              </a:rPr>
              <a:t>args</a:t>
            </a:r>
            <a:r>
              <a:rPr lang="en-US" sz="2200" b="1" dirty="0">
                <a:latin typeface="Khmer OS Battambang"/>
                <a:cs typeface="Khmer OS Battambang"/>
              </a:rPr>
              <a:t>)</a:t>
            </a:r>
          </a:p>
          <a:p>
            <a:r>
              <a:rPr lang="en-US" sz="2200" dirty="0" smtClean="0">
                <a:latin typeface="Khmer OS Battambang"/>
                <a:cs typeface="Khmer OS Battambang"/>
              </a:rPr>
              <a:t>{</a:t>
            </a:r>
            <a:endParaRPr lang="en-US" sz="2200" dirty="0" smtClean="0">
              <a:solidFill>
                <a:schemeClr val="accent2"/>
              </a:solidFill>
              <a:latin typeface="Khmer OS Battambang"/>
              <a:cs typeface="Khmer OS Battambang"/>
            </a:endParaRPr>
          </a:p>
          <a:p>
            <a:r>
              <a:rPr lang="en-US" sz="2200" dirty="0" err="1" smtClean="0">
                <a:solidFill>
                  <a:schemeClr val="tx1"/>
                </a:solidFill>
                <a:latin typeface="Khmer OS Battambang"/>
                <a:cs typeface="Khmer OS Battambang"/>
              </a:rPr>
              <a:t>System.out.print</a:t>
            </a:r>
            <a:r>
              <a:rPr lang="en-US" sz="2200" dirty="0" smtClean="0">
                <a:solidFill>
                  <a:schemeClr val="tx1"/>
                </a:solidFill>
                <a:latin typeface="Khmer OS Battambang"/>
                <a:cs typeface="Khmer OS Battambang"/>
              </a:rPr>
              <a:t>(“Instance </a:t>
            </a:r>
            <a:r>
              <a:rPr lang="en-US" sz="2200" dirty="0" err="1" smtClean="0">
                <a:solidFill>
                  <a:schemeClr val="tx1"/>
                </a:solidFill>
                <a:latin typeface="Khmer OS Battambang"/>
                <a:cs typeface="Khmer OS Battambang"/>
              </a:rPr>
              <a:t>var</a:t>
            </a:r>
            <a:r>
              <a:rPr lang="en-US" sz="2200" dirty="0" smtClean="0">
                <a:solidFill>
                  <a:schemeClr val="tx1"/>
                </a:solidFill>
                <a:latin typeface="Khmer OS Battambang"/>
                <a:cs typeface="Khmer OS Battambang"/>
              </a:rPr>
              <a:t> ”+ new run().age);</a:t>
            </a:r>
          </a:p>
          <a:p>
            <a:r>
              <a:rPr lang="en-US" sz="2200" dirty="0" smtClean="0">
                <a:latin typeface="Khmer OS Battambang"/>
                <a:cs typeface="Khmer OS Battambang"/>
              </a:rPr>
              <a:t>}</a:t>
            </a:r>
            <a:endParaRPr lang="en-US" sz="2200" dirty="0">
              <a:latin typeface="Khmer OS Battambang"/>
              <a:cs typeface="Khmer OS Battambang"/>
            </a:endParaRPr>
          </a:p>
          <a:p>
            <a:r>
              <a:rPr lang="en-US" sz="2200" dirty="0" smtClean="0">
                <a:latin typeface="Khmer OS Battambang"/>
                <a:cs typeface="Khmer OS Battambang"/>
              </a:rPr>
              <a:t>}</a:t>
            </a:r>
          </a:p>
          <a:p>
            <a:endParaRPr lang="en-US" sz="2200" dirty="0">
              <a:latin typeface="Khmer OS Battambang"/>
              <a:cs typeface="Khmer OS Battambang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29745" y="1773870"/>
            <a:ext cx="3841404" cy="415498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>
                <a:latin typeface="Khmer OS Battambang"/>
                <a:cs typeface="Khmer OS Battambang"/>
              </a:rPr>
              <a:t>Class Variable</a:t>
            </a:r>
          </a:p>
          <a:p>
            <a:endParaRPr lang="en-US" sz="2200" dirty="0" smtClean="0">
              <a:latin typeface="Khmer OS Battambang"/>
              <a:cs typeface="Khmer OS Battambang"/>
            </a:endParaRPr>
          </a:p>
          <a:p>
            <a:r>
              <a:rPr lang="en-US" sz="2200" b="1" dirty="0" smtClean="0">
                <a:latin typeface="Khmer OS Battambang"/>
                <a:cs typeface="Khmer OS Battambang"/>
              </a:rPr>
              <a:t>public </a:t>
            </a:r>
            <a:r>
              <a:rPr lang="en-US" sz="2200" b="1" dirty="0">
                <a:latin typeface="Khmer OS Battambang"/>
                <a:cs typeface="Khmer OS Battambang"/>
              </a:rPr>
              <a:t>class run </a:t>
            </a:r>
            <a:r>
              <a:rPr lang="en-US" sz="2200" b="1" dirty="0" smtClean="0">
                <a:latin typeface="Khmer OS Battambang"/>
                <a:cs typeface="Khmer OS Battambang"/>
              </a:rPr>
              <a:t>{</a:t>
            </a:r>
          </a:p>
          <a:p>
            <a:r>
              <a:rPr lang="en-US" sz="2200" b="1" dirty="0" smtClean="0">
                <a:latin typeface="Khmer OS Battambang"/>
                <a:cs typeface="Khmer OS Battambang"/>
              </a:rPr>
              <a:t>public static </a:t>
            </a:r>
            <a:r>
              <a:rPr lang="en-US" sz="2200" b="1" dirty="0" err="1" smtClean="0">
                <a:latin typeface="Khmer OS Battambang"/>
                <a:cs typeface="Khmer OS Battambang"/>
              </a:rPr>
              <a:t>int</a:t>
            </a:r>
            <a:r>
              <a:rPr lang="en-US" sz="2200" b="1" dirty="0" smtClean="0">
                <a:latin typeface="Khmer OS Battambang"/>
                <a:cs typeface="Khmer OS Battambang"/>
              </a:rPr>
              <a:t> age=10;</a:t>
            </a:r>
            <a:endParaRPr lang="en-US" sz="2200" b="1" dirty="0">
              <a:latin typeface="Khmer OS Battambang"/>
              <a:cs typeface="Khmer OS Battambang"/>
            </a:endParaRPr>
          </a:p>
          <a:p>
            <a:r>
              <a:rPr lang="en-US" sz="2200" b="1" dirty="0">
                <a:latin typeface="Khmer OS Battambang"/>
                <a:cs typeface="Khmer OS Battambang"/>
              </a:rPr>
              <a:t>public static void main(String []</a:t>
            </a:r>
            <a:r>
              <a:rPr lang="en-US" sz="2200" b="1" dirty="0" err="1">
                <a:latin typeface="Khmer OS Battambang"/>
                <a:cs typeface="Khmer OS Battambang"/>
              </a:rPr>
              <a:t>args</a:t>
            </a:r>
            <a:r>
              <a:rPr lang="en-US" sz="2200" b="1" dirty="0">
                <a:latin typeface="Khmer OS Battambang"/>
                <a:cs typeface="Khmer OS Battambang"/>
              </a:rPr>
              <a:t>)</a:t>
            </a:r>
          </a:p>
          <a:p>
            <a:r>
              <a:rPr lang="en-US" sz="2200" dirty="0">
                <a:latin typeface="Khmer OS Battambang"/>
                <a:cs typeface="Khmer OS Battambang"/>
              </a:rPr>
              <a:t>{</a:t>
            </a:r>
          </a:p>
          <a:p>
            <a:r>
              <a:rPr lang="en-US" sz="2200" dirty="0" err="1">
                <a:solidFill>
                  <a:schemeClr val="tx1"/>
                </a:solidFill>
                <a:latin typeface="Khmer OS Battambang"/>
                <a:cs typeface="Khmer OS Battambang"/>
              </a:rPr>
              <a:t>System.out.print</a:t>
            </a:r>
            <a:r>
              <a:rPr lang="en-US" sz="2200" dirty="0" smtClean="0">
                <a:solidFill>
                  <a:schemeClr val="tx1"/>
                </a:solidFill>
                <a:latin typeface="Khmer OS Battambang"/>
                <a:cs typeface="Khmer OS Battambang"/>
              </a:rPr>
              <a:t>(“Class </a:t>
            </a:r>
            <a:r>
              <a:rPr lang="en-US" sz="2200" dirty="0" err="1" smtClean="0">
                <a:solidFill>
                  <a:schemeClr val="tx1"/>
                </a:solidFill>
                <a:latin typeface="Khmer OS Battambang"/>
                <a:cs typeface="Khmer OS Battambang"/>
              </a:rPr>
              <a:t>var</a:t>
            </a:r>
            <a:r>
              <a:rPr lang="en-US" sz="2200" dirty="0" smtClean="0">
                <a:solidFill>
                  <a:schemeClr val="tx1"/>
                </a:solidFill>
                <a:latin typeface="Khmer OS Battambang"/>
                <a:cs typeface="Khmer OS Battambang"/>
              </a:rPr>
              <a:t> ”+</a:t>
            </a:r>
            <a:endParaRPr lang="en-US" sz="2200" dirty="0">
              <a:solidFill>
                <a:schemeClr val="tx1"/>
              </a:solidFill>
              <a:latin typeface="Khmer OS Battambang"/>
              <a:cs typeface="Khmer OS Battambang"/>
            </a:endParaRPr>
          </a:p>
          <a:p>
            <a:r>
              <a:rPr lang="en-US" sz="2200" dirty="0" err="1" smtClean="0">
                <a:solidFill>
                  <a:schemeClr val="tx1"/>
                </a:solidFill>
                <a:latin typeface="Khmer OS Battambang"/>
                <a:cs typeface="Khmer OS Battambang"/>
              </a:rPr>
              <a:t>run.age</a:t>
            </a:r>
            <a:r>
              <a:rPr lang="en-US" sz="2200" dirty="0">
                <a:solidFill>
                  <a:schemeClr val="tx1"/>
                </a:solidFill>
                <a:latin typeface="Khmer OS Battambang"/>
                <a:cs typeface="Khmer OS Battambang"/>
              </a:rPr>
              <a:t>);</a:t>
            </a:r>
          </a:p>
          <a:p>
            <a:r>
              <a:rPr lang="en-US" sz="2200" dirty="0" smtClean="0">
                <a:latin typeface="Khmer OS Battambang"/>
                <a:cs typeface="Khmer OS Battambang"/>
              </a:rPr>
              <a:t>}</a:t>
            </a:r>
            <a:endParaRPr lang="en-US" sz="2200" dirty="0">
              <a:latin typeface="Khmer OS Battambang"/>
              <a:cs typeface="Khmer OS Battambang"/>
            </a:endParaRPr>
          </a:p>
          <a:p>
            <a:r>
              <a:rPr lang="en-US" sz="2200" dirty="0" smtClean="0">
                <a:latin typeface="Khmer OS Battambang"/>
                <a:cs typeface="Khmer OS Battambang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68830" y="1773871"/>
            <a:ext cx="3848680" cy="415498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>
                <a:latin typeface="Khmer OS Battambang"/>
                <a:cs typeface="Khmer OS Battambang"/>
              </a:rPr>
              <a:t>Local </a:t>
            </a:r>
            <a:r>
              <a:rPr lang="en-US" sz="2200" dirty="0" smtClean="0">
                <a:latin typeface="Khmer OS Battambang"/>
                <a:cs typeface="Khmer OS Battambang"/>
              </a:rPr>
              <a:t>Variable</a:t>
            </a:r>
          </a:p>
          <a:p>
            <a:endParaRPr lang="en-US" sz="2200" dirty="0">
              <a:latin typeface="Khmer OS Battambang"/>
              <a:cs typeface="Khmer OS Battambang"/>
            </a:endParaRPr>
          </a:p>
          <a:p>
            <a:r>
              <a:rPr lang="en-US" sz="2200" b="1" dirty="0" smtClean="0">
                <a:latin typeface="Khmer OS Battambang"/>
                <a:cs typeface="Khmer OS Battambang"/>
              </a:rPr>
              <a:t>public </a:t>
            </a:r>
            <a:r>
              <a:rPr lang="en-US" sz="2200" b="1" dirty="0">
                <a:latin typeface="Khmer OS Battambang"/>
                <a:cs typeface="Khmer OS Battambang"/>
              </a:rPr>
              <a:t>class run {</a:t>
            </a:r>
          </a:p>
          <a:p>
            <a:r>
              <a:rPr lang="en-US" sz="2200" b="1" dirty="0">
                <a:latin typeface="Khmer OS Battambang"/>
                <a:cs typeface="Khmer OS Battambang"/>
              </a:rPr>
              <a:t>public static void main(String []</a:t>
            </a:r>
            <a:r>
              <a:rPr lang="en-US" sz="2200" b="1" dirty="0" err="1">
                <a:latin typeface="Khmer OS Battambang"/>
                <a:cs typeface="Khmer OS Battambang"/>
              </a:rPr>
              <a:t>args</a:t>
            </a:r>
            <a:r>
              <a:rPr lang="en-US" sz="2200" b="1" dirty="0">
                <a:latin typeface="Khmer OS Battambang"/>
                <a:cs typeface="Khmer OS Battambang"/>
              </a:rPr>
              <a:t>)</a:t>
            </a:r>
          </a:p>
          <a:p>
            <a:r>
              <a:rPr lang="en-US" sz="2200" b="1" dirty="0" smtClean="0">
                <a:latin typeface="Khmer OS Battambang"/>
                <a:cs typeface="Khmer OS Battambang"/>
              </a:rPr>
              <a:t>{</a:t>
            </a:r>
          </a:p>
          <a:p>
            <a:r>
              <a:rPr lang="en-US" sz="2200" dirty="0" err="1">
                <a:solidFill>
                  <a:schemeClr val="tx1"/>
                </a:solidFill>
                <a:latin typeface="Khmer OS Battambang"/>
                <a:cs typeface="Khmer OS Battambang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Khmer OS Battambang"/>
                <a:cs typeface="Khmer OS Battambang"/>
              </a:rPr>
              <a:t> age=10</a:t>
            </a:r>
            <a:r>
              <a:rPr lang="en-US" sz="2200" dirty="0" smtClean="0">
                <a:solidFill>
                  <a:schemeClr val="tx1"/>
                </a:solidFill>
                <a:latin typeface="Khmer OS Battambang"/>
                <a:cs typeface="Khmer OS Battambang"/>
              </a:rPr>
              <a:t>;</a:t>
            </a:r>
          </a:p>
          <a:p>
            <a:r>
              <a:rPr lang="en-US" sz="2200" dirty="0" err="1" smtClean="0">
                <a:solidFill>
                  <a:schemeClr val="tx1"/>
                </a:solidFill>
                <a:latin typeface="Khmer OS Battambang"/>
                <a:cs typeface="Khmer OS Battambang"/>
              </a:rPr>
              <a:t>System.out.print</a:t>
            </a:r>
            <a:r>
              <a:rPr lang="en-US" sz="2200" dirty="0" smtClean="0">
                <a:solidFill>
                  <a:schemeClr val="tx1"/>
                </a:solidFill>
                <a:latin typeface="Khmer OS Battambang"/>
                <a:cs typeface="Khmer OS Battambang"/>
              </a:rPr>
              <a:t>(“Local </a:t>
            </a:r>
            <a:r>
              <a:rPr lang="en-US" sz="2200" dirty="0" err="1" smtClean="0">
                <a:solidFill>
                  <a:schemeClr val="tx1"/>
                </a:solidFill>
                <a:latin typeface="Khmer OS Battambang"/>
                <a:cs typeface="Khmer OS Battambang"/>
              </a:rPr>
              <a:t>var</a:t>
            </a:r>
            <a:r>
              <a:rPr lang="en-US" sz="2200" dirty="0" smtClean="0">
                <a:solidFill>
                  <a:schemeClr val="tx1"/>
                </a:solidFill>
                <a:latin typeface="Khmer OS Battambang"/>
                <a:cs typeface="Khmer OS Battambang"/>
              </a:rPr>
              <a:t> ”+ age);</a:t>
            </a:r>
            <a:endParaRPr lang="en-US" sz="2200" dirty="0">
              <a:solidFill>
                <a:schemeClr val="tx1"/>
              </a:solidFill>
              <a:latin typeface="Khmer OS Battambang"/>
              <a:cs typeface="Khmer OS Battambang"/>
            </a:endParaRPr>
          </a:p>
          <a:p>
            <a:r>
              <a:rPr lang="en-US" sz="2200" b="1" dirty="0" smtClean="0">
                <a:latin typeface="Khmer OS Battambang"/>
                <a:cs typeface="Khmer OS Battambang"/>
              </a:rPr>
              <a:t>}</a:t>
            </a:r>
            <a:endParaRPr lang="en-US" sz="2200" b="1" dirty="0">
              <a:latin typeface="Khmer OS Battambang"/>
              <a:cs typeface="Khmer OS Battambang"/>
            </a:endParaRPr>
          </a:p>
          <a:p>
            <a:r>
              <a:rPr lang="en-US" sz="2200" b="1" dirty="0" smtClean="0">
                <a:latin typeface="Khmer OS Battambang"/>
                <a:cs typeface="Khmer OS Battambang"/>
              </a:rPr>
              <a:t>}</a:t>
            </a:r>
          </a:p>
          <a:p>
            <a:endParaRPr lang="en-US" sz="2200" b="1" dirty="0">
              <a:latin typeface="Khmer OS Battambang"/>
              <a:cs typeface="Khmer OS Battambang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430321" y="378909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9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ស្វែងយល់អំពី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Variable Declaration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39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21" y="368414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10. </a:t>
            </a:r>
            <a:r>
              <a:rPr lang="en-US" sz="30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ស្វែងយល់អំពី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Java Naming Rule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1490470"/>
            <a:ext cx="12191999" cy="5367530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</a:pPr>
            <a:r>
              <a:rPr lang="km-KH" sz="24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អ្វីជា </a:t>
            </a:r>
            <a:r>
              <a:rPr lang="en-US" sz="24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Naming Rule?</a:t>
            </a:r>
          </a:p>
          <a:p>
            <a:pPr marL="1028700" lvl="3" indent="-342900" algn="just">
              <a:lnSpc>
                <a:spcPct val="150000"/>
              </a:lnSpc>
              <a:buFont typeface="Wingdings" charset="2"/>
              <a:buChar char="§"/>
            </a:pPr>
            <a:r>
              <a:rPr lang="en-US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Naming Rule </a:t>
            </a:r>
            <a:r>
              <a:rPr lang="km-KH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គឺជាច្បាប់ក្នុងការ ដាក់ឈ្មោះឲ្យ </a:t>
            </a:r>
            <a:r>
              <a:rPr lang="en-US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Class, Variable, Package, Constant method -</a:t>
            </a:r>
            <a:r>
              <a:rPr lang="km-KH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ល</a:t>
            </a:r>
            <a:r>
              <a:rPr lang="en-US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-</a:t>
            </a:r>
            <a:r>
              <a:rPr lang="km-KH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>
              <a:solidFill>
                <a:schemeClr val="dk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 algn="just">
              <a:lnSpc>
                <a:spcPct val="150000"/>
              </a:lnSpc>
              <a:buFont typeface="Arial"/>
              <a:buChar char="•"/>
            </a:pPr>
            <a:r>
              <a:rPr lang="km-KH" sz="24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វាអាចធ្វើឲ្យយើងមានភាពងាយស្រួល </a:t>
            </a:r>
            <a:endParaRPr lang="en-US" sz="2400" dirty="0">
              <a:solidFill>
                <a:schemeClr val="dk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 algn="just">
              <a:lnSpc>
                <a:spcPct val="150000"/>
              </a:lnSpc>
              <a:buFont typeface="Wingdings" charset="2"/>
              <a:buChar char="§"/>
            </a:pPr>
            <a:r>
              <a:rPr lang="km-KH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ក្នុងការកំនត់ស្គាល់ថា ឈ្មោះបែប ណា តំណាងឲ្យអ្វី(</a:t>
            </a:r>
            <a:r>
              <a:rPr lang="en-US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Class, Variable, Package, Constant method -</a:t>
            </a:r>
            <a:r>
              <a:rPr lang="km-KH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ល</a:t>
            </a:r>
            <a:r>
              <a:rPr lang="en-US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-</a:t>
            </a:r>
            <a:r>
              <a:rPr lang="km-KH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)។</a:t>
            </a:r>
            <a:endParaRPr lang="en-US" sz="2200" dirty="0">
              <a:solidFill>
                <a:schemeClr val="dk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 algn="just">
              <a:lnSpc>
                <a:spcPct val="150000"/>
              </a:lnSpc>
              <a:buFont typeface="Wingdings" charset="2"/>
              <a:buChar char="§"/>
            </a:pPr>
            <a:r>
              <a:rPr lang="km-KH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ដល់ការសរសេរ </a:t>
            </a:r>
            <a:r>
              <a:rPr lang="en-US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Code </a:t>
            </a:r>
            <a:r>
              <a:rPr lang="km-KH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programmer </a:t>
            </a:r>
            <a:r>
              <a:rPr lang="km-KH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មាន​ភាពលឿន ដោយកាត់បន្ថយភាពស្មុកស្មាញក្នុងការចងចាំ ឈ្មោះ និង​​ទម្រង់របស់វា។ </a:t>
            </a:r>
            <a:endParaRPr lang="en-US" sz="2200" dirty="0">
              <a:solidFill>
                <a:schemeClr val="dk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 algn="just">
              <a:lnSpc>
                <a:spcPct val="150000"/>
              </a:lnSpc>
              <a:buFont typeface="Wingdings" charset="2"/>
              <a:buChar char="§"/>
            </a:pPr>
            <a:r>
              <a:rPr lang="km-KH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ដល់ </a:t>
            </a:r>
            <a:r>
              <a:rPr lang="en-US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Developer </a:t>
            </a:r>
            <a:r>
              <a:rPr lang="km-KH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ផ្សេងក្នុងការអាន </a:t>
            </a:r>
            <a:r>
              <a:rPr lang="en-US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Code </a:t>
            </a:r>
            <a:r>
              <a:rPr lang="km-KH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និងយល់អំពី គោលដៅដែល </a:t>
            </a:r>
            <a:r>
              <a:rPr lang="en-US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Code </a:t>
            </a:r>
            <a:r>
              <a:rPr lang="km-KH" sz="22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អនុវត្ត។</a:t>
            </a:r>
            <a:endParaRPr lang="en-US" sz="2200" dirty="0">
              <a:solidFill>
                <a:schemeClr val="dk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>
              <a:solidFill>
                <a:schemeClr val="dk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36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" y="1469478"/>
            <a:ext cx="11627320" cy="461382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400" dirty="0" smtClean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បញ្ចាក់៖ ការប្រើប្រាស់ </a:t>
            </a:r>
            <a:r>
              <a:rPr lang="en-US" sz="2400" dirty="0" smtClean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Naming Rule </a:t>
            </a:r>
            <a:r>
              <a:rPr lang="km-KH" sz="2400" dirty="0" smtClean="0">
                <a:solidFill>
                  <a:schemeClr val="dk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មិនមែនជាកំហិតទេ។</a:t>
            </a:r>
            <a:endParaRPr lang="en-US" sz="2400" dirty="0" smtClean="0">
              <a:solidFill>
                <a:schemeClr val="dk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508665"/>
              </p:ext>
            </p:extLst>
          </p:nvPr>
        </p:nvGraphicFramePr>
        <p:xfrm>
          <a:off x="1055913" y="2296882"/>
          <a:ext cx="10112829" cy="4205806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367085"/>
                <a:gridCol w="7745744"/>
              </a:tblGrid>
              <a:tr h="4511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Khmer OS Battambang"/>
                          <a:cs typeface="Khmer OS Battambang"/>
                        </a:rPr>
                        <a:t>Name</a:t>
                      </a:r>
                      <a:endParaRPr lang="en-US" sz="2400" dirty="0">
                        <a:effectLst/>
                        <a:latin typeface="Khmer OS Battambang"/>
                        <a:ea typeface="Malgun Gothic" panose="020B0503020000020004" pitchFamily="34" charset="-127"/>
                        <a:cs typeface="Khmer OS Battambang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Khmer OS Battambang"/>
                          <a:cs typeface="Khmer OS Battambang"/>
                        </a:rPr>
                        <a:t>Convention</a:t>
                      </a:r>
                      <a:endParaRPr lang="en-US" sz="2400" dirty="0">
                        <a:effectLst/>
                        <a:latin typeface="Khmer OS Battambang"/>
                        <a:ea typeface="Malgun Gothic" panose="020B0503020000020004" pitchFamily="34" charset="-127"/>
                        <a:cs typeface="Khmer OS Battambang"/>
                      </a:endParaRPr>
                    </a:p>
                  </a:txBody>
                  <a:tcPr marL="47625" marR="47625" marT="47625" marB="47625"/>
                </a:tc>
              </a:tr>
              <a:tr h="745907">
                <a:tc>
                  <a:txBody>
                    <a:bodyPr/>
                    <a:lstStyle/>
                    <a:p>
                      <a:pPr marL="190500" marR="0" algn="just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Khmer OS Battambang"/>
                          <a:cs typeface="Khmer OS Battambang"/>
                        </a:rPr>
                        <a:t>class name</a:t>
                      </a:r>
                      <a:endParaRPr lang="en-US" sz="2000" dirty="0">
                        <a:effectLst/>
                        <a:latin typeface="Khmer OS Battambang"/>
                        <a:ea typeface="Malgun Gothic" panose="020B0503020000020004" pitchFamily="34" charset="-127"/>
                        <a:cs typeface="Khmer OS Battambang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190500" marR="0" algn="just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Khmer OS Battambang"/>
                          <a:cs typeface="Khmer OS Battambang"/>
                        </a:rPr>
                        <a:t>should start with uppercase letter and be a noun e.g. String, Color, Button, System, Thread etc.</a:t>
                      </a:r>
                      <a:endParaRPr lang="en-US" sz="2000" dirty="0">
                        <a:effectLst/>
                        <a:latin typeface="Khmer OS Battambang"/>
                        <a:ea typeface="Malgun Gothic" panose="020B0503020000020004" pitchFamily="34" charset="-127"/>
                        <a:cs typeface="Khmer OS Battambang"/>
                      </a:endParaRPr>
                    </a:p>
                  </a:txBody>
                  <a:tcPr marL="47625" marR="47625" marT="47625" marB="47625"/>
                </a:tc>
              </a:tr>
              <a:tr h="745907">
                <a:tc>
                  <a:txBody>
                    <a:bodyPr/>
                    <a:lstStyle/>
                    <a:p>
                      <a:pPr marL="190500" marR="0" algn="just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Khmer OS Battambang"/>
                          <a:cs typeface="Khmer OS Battambang"/>
                        </a:rPr>
                        <a:t>interface name</a:t>
                      </a:r>
                      <a:endParaRPr lang="en-US" sz="2000" dirty="0">
                        <a:effectLst/>
                        <a:latin typeface="Khmer OS Battambang"/>
                        <a:ea typeface="Malgun Gothic" panose="020B0503020000020004" pitchFamily="34" charset="-127"/>
                        <a:cs typeface="Khmer OS Battambang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190500" marR="0" algn="just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Khmer OS Battambang"/>
                          <a:cs typeface="Khmer OS Battambang"/>
                        </a:rPr>
                        <a:t>should start with uppercase letter and be an adjective e.g. Runnable, Remote, </a:t>
                      </a:r>
                      <a:r>
                        <a:rPr lang="en-US" sz="2000" dirty="0" err="1">
                          <a:effectLst/>
                          <a:latin typeface="Khmer OS Battambang"/>
                          <a:cs typeface="Khmer OS Battambang"/>
                        </a:rPr>
                        <a:t>ActionListener</a:t>
                      </a:r>
                      <a:r>
                        <a:rPr lang="en-US" sz="2000" dirty="0">
                          <a:effectLst/>
                          <a:latin typeface="Khmer OS Battambang"/>
                          <a:cs typeface="Khmer OS Battambang"/>
                        </a:rPr>
                        <a:t> etc.</a:t>
                      </a:r>
                      <a:endParaRPr lang="en-US" sz="2000" dirty="0">
                        <a:effectLst/>
                        <a:latin typeface="Khmer OS Battambang"/>
                        <a:ea typeface="Malgun Gothic" panose="020B0503020000020004" pitchFamily="34" charset="-127"/>
                        <a:cs typeface="Khmer OS Battambang"/>
                      </a:endParaRPr>
                    </a:p>
                  </a:txBody>
                  <a:tcPr marL="47625" marR="47625" marT="47625" marB="47625"/>
                </a:tc>
              </a:tr>
              <a:tr h="745907">
                <a:tc>
                  <a:txBody>
                    <a:bodyPr/>
                    <a:lstStyle/>
                    <a:p>
                      <a:pPr marL="190500" marR="0" algn="just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Khmer OS Battambang"/>
                          <a:cs typeface="Khmer OS Battambang"/>
                        </a:rPr>
                        <a:t>method name</a:t>
                      </a:r>
                      <a:endParaRPr lang="en-US" sz="2000">
                        <a:effectLst/>
                        <a:latin typeface="Khmer OS Battambang"/>
                        <a:ea typeface="Malgun Gothic" panose="020B0503020000020004" pitchFamily="34" charset="-127"/>
                        <a:cs typeface="Khmer OS Battambang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190500" marR="0" algn="just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Khmer OS Battambang"/>
                          <a:cs typeface="Khmer OS Battambang"/>
                        </a:rPr>
                        <a:t>should start with lowercase letter and be a verb e.g. actionPerformed(), main(), print(), println() etc.</a:t>
                      </a:r>
                      <a:endParaRPr lang="en-US" sz="2000">
                        <a:effectLst/>
                        <a:latin typeface="Khmer OS Battambang"/>
                        <a:ea typeface="Malgun Gothic" panose="020B0503020000020004" pitchFamily="34" charset="-127"/>
                        <a:cs typeface="Khmer OS Battambang"/>
                      </a:endParaRPr>
                    </a:p>
                  </a:txBody>
                  <a:tcPr marL="47625" marR="47625" marT="47625" marB="47625"/>
                </a:tc>
              </a:tr>
              <a:tr h="427384">
                <a:tc>
                  <a:txBody>
                    <a:bodyPr/>
                    <a:lstStyle/>
                    <a:p>
                      <a:pPr marL="190500" marR="0" algn="just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Khmer OS Battambang"/>
                          <a:cs typeface="Khmer OS Battambang"/>
                        </a:rPr>
                        <a:t>variable name</a:t>
                      </a:r>
                      <a:endParaRPr lang="en-US" sz="2000">
                        <a:effectLst/>
                        <a:latin typeface="Khmer OS Battambang"/>
                        <a:ea typeface="Malgun Gothic" panose="020B0503020000020004" pitchFamily="34" charset="-127"/>
                        <a:cs typeface="Khmer OS Battambang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190500" marR="0" algn="just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Khmer OS Battambang"/>
                          <a:cs typeface="Khmer OS Battambang"/>
                        </a:rPr>
                        <a:t>should start with lowercase letter e.g. firstName, orderNumber etc.</a:t>
                      </a:r>
                      <a:endParaRPr lang="en-US" sz="2000">
                        <a:effectLst/>
                        <a:latin typeface="Khmer OS Battambang"/>
                        <a:ea typeface="Malgun Gothic" panose="020B0503020000020004" pitchFamily="34" charset="-127"/>
                        <a:cs typeface="Khmer OS Battambang"/>
                      </a:endParaRPr>
                    </a:p>
                  </a:txBody>
                  <a:tcPr marL="47625" marR="47625" marT="47625" marB="47625"/>
                </a:tc>
              </a:tr>
              <a:tr h="427384">
                <a:tc>
                  <a:txBody>
                    <a:bodyPr/>
                    <a:lstStyle/>
                    <a:p>
                      <a:pPr marL="190500" marR="0" algn="just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Khmer OS Battambang"/>
                          <a:cs typeface="Khmer OS Battambang"/>
                        </a:rPr>
                        <a:t>package name</a:t>
                      </a:r>
                      <a:endParaRPr lang="en-US" sz="2000">
                        <a:effectLst/>
                        <a:latin typeface="Khmer OS Battambang"/>
                        <a:ea typeface="Malgun Gothic" panose="020B0503020000020004" pitchFamily="34" charset="-127"/>
                        <a:cs typeface="Khmer OS Battambang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190500" marR="0" algn="just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Khmer OS Battambang"/>
                          <a:cs typeface="Khmer OS Battambang"/>
                        </a:rPr>
                        <a:t>should be in lowercase letter e.g. java, lang, sql, util etc.</a:t>
                      </a:r>
                      <a:endParaRPr lang="en-US" sz="2000">
                        <a:effectLst/>
                        <a:latin typeface="Khmer OS Battambang"/>
                        <a:ea typeface="Malgun Gothic" panose="020B0503020000020004" pitchFamily="34" charset="-127"/>
                        <a:cs typeface="Khmer OS Battambang"/>
                      </a:endParaRPr>
                    </a:p>
                  </a:txBody>
                  <a:tcPr marL="47625" marR="47625" marT="47625" marB="47625"/>
                </a:tc>
              </a:tr>
              <a:tr h="520026">
                <a:tc>
                  <a:txBody>
                    <a:bodyPr/>
                    <a:lstStyle/>
                    <a:p>
                      <a:pPr marL="190500" marR="0" algn="just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Khmer OS Battambang"/>
                          <a:cs typeface="Khmer OS Battambang"/>
                        </a:rPr>
                        <a:t>constants name</a:t>
                      </a:r>
                      <a:endParaRPr lang="en-US" sz="2000" dirty="0">
                        <a:effectLst/>
                        <a:latin typeface="Khmer OS Battambang"/>
                        <a:ea typeface="Malgun Gothic" panose="020B0503020000020004" pitchFamily="34" charset="-127"/>
                        <a:cs typeface="Khmer OS Battambang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190500" marR="0" algn="just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Khmer OS Battambang"/>
                          <a:cs typeface="Khmer OS Battambang"/>
                        </a:rPr>
                        <a:t>should be in uppercase letter. e.g. RED, YELLOW, MAX_PRIORITY etc.</a:t>
                      </a:r>
                      <a:endParaRPr lang="en-US" sz="2000" dirty="0">
                        <a:effectLst/>
                        <a:latin typeface="Khmer OS Battambang"/>
                        <a:ea typeface="Malgun Gothic" panose="020B0503020000020004" pitchFamily="34" charset="-127"/>
                        <a:cs typeface="Khmer OS Battambang"/>
                      </a:endParaRP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0321" y="368414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10. </a:t>
            </a:r>
            <a:r>
              <a:rPr lang="en-US" sz="30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ស្វែងយល់អំពី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Java Naming Rule</a:t>
            </a:r>
          </a:p>
        </p:txBody>
      </p:sp>
    </p:spTree>
    <p:extLst>
      <p:ext uri="{BB962C8B-B14F-4D97-AF65-F5344CB8AC3E}">
        <p14:creationId xmlns:p14="http://schemas.microsoft.com/office/powerpoint/2010/main" val="45086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853" y="368414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11.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ការប្រើប្រាស់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Comment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" y="1458982"/>
            <a:ext cx="11627320" cy="462431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អ្វីទៅជា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Comment?</a:t>
            </a:r>
          </a:p>
          <a:p>
            <a:pPr lvl="3">
              <a:lnSpc>
                <a:spcPct val="150000"/>
              </a:lnSpc>
              <a:buFont typeface="Wingdings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Comments 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ទាំងឡាយណាដែលមិនត្រូវបាន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Execute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Compiler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Interpreter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ហេតុអ្វីបានជាគេប្រើវា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?</a:t>
            </a:r>
          </a:p>
          <a:p>
            <a:pPr lvl="2">
              <a:lnSpc>
                <a:spcPct val="150000"/>
              </a:lnSpc>
              <a:buFont typeface="Wingdings" charset="2"/>
              <a:buChar char="§"/>
            </a:pPr>
            <a:r>
              <a:rPr lang="km-KH" sz="2200" dirty="0">
                <a:latin typeface="Khmer OS Battambang"/>
                <a:cs typeface="Khmer OS Battambang"/>
              </a:rPr>
              <a:t>ការប្រើប្រាស់ </a:t>
            </a:r>
            <a:r>
              <a:rPr lang="en-US" sz="2200" dirty="0">
                <a:latin typeface="Khmer OS Battambang"/>
                <a:cs typeface="Khmer OS Battambang"/>
              </a:rPr>
              <a:t>Comments </a:t>
            </a:r>
            <a:r>
              <a:rPr lang="km-KH" sz="2200" dirty="0">
                <a:latin typeface="Khmer OS Battambang"/>
                <a:cs typeface="Khmer OS Battambang"/>
              </a:rPr>
              <a:t>គឺដើម្បីផ្ដល់ព័ត៌មាន ឬ​ ពន្យល់អំពីលក្ខណៈ ទៅឲ្យ </a:t>
            </a:r>
            <a:r>
              <a:rPr lang="en-US" sz="2200" dirty="0">
                <a:latin typeface="Khmer OS Battambang"/>
                <a:cs typeface="Khmer OS Battambang"/>
              </a:rPr>
              <a:t>Variable, Method, Class </a:t>
            </a:r>
            <a:r>
              <a:rPr lang="km-KH" sz="2200" dirty="0">
                <a:latin typeface="Khmer OS Battambang"/>
                <a:cs typeface="Khmer OS Battambang"/>
              </a:rPr>
              <a:t>ឬ </a:t>
            </a:r>
            <a:r>
              <a:rPr lang="en-US" sz="2200" dirty="0">
                <a:latin typeface="Khmer OS Battambang"/>
                <a:cs typeface="Khmer OS Battambang"/>
              </a:rPr>
              <a:t>Statements </a:t>
            </a:r>
            <a:r>
              <a:rPr lang="km-KH" sz="2200" dirty="0">
                <a:latin typeface="Khmer OS Battambang"/>
                <a:cs typeface="Khmer OS Battambang"/>
              </a:rPr>
              <a:t>ដ៏ទៃទៀត។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7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36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" y="1458982"/>
            <a:ext cx="11627320" cy="4624318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</a:pPr>
            <a:r>
              <a:rPr lang="km-KH" sz="2250" dirty="0" smtClean="0">
                <a:latin typeface="Khmer OS Battambang"/>
                <a:cs typeface="Khmer OS Battambang"/>
              </a:rPr>
              <a:t>ប្រភេទ របស់ </a:t>
            </a:r>
            <a:r>
              <a:rPr lang="en-US" sz="2250" dirty="0" smtClean="0">
                <a:latin typeface="Khmer OS Battambang"/>
                <a:cs typeface="Khmer OS Battambang"/>
              </a:rPr>
              <a:t>Comment </a:t>
            </a:r>
            <a:r>
              <a:rPr lang="km-KH" sz="2250" dirty="0" smtClean="0">
                <a:latin typeface="Khmer OS Battambang"/>
                <a:cs typeface="Khmer OS Battambang"/>
              </a:rPr>
              <a:t>៖</a:t>
            </a:r>
          </a:p>
          <a:p>
            <a:pPr marL="1028700" lvl="3" indent="-342900">
              <a:lnSpc>
                <a:spcPct val="150000"/>
              </a:lnSpc>
              <a:buFont typeface="Wingdings" charset="2"/>
              <a:buChar char="§"/>
            </a:pPr>
            <a:r>
              <a:rPr lang="en-US" sz="2050" dirty="0" smtClean="0">
                <a:latin typeface="Khmer OS Battambang"/>
                <a:cs typeface="Khmer OS Battambang"/>
              </a:rPr>
              <a:t>Single </a:t>
            </a:r>
            <a:r>
              <a:rPr lang="en-US" sz="2050" dirty="0">
                <a:latin typeface="Khmer OS Battambang"/>
                <a:cs typeface="Khmer OS Battambang"/>
              </a:rPr>
              <a:t>Line </a:t>
            </a:r>
            <a:r>
              <a:rPr lang="en-US" sz="2050" dirty="0" smtClean="0">
                <a:latin typeface="Khmer OS Battambang"/>
                <a:cs typeface="Khmer OS Battambang"/>
              </a:rPr>
              <a:t>Comment</a:t>
            </a:r>
            <a:endParaRPr lang="km-KH" sz="2050" dirty="0" smtClean="0">
              <a:latin typeface="Khmer OS Battambang"/>
              <a:cs typeface="Khmer OS Battambang"/>
            </a:endParaRPr>
          </a:p>
          <a:p>
            <a:pPr marL="445770" lvl="2" indent="0">
              <a:lnSpc>
                <a:spcPct val="150000"/>
              </a:lnSpc>
              <a:buNone/>
            </a:pPr>
            <a:r>
              <a:rPr lang="km-KH" sz="2200" dirty="0">
                <a:latin typeface="Khmer OS Battambang"/>
                <a:cs typeface="Khmer OS Battambang"/>
              </a:rPr>
              <a:t>	</a:t>
            </a:r>
            <a:r>
              <a:rPr lang="km-KH" sz="2200" dirty="0" smtClean="0">
                <a:latin typeface="Khmer OS Battambang"/>
                <a:cs typeface="Khmer OS Battambang"/>
              </a:rPr>
              <a:t>	</a:t>
            </a:r>
            <a:r>
              <a:rPr lang="km-KH" sz="2200" dirty="0">
                <a:latin typeface="Khmer OS Battambang"/>
                <a:cs typeface="Khmer OS Battambang"/>
              </a:rPr>
              <a:t>គេប្រើវាសម្រាប់ </a:t>
            </a:r>
            <a:r>
              <a:rPr lang="en-US" sz="2200" dirty="0">
                <a:latin typeface="Khmer OS Battambang"/>
                <a:cs typeface="Khmer OS Battambang"/>
              </a:rPr>
              <a:t>Comment </a:t>
            </a:r>
            <a:r>
              <a:rPr lang="km-KH" sz="2200" dirty="0">
                <a:latin typeface="Khmer OS Battambang"/>
                <a:cs typeface="Khmer OS Battambang"/>
              </a:rPr>
              <a:t>តែ មួយ បន្ទាត់តែប៉ុណ្</a:t>
            </a:r>
            <a:r>
              <a:rPr lang="km-KH" sz="2200" dirty="0" smtClean="0">
                <a:latin typeface="Khmer OS Battambang"/>
                <a:cs typeface="Khmer OS Battambang"/>
              </a:rPr>
              <a:t>ណោះ។</a:t>
            </a:r>
            <a:endParaRPr lang="en-US" sz="2200" dirty="0">
              <a:latin typeface="Khmer OS Battambang"/>
              <a:cs typeface="Khmer OS Battambang"/>
            </a:endParaRPr>
          </a:p>
          <a:p>
            <a:pPr marL="1028700" lvl="3" indent="-342900">
              <a:lnSpc>
                <a:spcPct val="150000"/>
              </a:lnSpc>
              <a:buFont typeface="Wingdings" charset="2"/>
              <a:buChar char="§"/>
            </a:pPr>
            <a:r>
              <a:rPr lang="en-US" sz="2050" dirty="0">
                <a:latin typeface="Khmer OS Battambang"/>
                <a:cs typeface="Khmer OS Battambang"/>
              </a:rPr>
              <a:t>Multi Line </a:t>
            </a:r>
            <a:r>
              <a:rPr lang="en-US" sz="2050" dirty="0" smtClean="0">
                <a:latin typeface="Khmer OS Battambang"/>
                <a:cs typeface="Khmer OS Battambang"/>
              </a:rPr>
              <a:t>Comment</a:t>
            </a:r>
          </a:p>
          <a:p>
            <a:pPr marL="445770" lvl="2" indent="0">
              <a:lnSpc>
                <a:spcPct val="150000"/>
              </a:lnSpc>
              <a:buNone/>
            </a:pPr>
            <a:r>
              <a:rPr lang="en-US" sz="2200" dirty="0">
                <a:latin typeface="Khmer OS Battambang"/>
                <a:cs typeface="Khmer OS Battambang"/>
              </a:rPr>
              <a:t>	</a:t>
            </a:r>
            <a:r>
              <a:rPr lang="en-US" sz="2200" dirty="0" smtClean="0">
                <a:latin typeface="Khmer OS Battambang"/>
                <a:cs typeface="Khmer OS Battambang"/>
              </a:rPr>
              <a:t>	</a:t>
            </a:r>
            <a:r>
              <a:rPr lang="km-KH" sz="2200" dirty="0">
                <a:latin typeface="Khmer OS Battambang"/>
                <a:cs typeface="Khmer OS Battambang"/>
              </a:rPr>
              <a:t>គេប្រើវាសម្រាប់ </a:t>
            </a:r>
            <a:r>
              <a:rPr lang="en-US" sz="2200" dirty="0">
                <a:latin typeface="Khmer OS Battambang"/>
                <a:cs typeface="Khmer OS Battambang"/>
              </a:rPr>
              <a:t>Comment Code </a:t>
            </a:r>
            <a:r>
              <a:rPr lang="km-KH" sz="2200" dirty="0">
                <a:latin typeface="Khmer OS Battambang"/>
                <a:cs typeface="Khmer OS Battambang"/>
              </a:rPr>
              <a:t>ច្រើនបន្ទាត់ ។</a:t>
            </a:r>
            <a:endParaRPr lang="en-US" sz="2200" dirty="0">
              <a:latin typeface="Khmer OS Battambang"/>
              <a:cs typeface="Khmer OS Battambang"/>
            </a:endParaRPr>
          </a:p>
          <a:p>
            <a:pPr marL="1028700" lvl="3" indent="-342900">
              <a:lnSpc>
                <a:spcPct val="150000"/>
              </a:lnSpc>
              <a:buFont typeface="Wingdings" charset="2"/>
              <a:buChar char="§"/>
            </a:pPr>
            <a:r>
              <a:rPr lang="en-US" sz="2050" dirty="0">
                <a:latin typeface="Khmer OS Battambang"/>
                <a:cs typeface="Khmer OS Battambang"/>
              </a:rPr>
              <a:t>Documentation </a:t>
            </a:r>
            <a:r>
              <a:rPr lang="en-US" sz="2050" dirty="0" smtClean="0">
                <a:latin typeface="Khmer OS Battambang"/>
                <a:cs typeface="Khmer OS Battambang"/>
              </a:rPr>
              <a:t>Comment</a:t>
            </a:r>
          </a:p>
          <a:p>
            <a:pPr marL="445770" lvl="2" indent="0">
              <a:lnSpc>
                <a:spcPct val="150000"/>
              </a:lnSpc>
              <a:buNone/>
            </a:pPr>
            <a:r>
              <a:rPr lang="en-US" sz="2200" dirty="0">
                <a:latin typeface="Khmer OS Battambang"/>
                <a:cs typeface="Khmer OS Battambang"/>
              </a:rPr>
              <a:t>	</a:t>
            </a:r>
            <a:r>
              <a:rPr lang="km-KH" sz="2200" dirty="0">
                <a:latin typeface="Khmer OS Battambang"/>
                <a:cs typeface="Khmer OS Battambang"/>
              </a:rPr>
              <a:t>គេប្រើវាសម្រាប់ បង្កើត </a:t>
            </a:r>
            <a:r>
              <a:rPr lang="en-US" sz="2200" dirty="0">
                <a:latin typeface="Khmer OS Battambang"/>
                <a:cs typeface="Khmer OS Battambang"/>
              </a:rPr>
              <a:t>Documentation API</a:t>
            </a:r>
            <a:r>
              <a:rPr lang="km-KH" sz="2200" dirty="0">
                <a:latin typeface="Khmer OS Battambang"/>
                <a:cs typeface="Khmer OS Battambang"/>
              </a:rPr>
              <a:t>។ ហើយដើម្បីបង្កើត </a:t>
            </a:r>
            <a:r>
              <a:rPr lang="en-US" sz="2200" dirty="0">
                <a:latin typeface="Khmer OS Battambang"/>
                <a:cs typeface="Khmer OS Battambang"/>
              </a:rPr>
              <a:t>API </a:t>
            </a:r>
            <a:r>
              <a:rPr lang="km-KH" sz="2200" dirty="0" smtClean="0">
                <a:latin typeface="Khmer OS Battambang"/>
                <a:cs typeface="Khmer OS Battambang"/>
              </a:rPr>
              <a:t>គេ</a:t>
            </a:r>
            <a:r>
              <a:rPr lang="en-US" sz="2200" dirty="0">
                <a:latin typeface="Khmer OS Battambang"/>
                <a:cs typeface="Khmer OS Battambang"/>
              </a:rPr>
              <a:t> </a:t>
            </a:r>
            <a:r>
              <a:rPr lang="km-KH" sz="2200" dirty="0" smtClean="0">
                <a:latin typeface="Khmer OS Battambang"/>
                <a:cs typeface="Khmer OS Battambang"/>
              </a:rPr>
              <a:t>ត្រូវ</a:t>
            </a:r>
            <a:r>
              <a:rPr lang="km-KH" sz="2200" dirty="0">
                <a:latin typeface="Khmer OS Battambang"/>
                <a:cs typeface="Khmer OS Battambang"/>
              </a:rPr>
              <a:t>ប្រើ </a:t>
            </a:r>
            <a:r>
              <a:rPr lang="en-US" sz="2200" dirty="0" err="1">
                <a:latin typeface="Khmer OS Battambang"/>
                <a:cs typeface="Khmer OS Battambang"/>
              </a:rPr>
              <a:t>Javadoc</a:t>
            </a:r>
            <a:r>
              <a:rPr lang="en-US" sz="2200" dirty="0">
                <a:latin typeface="Khmer OS Battambang"/>
                <a:cs typeface="Khmer OS Battambang"/>
              </a:rPr>
              <a:t> Tool</a:t>
            </a:r>
            <a:r>
              <a:rPr lang="km-KH" sz="2200" dirty="0" smtClean="0">
                <a:latin typeface="Khmer OS Battambang"/>
                <a:cs typeface="Khmer OS Battambang"/>
              </a:rPr>
              <a:t>។</a:t>
            </a:r>
            <a:endParaRPr lang="en-US" sz="2200" dirty="0">
              <a:latin typeface="Khmer OS Battambang"/>
              <a:cs typeface="Khmer OS Battambang"/>
            </a:endParaRPr>
          </a:p>
          <a:p>
            <a:pPr marL="445770" lvl="2" indent="0">
              <a:lnSpc>
                <a:spcPct val="150000"/>
              </a:lnSpc>
              <a:buNone/>
            </a:pPr>
            <a:endParaRPr lang="en-US" sz="2200" dirty="0">
              <a:latin typeface="Khmer OS Battambang"/>
              <a:cs typeface="Khmer OS Battambang"/>
            </a:endParaRPr>
          </a:p>
          <a:p>
            <a:pPr marL="0" indent="0">
              <a:lnSpc>
                <a:spcPct val="150000"/>
              </a:lnSpc>
              <a:buNone/>
            </a:pPr>
            <a:endParaRPr lang="km-KH" sz="2200" dirty="0" smtClean="0">
              <a:latin typeface="Khmer OS Battambang"/>
              <a:cs typeface="Khmer OS Battambang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6853" y="368414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11.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ការប្រើប្រាស់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Comment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59451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37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45770" lvl="2" indent="0">
              <a:buNone/>
            </a:pPr>
            <a:endParaRPr lang="en-US" sz="2400" dirty="0"/>
          </a:p>
          <a:p>
            <a:pPr marL="0" indent="0">
              <a:buNone/>
            </a:pPr>
            <a:endParaRPr lang="km-KH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550" y="1701879"/>
            <a:ext cx="3450452" cy="449353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Khmer OS Battambang"/>
                <a:cs typeface="Khmer OS Battambang"/>
              </a:rPr>
              <a:t>Single Line Comment</a:t>
            </a:r>
          </a:p>
          <a:p>
            <a:r>
              <a:rPr lang="en-US" sz="2200" dirty="0">
                <a:solidFill>
                  <a:schemeClr val="tx1"/>
                </a:solidFill>
                <a:latin typeface="Khmer OS Battambang"/>
                <a:cs typeface="Khmer OS Battambang"/>
              </a:rPr>
              <a:t>Syntax :</a:t>
            </a:r>
          </a:p>
          <a:p>
            <a:endParaRPr lang="en-US" sz="2200" dirty="0">
              <a:latin typeface="Khmer OS Battambang"/>
              <a:cs typeface="Khmer OS Battambang"/>
            </a:endParaRPr>
          </a:p>
          <a:p>
            <a:r>
              <a:rPr lang="en-US" sz="2200" b="1" dirty="0">
                <a:latin typeface="Khmer OS Battambang"/>
                <a:cs typeface="Khmer OS Battambang"/>
              </a:rPr>
              <a:t>public class run {</a:t>
            </a:r>
          </a:p>
          <a:p>
            <a:r>
              <a:rPr lang="en-US" sz="2200" b="1" dirty="0">
                <a:latin typeface="Khmer OS Battambang"/>
                <a:cs typeface="Khmer OS Battambang"/>
              </a:rPr>
              <a:t>public static void main(String []</a:t>
            </a:r>
            <a:r>
              <a:rPr lang="en-US" sz="2200" b="1" dirty="0" err="1">
                <a:latin typeface="Khmer OS Battambang"/>
                <a:cs typeface="Khmer OS Battambang"/>
              </a:rPr>
              <a:t>args</a:t>
            </a:r>
            <a:r>
              <a:rPr lang="en-US" sz="2200" b="1" dirty="0">
                <a:latin typeface="Khmer OS Battambang"/>
                <a:cs typeface="Khmer OS Battambang"/>
              </a:rPr>
              <a:t>)</a:t>
            </a:r>
          </a:p>
          <a:p>
            <a:r>
              <a:rPr lang="en-US" sz="2200" dirty="0" smtClean="0">
                <a:latin typeface="Khmer OS Battambang"/>
                <a:cs typeface="Khmer OS Battambang"/>
              </a:rPr>
              <a:t>{</a:t>
            </a:r>
          </a:p>
          <a:p>
            <a:endParaRPr lang="en-US" sz="2200" dirty="0" smtClean="0">
              <a:solidFill>
                <a:schemeClr val="accent2"/>
              </a:solidFill>
              <a:latin typeface="Khmer OS Battambang"/>
              <a:cs typeface="Khmer OS Battambang"/>
            </a:endParaRPr>
          </a:p>
          <a:p>
            <a:r>
              <a:rPr lang="en-US" sz="2200" dirty="0" smtClean="0">
                <a:solidFill>
                  <a:schemeClr val="accent2"/>
                </a:solidFill>
                <a:latin typeface="Khmer OS Battambang"/>
                <a:cs typeface="Khmer OS Battambang"/>
              </a:rPr>
              <a:t>//</a:t>
            </a:r>
            <a:r>
              <a:rPr lang="en-US" sz="2200" dirty="0">
                <a:solidFill>
                  <a:schemeClr val="accent2"/>
                </a:solidFill>
                <a:latin typeface="Khmer OS Battambang"/>
                <a:cs typeface="Khmer OS Battambang"/>
              </a:rPr>
              <a:t>This is Commented </a:t>
            </a:r>
            <a:r>
              <a:rPr lang="en-US" sz="2200" dirty="0" smtClean="0">
                <a:solidFill>
                  <a:schemeClr val="accent2"/>
                </a:solidFill>
                <a:latin typeface="Khmer OS Battambang"/>
                <a:cs typeface="Khmer OS Battambang"/>
              </a:rPr>
              <a:t>Line</a:t>
            </a:r>
          </a:p>
          <a:p>
            <a:endParaRPr lang="en-US" sz="2200" dirty="0" smtClean="0">
              <a:solidFill>
                <a:schemeClr val="accent2"/>
              </a:solidFill>
              <a:latin typeface="Khmer OS Battambang"/>
              <a:cs typeface="Khmer OS Battambang"/>
            </a:endParaRPr>
          </a:p>
          <a:p>
            <a:r>
              <a:rPr lang="en-US" sz="2200" dirty="0" smtClean="0">
                <a:latin typeface="Khmer OS Battambang"/>
                <a:cs typeface="Khmer OS Battambang"/>
              </a:rPr>
              <a:t>}</a:t>
            </a:r>
            <a:endParaRPr lang="en-US" sz="2200" dirty="0">
              <a:latin typeface="Khmer OS Battambang"/>
              <a:cs typeface="Khmer OS Battambang"/>
            </a:endParaRPr>
          </a:p>
          <a:p>
            <a:r>
              <a:rPr lang="en-US" sz="2200" dirty="0" smtClean="0">
                <a:latin typeface="Khmer OS Battambang"/>
                <a:cs typeface="Khmer OS Battambang"/>
              </a:rPr>
              <a:t>}</a:t>
            </a:r>
          </a:p>
          <a:p>
            <a:endParaRPr lang="en-US" sz="2200" dirty="0">
              <a:latin typeface="Khmer OS Battambang"/>
              <a:cs typeface="Khmer OS Battambang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7290" y="1701877"/>
            <a:ext cx="3450452" cy="449353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Khmer OS Battambang"/>
                <a:cs typeface="Khmer OS Battambang"/>
              </a:rPr>
              <a:t>Multi Line Comment</a:t>
            </a:r>
          </a:p>
          <a:p>
            <a:r>
              <a:rPr lang="en-US" sz="2200" dirty="0">
                <a:solidFill>
                  <a:schemeClr val="tx1"/>
                </a:solidFill>
                <a:latin typeface="Khmer OS Battambang"/>
                <a:cs typeface="Khmer OS Battambang"/>
              </a:rPr>
              <a:t>Syntax :</a:t>
            </a:r>
          </a:p>
          <a:p>
            <a:endParaRPr lang="en-US" sz="2200" dirty="0" smtClean="0">
              <a:latin typeface="Khmer OS Battambang"/>
              <a:cs typeface="Khmer OS Battambang"/>
            </a:endParaRPr>
          </a:p>
          <a:p>
            <a:r>
              <a:rPr lang="en-US" sz="2200" b="1" dirty="0" smtClean="0">
                <a:latin typeface="Khmer OS Battambang"/>
                <a:cs typeface="Khmer OS Battambang"/>
              </a:rPr>
              <a:t>public </a:t>
            </a:r>
            <a:r>
              <a:rPr lang="en-US" sz="2200" b="1" dirty="0">
                <a:latin typeface="Khmer OS Battambang"/>
                <a:cs typeface="Khmer OS Battambang"/>
              </a:rPr>
              <a:t>class run {</a:t>
            </a:r>
          </a:p>
          <a:p>
            <a:r>
              <a:rPr lang="en-US" sz="2200" b="1" dirty="0">
                <a:latin typeface="Khmer OS Battambang"/>
                <a:cs typeface="Khmer OS Battambang"/>
              </a:rPr>
              <a:t>public static void main(String []</a:t>
            </a:r>
            <a:r>
              <a:rPr lang="en-US" sz="2200" b="1" dirty="0" err="1">
                <a:latin typeface="Khmer OS Battambang"/>
                <a:cs typeface="Khmer OS Battambang"/>
              </a:rPr>
              <a:t>args</a:t>
            </a:r>
            <a:r>
              <a:rPr lang="en-US" sz="2200" b="1" dirty="0">
                <a:latin typeface="Khmer OS Battambang"/>
                <a:cs typeface="Khmer OS Battambang"/>
              </a:rPr>
              <a:t>)</a:t>
            </a:r>
          </a:p>
          <a:p>
            <a:r>
              <a:rPr lang="en-US" sz="2200" dirty="0">
                <a:latin typeface="Khmer OS Battambang"/>
                <a:cs typeface="Khmer OS Battambang"/>
              </a:rPr>
              <a:t>{</a:t>
            </a:r>
          </a:p>
          <a:p>
            <a:r>
              <a:rPr lang="en-US" sz="2200" dirty="0">
                <a:solidFill>
                  <a:schemeClr val="accent2"/>
                </a:solidFill>
                <a:latin typeface="Khmer OS Battambang"/>
                <a:cs typeface="Khmer OS Battambang"/>
              </a:rPr>
              <a:t>/*-----------------------------</a:t>
            </a:r>
          </a:p>
          <a:p>
            <a:r>
              <a:rPr lang="en-US" sz="2200" dirty="0">
                <a:solidFill>
                  <a:schemeClr val="accent2"/>
                </a:solidFill>
                <a:latin typeface="Khmer OS Battambang"/>
                <a:cs typeface="Khmer OS Battambang"/>
              </a:rPr>
              <a:t>This is Commented Lines</a:t>
            </a:r>
          </a:p>
          <a:p>
            <a:r>
              <a:rPr lang="en-US" sz="2200" dirty="0">
                <a:solidFill>
                  <a:schemeClr val="accent2"/>
                </a:solidFill>
                <a:latin typeface="Khmer OS Battambang"/>
                <a:cs typeface="Khmer OS Battambang"/>
              </a:rPr>
              <a:t>------------------------------*/</a:t>
            </a:r>
          </a:p>
          <a:p>
            <a:r>
              <a:rPr lang="en-US" sz="2200" dirty="0" smtClean="0">
                <a:latin typeface="Khmer OS Battambang"/>
                <a:cs typeface="Khmer OS Battambang"/>
              </a:rPr>
              <a:t>}</a:t>
            </a:r>
            <a:endParaRPr lang="en-US" sz="2200" dirty="0">
              <a:latin typeface="Khmer OS Battambang"/>
              <a:cs typeface="Khmer OS Battambang"/>
            </a:endParaRPr>
          </a:p>
          <a:p>
            <a:r>
              <a:rPr lang="en-US" sz="2200" dirty="0" smtClean="0">
                <a:latin typeface="Khmer OS Battambang"/>
                <a:cs typeface="Khmer OS Battambang"/>
              </a:rPr>
              <a:t>}</a:t>
            </a:r>
          </a:p>
          <a:p>
            <a:endParaRPr lang="en-US" sz="2200" dirty="0">
              <a:latin typeface="Khmer OS Battambang"/>
              <a:cs typeface="Khmer OS Battambang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82810" y="1712374"/>
            <a:ext cx="4257294" cy="459588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Khmer OS Battambang"/>
                <a:cs typeface="Khmer OS Battambang"/>
              </a:rPr>
              <a:t>Documentation Comment</a:t>
            </a:r>
          </a:p>
          <a:p>
            <a:r>
              <a:rPr lang="en-US" sz="2200" dirty="0">
                <a:solidFill>
                  <a:schemeClr val="tx1"/>
                </a:solidFill>
                <a:latin typeface="Khmer OS Battambang"/>
                <a:cs typeface="Khmer OS Battambang"/>
              </a:rPr>
              <a:t>Syntax :</a:t>
            </a:r>
          </a:p>
          <a:p>
            <a:r>
              <a:rPr lang="en-US" sz="2200" b="1" dirty="0">
                <a:latin typeface="Khmer OS Battambang"/>
                <a:cs typeface="Khmer OS Battambang"/>
              </a:rPr>
              <a:t>public class run {</a:t>
            </a:r>
          </a:p>
          <a:p>
            <a:r>
              <a:rPr lang="en-US" sz="2200" b="1" dirty="0">
                <a:latin typeface="Khmer OS Battambang"/>
                <a:cs typeface="Khmer OS Battambang"/>
              </a:rPr>
              <a:t>public static void main(String []</a:t>
            </a:r>
            <a:r>
              <a:rPr lang="en-US" sz="2200" b="1" dirty="0" err="1">
                <a:latin typeface="Khmer OS Battambang"/>
                <a:cs typeface="Khmer OS Battambang"/>
              </a:rPr>
              <a:t>args</a:t>
            </a:r>
            <a:r>
              <a:rPr lang="en-US" sz="2200" b="1" dirty="0">
                <a:latin typeface="Khmer OS Battambang"/>
                <a:cs typeface="Khmer OS Battambang"/>
              </a:rPr>
              <a:t>)</a:t>
            </a:r>
          </a:p>
          <a:p>
            <a:r>
              <a:rPr lang="en-US" sz="2200" b="1" dirty="0" smtClean="0">
                <a:latin typeface="Khmer OS Battambang"/>
                <a:cs typeface="Khmer OS Battambang"/>
              </a:rPr>
              <a:t>{</a:t>
            </a:r>
          </a:p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Khmer OS Battambang"/>
                <a:cs typeface="Khmer OS Battambang"/>
              </a:rPr>
              <a:t>/**----------------------------------------</a:t>
            </a:r>
          </a:p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Khmer OS Battambang"/>
                <a:cs typeface="Khmer OS Battambang"/>
              </a:rPr>
              <a:t>This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Khmer OS Battambang"/>
                <a:cs typeface="Khmer OS Battambang"/>
              </a:rPr>
              <a:t>is documentation Comments</a:t>
            </a:r>
          </a:p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Khmer OS Battambang"/>
                <a:cs typeface="Khmer OS Battambang"/>
              </a:rPr>
              <a:t>-------------------------------------------*/</a:t>
            </a:r>
            <a:endParaRPr lang="en-US" sz="2200" dirty="0">
              <a:solidFill>
                <a:schemeClr val="accent1">
                  <a:lumMod val="75000"/>
                </a:schemeClr>
              </a:solidFill>
              <a:latin typeface="Khmer OS Battambang"/>
              <a:cs typeface="Khmer OS Battambang"/>
            </a:endParaRPr>
          </a:p>
          <a:p>
            <a:r>
              <a:rPr lang="en-US" sz="2200" b="1" dirty="0" smtClean="0">
                <a:latin typeface="Khmer OS Battambang"/>
                <a:cs typeface="Khmer OS Battambang"/>
              </a:rPr>
              <a:t>}</a:t>
            </a:r>
            <a:endParaRPr lang="en-US" sz="2200" b="1" dirty="0">
              <a:latin typeface="Khmer OS Battambang"/>
              <a:cs typeface="Khmer OS Battambang"/>
            </a:endParaRPr>
          </a:p>
          <a:p>
            <a:r>
              <a:rPr lang="en-US" sz="2200" b="1" dirty="0" smtClean="0">
                <a:latin typeface="Khmer OS Battambang"/>
                <a:cs typeface="Khmer OS Battambang"/>
              </a:rPr>
              <a:t>}</a:t>
            </a:r>
            <a:endParaRPr lang="en-US" sz="2200" b="1" dirty="0">
              <a:latin typeface="Khmer OS Battambang"/>
              <a:cs typeface="Khmer OS Battambang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426853" y="368414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11.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ការប្រើប្រាស់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Comment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4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93" y="244016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12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479974"/>
            <a:ext cx="12192000" cy="5378026"/>
          </a:xfrm>
        </p:spPr>
        <p:txBody>
          <a:bodyPr>
            <a:normAutofit/>
          </a:bodyPr>
          <a:lstStyle/>
          <a:p>
            <a:r>
              <a:rPr lang="en-US" u="sng" dirty="0">
                <a:hlinkClick r:id="rId2"/>
              </a:rPr>
              <a:t>http://www.geeksforgeeks.org/j2se-vs-j2me-vs-j2ee-whats-the-difference</a:t>
            </a:r>
            <a:r>
              <a:rPr lang="en-US" u="sng" dirty="0" smtClean="0">
                <a:hlinkClick r:id="rId2"/>
              </a:rPr>
              <a:t>/</a:t>
            </a:r>
          </a:p>
          <a:p>
            <a:r>
              <a:rPr lang="en-US" u="sng" dirty="0">
                <a:hlinkClick r:id="rId2"/>
              </a:rPr>
              <a:t>https://users.drew.edu/bburd/javafordummies4/</a:t>
            </a:r>
            <a:r>
              <a:rPr lang="en-US" u="sng" dirty="0" smtClean="0">
                <a:hlinkClick r:id="rId2"/>
              </a:rPr>
              <a:t>ReadingJavadoc.pdf</a:t>
            </a:r>
          </a:p>
          <a:p>
            <a:r>
              <a:rPr lang="en-US" u="sng" dirty="0" smtClean="0">
                <a:hlinkClick r:id="rId2"/>
              </a:rPr>
              <a:t>https://www3.ntu.edu.sg/home/ehchua/programming/howto/eclipsejava_howto.html</a:t>
            </a:r>
            <a:endParaRPr lang="en-US" u="sng" dirty="0">
              <a:hlinkClick r:id="rId2"/>
            </a:endParaRPr>
          </a:p>
          <a:p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://www.javatpoint.com/java-comments</a:t>
            </a:r>
            <a:endParaRPr lang="en-US" dirty="0"/>
          </a:p>
          <a:p>
            <a:r>
              <a:rPr lang="en-US" u="sng" dirty="0">
                <a:hlinkClick r:id="rId3"/>
              </a:rPr>
              <a:t>http://www.javatpoint.com/variable-datatype</a:t>
            </a:r>
            <a:endParaRPr lang="en-US" dirty="0"/>
          </a:p>
          <a:p>
            <a:r>
              <a:rPr lang="en-US" u="sng" dirty="0">
                <a:hlinkClick r:id="rId4"/>
              </a:rPr>
              <a:t>http://</a:t>
            </a:r>
            <a:r>
              <a:rPr lang="en-US" u="sng" dirty="0" smtClean="0">
                <a:hlinkClick r:id="rId4"/>
              </a:rPr>
              <a:t>www.javatpoint.com/java-naming-conventions</a:t>
            </a:r>
            <a:endParaRPr lang="en-US" u="sng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km-KH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12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uk-UA" smtClean="0"/>
              <a:pPr/>
              <a:t>39</a:t>
            </a:fld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http://javamiracles.blogspot.com/2015/07/features-or-characteristics-of-java.html</a:t>
            </a:r>
            <a:endParaRPr lang="en-US" dirty="0"/>
          </a:p>
          <a:p>
            <a:r>
              <a:rPr lang="en-US" dirty="0">
                <a:hlinkClick r:id="rId3"/>
              </a:rPr>
              <a:t>http://www.sitesbay.com/java/features-of-java</a:t>
            </a:r>
            <a:endParaRPr lang="km-KH" dirty="0"/>
          </a:p>
          <a:p>
            <a:r>
              <a:rPr lang="en-US" dirty="0">
                <a:hlinkClick r:id="rId4"/>
              </a:rPr>
              <a:t>http://www.cs.armstrong.edu/liang/JavaCharacteristics.pdf</a:t>
            </a:r>
            <a:endParaRPr lang="km-KH" dirty="0"/>
          </a:p>
          <a:p>
            <a:r>
              <a:rPr lang="en-US" dirty="0">
                <a:hlinkClick r:id="rId5"/>
              </a:rPr>
              <a:t>https://www.techopedia.com/definition/5594/java-development-kit-jdk</a:t>
            </a:r>
            <a:endParaRPr lang="en-US" dirty="0"/>
          </a:p>
          <a:p>
            <a:r>
              <a:rPr lang="en-US" dirty="0">
                <a:hlinkClick r:id="rId6"/>
              </a:rPr>
              <a:t>https://users.drew.edu/bburd/javafordummies4/ReadingJavadoc.pdf</a:t>
            </a:r>
            <a:endParaRPr lang="en-US" dirty="0"/>
          </a:p>
          <a:p>
            <a:r>
              <a:rPr lang="en-US" dirty="0">
                <a:hlinkClick r:id="rId7"/>
              </a:rPr>
              <a:t>http://www.codeproject.com/Articles/30422/How-the-Java-Virtual-Machine-JVM-Works</a:t>
            </a:r>
            <a:endParaRPr lang="en-US" dirty="0"/>
          </a:p>
          <a:p>
            <a:r>
              <a:rPr lang="en-US" dirty="0">
                <a:hlinkClick r:id="rId8"/>
              </a:rPr>
              <a:t>http://www.javatpoint.com/internal-details-of-jvm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3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93878" y="1458982"/>
            <a:ext cx="11898122" cy="539901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7.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ស្វែងយល់អំពី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Installing Eclipse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8.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ស្វែងយល់អំពី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First Java Program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9.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ស្វែងយល់អំពី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Declaration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10.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ស្វែងយល់អំពី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Naming Rule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11.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ស្វែងយល់អំពី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12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. ប្រភពឯកសារ</a:t>
            </a:r>
            <a:b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35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21" y="368142"/>
            <a:ext cx="10994127" cy="1014664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ការស្វែងយល់អំពី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Characteristics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1467898"/>
            <a:ext cx="12191999" cy="5390102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km-KH" sz="2400" dirty="0" smtClean="0">
                <a:latin typeface="Khmer OS Battambang"/>
                <a:cs typeface="Khmer OS Battambang"/>
              </a:rPr>
              <a:t>តើ</a:t>
            </a:r>
            <a:r>
              <a:rPr lang="en-US" sz="2400" dirty="0">
                <a:latin typeface="Khmer OS Battambang"/>
                <a:cs typeface="Khmer OS Battambang"/>
              </a:rPr>
              <a:t> </a:t>
            </a:r>
            <a:r>
              <a:rPr lang="en-US" sz="2400" dirty="0" smtClean="0">
                <a:latin typeface="Khmer OS Battambang"/>
                <a:cs typeface="Khmer OS Battambang"/>
              </a:rPr>
              <a:t>Java </a:t>
            </a:r>
            <a:r>
              <a:rPr lang="km-KH" sz="2400" dirty="0" smtClean="0">
                <a:latin typeface="Khmer OS Battambang"/>
                <a:cs typeface="Khmer OS Battambang"/>
              </a:rPr>
              <a:t>ជាអ្វី?</a:t>
            </a:r>
          </a:p>
          <a:p>
            <a:pPr lvl="2">
              <a:lnSpc>
                <a:spcPct val="150000"/>
              </a:lnSpc>
              <a:buFont typeface="Wingdings" charset="2"/>
              <a:buChar char="§"/>
            </a:pPr>
            <a:r>
              <a:rPr lang="en-US" sz="2200" dirty="0" smtClean="0">
                <a:latin typeface="Khmer OS Battambang"/>
                <a:cs typeface="Khmer OS Battambang"/>
              </a:rPr>
              <a:t>Java: </a:t>
            </a:r>
            <a:r>
              <a:rPr lang="km-KH" sz="2200" dirty="0" smtClean="0">
                <a:latin typeface="Khmer OS Battambang"/>
                <a:cs typeface="Khmer OS Battambang"/>
              </a:rPr>
              <a:t>ជាភាសា </a:t>
            </a:r>
            <a:r>
              <a:rPr lang="en-US" sz="2200" dirty="0" smtClean="0">
                <a:latin typeface="Khmer OS Battambang"/>
                <a:cs typeface="Khmer OS Battambang"/>
              </a:rPr>
              <a:t>programming </a:t>
            </a:r>
            <a:r>
              <a:rPr lang="km-KH" sz="2200" dirty="0" smtClean="0">
                <a:latin typeface="Khmer OS Battambang"/>
                <a:cs typeface="Khmer OS Battambang"/>
              </a:rPr>
              <a:t>ឫ</a:t>
            </a:r>
            <a:r>
              <a:rPr lang="en-US" sz="2200" dirty="0" smtClean="0">
                <a:latin typeface="Khmer OS Battambang"/>
                <a:cs typeface="Khmer OS Battambang"/>
              </a:rPr>
              <a:t> </a:t>
            </a:r>
            <a:r>
              <a:rPr lang="km-KH" sz="2200" dirty="0" smtClean="0">
                <a:latin typeface="Khmer OS Battambang"/>
                <a:cs typeface="Khmer OS Battambang"/>
              </a:rPr>
              <a:t>វិធីសាស្រ្តដែលប្រើប្រាស់សម្រាប់អភិវឌ្ឍ </a:t>
            </a:r>
            <a:r>
              <a:rPr lang="en-US" sz="2200" dirty="0" smtClean="0">
                <a:latin typeface="Khmer OS Battambang"/>
                <a:cs typeface="Khmer OS Battambang"/>
              </a:rPr>
              <a:t>applications</a:t>
            </a:r>
            <a:r>
              <a:rPr lang="km-KH" sz="2200" dirty="0" smtClean="0">
                <a:latin typeface="Khmer OS Battambang"/>
                <a:cs typeface="Khmer OS Battambang"/>
              </a:rPr>
              <a:t>។</a:t>
            </a:r>
            <a:r>
              <a:rPr lang="en-US" sz="2200" dirty="0" smtClean="0">
                <a:latin typeface="Khmer OS Battambang"/>
                <a:cs typeface="Khmer OS Battambang"/>
              </a:rPr>
              <a:t> </a:t>
            </a:r>
            <a:r>
              <a:rPr lang="km-KH" sz="2200" dirty="0">
                <a:latin typeface="Khmer OS Battambang"/>
                <a:cs typeface="Khmer OS Battambang"/>
              </a:rPr>
              <a:t>ប្រើ</a:t>
            </a:r>
            <a:r>
              <a:rPr lang="km-KH" sz="2200" dirty="0" smtClean="0">
                <a:latin typeface="Khmer OS Battambang"/>
                <a:cs typeface="Khmer OS Battambang"/>
              </a:rPr>
              <a:t>ប្រាស់វិធីសាស្រ្តនេះ យើងអាចអភិវឌ្ឍ </a:t>
            </a:r>
            <a:r>
              <a:rPr lang="en-US" sz="2200" dirty="0" smtClean="0">
                <a:latin typeface="Khmer OS Battambang"/>
                <a:cs typeface="Khmer OS Battambang"/>
              </a:rPr>
              <a:t>distributed </a:t>
            </a:r>
            <a:r>
              <a:rPr lang="en-US" sz="2200" dirty="0" smtClean="0">
                <a:latin typeface="Khmer OS Battambang"/>
                <a:cs typeface="Khmer OS Battambang"/>
              </a:rPr>
              <a:t>application</a:t>
            </a:r>
            <a:r>
              <a:rPr lang="km-KH" sz="2200" dirty="0" smtClean="0">
                <a:latin typeface="Khmer OS Battambang"/>
                <a:cs typeface="Khmer OS Battambang"/>
              </a:rPr>
              <a:t>។ </a:t>
            </a:r>
            <a:r>
              <a:rPr lang="km-KH" sz="2200" dirty="0" smtClean="0">
                <a:latin typeface="Khmer OS Battambang"/>
                <a:cs typeface="Khmer OS Battambang"/>
              </a:rPr>
              <a:t>និយាយជា</a:t>
            </a:r>
            <a:r>
              <a:rPr lang="km-KH" sz="2200" dirty="0" smtClean="0">
                <a:latin typeface="Khmer OS Battambang"/>
                <a:cs typeface="Khmer OS Battambang"/>
              </a:rPr>
              <a:t>រួម </a:t>
            </a:r>
            <a:r>
              <a:rPr lang="en-US" sz="2200" dirty="0">
                <a:latin typeface="Khmer OS Battambang"/>
                <a:cs typeface="Khmer OS Battambang"/>
              </a:rPr>
              <a:t>Java </a:t>
            </a:r>
            <a:r>
              <a:rPr lang="km-KH" sz="2200" dirty="0" smtClean="0">
                <a:latin typeface="Khmer OS Battambang"/>
                <a:cs typeface="Khmer OS Battambang"/>
              </a:rPr>
              <a:t>ជា</a:t>
            </a:r>
            <a:r>
              <a:rPr lang="km-KH" sz="2200" dirty="0" smtClean="0">
                <a:latin typeface="Khmer OS Battambang"/>
                <a:cs typeface="Khmer OS Battambang"/>
              </a:rPr>
              <a:t>ភាសា</a:t>
            </a:r>
            <a:r>
              <a:rPr lang="km-KH" sz="2200" dirty="0" smtClean="0">
                <a:latin typeface="Khmer OS Battambang"/>
                <a:cs typeface="Khmer OS Battambang"/>
              </a:rPr>
              <a:t>ដែលមានភាពជា </a:t>
            </a:r>
            <a:r>
              <a:rPr lang="en-US" sz="2200" dirty="0">
                <a:latin typeface="Khmer OS Battambang"/>
                <a:cs typeface="Khmer OS Battambang"/>
              </a:rPr>
              <a:t>robust, </a:t>
            </a:r>
            <a:r>
              <a:rPr lang="en-US" sz="2200" dirty="0" smtClean="0">
                <a:latin typeface="Khmer OS Battambang"/>
                <a:cs typeface="Khmer OS Battambang"/>
              </a:rPr>
              <a:t>secured </a:t>
            </a:r>
            <a:r>
              <a:rPr lang="km-KH" sz="2200" dirty="0" smtClean="0">
                <a:latin typeface="Khmer OS Battambang"/>
                <a:cs typeface="Khmer OS Battambang"/>
              </a:rPr>
              <a:t>និង </a:t>
            </a:r>
            <a:r>
              <a:rPr lang="en-US" sz="2200" dirty="0" smtClean="0">
                <a:latin typeface="Khmer OS Battambang"/>
                <a:cs typeface="Khmer OS Battambang"/>
              </a:rPr>
              <a:t>object-oriented </a:t>
            </a:r>
            <a:r>
              <a:rPr lang="en-US" sz="2200" dirty="0">
                <a:latin typeface="Khmer OS Battambang"/>
                <a:cs typeface="Khmer OS Battambang"/>
              </a:rPr>
              <a:t>programming </a:t>
            </a:r>
            <a:r>
              <a:rPr lang="en-US" sz="2200" dirty="0" smtClean="0">
                <a:latin typeface="Khmer OS Battambang"/>
                <a:cs typeface="Khmer OS Battambang"/>
              </a:rPr>
              <a:t>language</a:t>
            </a:r>
            <a:r>
              <a:rPr lang="km-KH" sz="2200" dirty="0" smtClean="0">
                <a:latin typeface="Khmer OS Battambang"/>
                <a:cs typeface="Khmer OS Battambang"/>
              </a:rPr>
              <a:t>។</a:t>
            </a:r>
            <a:endParaRPr lang="en-US" sz="2200" dirty="0">
              <a:latin typeface="Khmer OS Battambang"/>
              <a:cs typeface="Khmer OS Battambang"/>
            </a:endParaRPr>
          </a:p>
        </p:txBody>
      </p:sp>
    </p:spTree>
    <p:extLst>
      <p:ext uri="{BB962C8B-B14F-4D97-AF65-F5344CB8AC3E}">
        <p14:creationId xmlns:p14="http://schemas.microsoft.com/office/powerpoint/2010/main" val="188011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" y="1479974"/>
            <a:ext cx="11627320" cy="4603325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លក្ខណះរបស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់ Java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មានដូចខាងក្រោម</a:t>
            </a: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</a:t>
            </a:r>
            <a:endParaRPr lang="en-US" sz="205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lnSpc>
                <a:spcPct val="150000"/>
              </a:lnSpc>
              <a:buFont typeface="Wingdings" charset="2"/>
              <a:buChar char="§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Simple: Java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មានលក្ខណៈធម្ម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តា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syntax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ស្រដៀង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C++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ងាយ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ស្រួលយល់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lnSpc>
                <a:spcPct val="150000"/>
              </a:lnSpc>
              <a:buFont typeface="Wingdings" charset="2"/>
              <a:buChar char="§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Object-oriented</a:t>
            </a: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រៀបចំលក្ខណៈផ្សេងៗគ្នារវាងប្រភេទនៃ​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រួមបញ្ចូល​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and behavior. Object-oriented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មានទម្រង់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Object, Class, Inheritance, Polymorphism,  Abstraction, Encapsulation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lvl="2">
              <a:lnSpc>
                <a:spcPct val="150000"/>
              </a:lnSpc>
              <a:buFont typeface="Wingdings" charset="2"/>
              <a:buChar char="§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Platform</a:t>
            </a: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Independent</a:t>
            </a: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ដំណើរការគ្រប់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Operations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ដែលគេអាចហៅថា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Write Once and Run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Anywhere(WORA).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05740" lvl="1">
              <a:lnSpc>
                <a:spcPct val="150000"/>
              </a:lnSpc>
              <a:spcBef>
                <a:spcPts val="1650"/>
              </a:spcBef>
            </a:pP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321" y="368142"/>
            <a:ext cx="10994127" cy="1014664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ការស្វែងយល់អំពី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Characteristics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4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" y="1469478"/>
            <a:ext cx="11627320" cy="4613821"/>
          </a:xfrm>
        </p:spPr>
        <p:txBody>
          <a:bodyPr>
            <a:normAutofit/>
          </a:bodyPr>
          <a:lstStyle/>
          <a:p>
            <a:pPr marL="548640" lvl="2" indent="-342900">
              <a:lnSpc>
                <a:spcPct val="150000"/>
              </a:lnSpc>
              <a:spcBef>
                <a:spcPts val="1650"/>
              </a:spcBef>
              <a:buFont typeface="Wingdings" charset="2"/>
              <a:buChar char="§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Security: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សុវត្ថ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ិ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ភាព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ខ្ពស់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No explicit pointer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,​​​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virtual machine sandbox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Classloader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,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Bytecode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Security Manager, SSL, JAAS, Cryptography etc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lnSpc>
                <a:spcPct val="150000"/>
              </a:lnSpc>
              <a:buFont typeface="Wingdings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Robust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Java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បានប្រើប្រាស់នូវភាពរឹងមាំរបស់វាទៅក្នុងការគ្រប់គ្រង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Memory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Garbage</a:t>
            </a: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Collector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and Exception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Handling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lnSpc>
                <a:spcPct val="150000"/>
              </a:lnSpc>
              <a:buFont typeface="Wingdings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Architecture-Neutral: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វិធីសាស្រ្តមួយ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Architectural neutral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ដែលអាចដំណើការគ្រប់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processors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ភាពជាក់ស្ដែងដោយមិនគិតពី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development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and compilation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321" y="368142"/>
            <a:ext cx="10994127" cy="1014664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ការស្វែងយល់អំពី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Characteristics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41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22" y="371739"/>
            <a:ext cx="10994127" cy="1014664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ការស្វែងយល់អំពី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Characteristics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" y="1469478"/>
            <a:ext cx="11627320" cy="4613821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  <a:buFont typeface="Wingdings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Portable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យើងអាចប្រើប្រាស់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bytecode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នៅលើគ្រប់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platform.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lnSpc>
                <a:spcPct val="150000"/>
              </a:lnSpc>
              <a:buFont typeface="Wingdings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Multi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Threading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អាចប្រើប្រាស់បានច្រើនមុខងារក្នុងពេលតែមួយ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lnSpc>
                <a:spcPct val="150000"/>
              </a:lnSpc>
              <a:buFont typeface="Wingdings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Distributed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បានអភិវឌ្ឍឡើងជាមួយ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distributed environment. Java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អាចផ្ទេរបាន និងដំណើការបានលើ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internet.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84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" y="1469478"/>
            <a:ext cx="11627320" cy="4613821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  <a:buFont typeface="Wingdings" charset="2"/>
              <a:buChar char="§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Networked Dynamic: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សម្រប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ខ្លួនក្នុង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environment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Dynamic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memory allocation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ធ្វើអោយ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performance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ប្រសើរជាងមុ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ន។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lnSpc>
                <a:spcPct val="150000"/>
              </a:lnSpc>
              <a:buFont typeface="Wingdings" charset="2"/>
              <a:buChar char="§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High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Performance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Bytecodes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ត្រូវបានរៀបចំ​នៅក្នុង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និង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អាចគណនាបានយ៉ាងរហ័ស ដំណើការបានល្អព្រោះមាន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Garbage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ហើយវាគ្មាន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Pointer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នោះទេ 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lnSpc>
                <a:spcPct val="150000"/>
              </a:lnSpc>
              <a:buFont typeface="Wingdings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Interpreted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អាចដំណើការលើ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cross-platform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code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តាមរយៈ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bytecode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ហើយអាច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interpret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JVM. 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321" y="368142"/>
            <a:ext cx="10994127" cy="1014664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ការស្វែងយល់អំពី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Characteristics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84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2001</Words>
  <Application>Microsoft Office PowerPoint</Application>
  <PresentationFormat>Widescreen</PresentationFormat>
  <Paragraphs>371</Paragraphs>
  <Slides>40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Malgun Gothic</vt:lpstr>
      <vt:lpstr>Microsoft YaHei UI</vt:lpstr>
      <vt:lpstr>Arial</vt:lpstr>
      <vt:lpstr>Calibri</vt:lpstr>
      <vt:lpstr>DaunPenh</vt:lpstr>
      <vt:lpstr>Khmer OS</vt:lpstr>
      <vt:lpstr>Khmer OS Battambang</vt:lpstr>
      <vt:lpstr>Khmer OS Muol Light</vt:lpstr>
      <vt:lpstr>Wingdings</vt:lpstr>
      <vt:lpstr>TS102922647</vt:lpstr>
      <vt:lpstr>PowerPoint Presentation</vt:lpstr>
      <vt:lpstr>ថ្នាក់ កំពង់សោម</vt:lpstr>
      <vt:lpstr>មាតិកា</vt:lpstr>
      <vt:lpstr>មាតិកា</vt:lpstr>
      <vt:lpstr> 1. ការស្វែងយល់អំពី Characteristics </vt:lpstr>
      <vt:lpstr> 1. ការស្វែងយល់អំពី Characteristics  </vt:lpstr>
      <vt:lpstr> 1. ការស្វែងយល់អំពី Characteristics </vt:lpstr>
      <vt:lpstr> 1. ការស្វែងយល់អំពី Characteristics </vt:lpstr>
      <vt:lpstr> 1. ការស្វែងយល់អំពី Characteristics </vt:lpstr>
      <vt:lpstr>2. ស្វែងយល់អំពី JDK/JRE</vt:lpstr>
      <vt:lpstr>2. ស្វែងយល់អំពី JDK/JRE</vt:lpstr>
      <vt:lpstr>3. ស្វែងយល់អំពី J2SE/J2EE/J2ME</vt:lpstr>
      <vt:lpstr>4. ស្វែងយល់អំពី Java API Document </vt:lpstr>
      <vt:lpstr>5. ស្វែងយល់អំពី JVM &amp; Java Memory</vt:lpstr>
      <vt:lpstr> </vt:lpstr>
      <vt:lpstr>PowerPoint Presentation</vt:lpstr>
      <vt:lpstr>5. ស្វែងយល់អំពី JVM &amp; Java Memory</vt:lpstr>
      <vt:lpstr>6. ស្វែងយល់អំពី Java Running Process(Java compiler) </vt:lpstr>
      <vt:lpstr>6. ស្វែងយល់អំពី Java Running Process</vt:lpstr>
      <vt:lpstr>6. ស្វែងយល់អំពី Java Running Process</vt:lpstr>
      <vt:lpstr>6. ស្វែងយល់អំពី Java Running Process</vt:lpstr>
      <vt:lpstr>6. ស្វែងយល់អំពី Java Running Process</vt:lpstr>
      <vt:lpstr>7. ស្វែងយល់អំពី Installing Eclipse</vt:lpstr>
      <vt:lpstr>7. ស្វែងយល់អំពី Installing Eclipse</vt:lpstr>
      <vt:lpstr>7. ស្វែងយល់អំពី Installing Eclipse</vt:lpstr>
      <vt:lpstr>7. ស្វែងយល់អំពី Installing Eclipse</vt:lpstr>
      <vt:lpstr>PowerPoint Presentation</vt:lpstr>
      <vt:lpstr>9. ស្វែងយល់អំពី Variable Declaration</vt:lpstr>
      <vt:lpstr>9. ស្វែងយល់អំពី Variable Declaration</vt:lpstr>
      <vt:lpstr>9. ស្វែងយល់អំពី Variable Declaration</vt:lpstr>
      <vt:lpstr>9. ស្វែងយល់អំពី Variable Declaration</vt:lpstr>
      <vt:lpstr>PowerPoint Presentation</vt:lpstr>
      <vt:lpstr>10. ស្វែងយល់អំពី Java Naming Rule</vt:lpstr>
      <vt:lpstr>10. ស្វែងយល់អំពី Java Naming Rule</vt:lpstr>
      <vt:lpstr>11. ការប្រើប្រាស់ Comment ក្នុង Java</vt:lpstr>
      <vt:lpstr>11. ការប្រើប្រាស់ Comment ក្នុង Java</vt:lpstr>
      <vt:lpstr>PowerPoint Presentation</vt:lpstr>
      <vt:lpstr> 12. ប្រភពឯកសារ </vt:lpstr>
      <vt:lpstr> 12. ប្រភពឯកសារ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2017-03-18T04:36:14Z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