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428" r:id="rId3"/>
    <p:sldId id="440" r:id="rId4"/>
    <p:sldId id="441" r:id="rId5"/>
    <p:sldId id="442" r:id="rId6"/>
    <p:sldId id="443" r:id="rId7"/>
    <p:sldId id="444" r:id="rId8"/>
    <p:sldId id="439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>
        <p:scale>
          <a:sx n="75" d="100"/>
          <a:sy n="75" d="100"/>
        </p:scale>
        <p:origin x="420" y="3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10-Apr-17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10-Apr-17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10-Apr-17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10-Apr-17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onceptoftheday.com/differences-between-program-vs-process-vs-thre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400" b="1" dirty="0" smtClean="0"/>
              <a:t>final </a:t>
            </a:r>
            <a:r>
              <a:rPr lang="en-US" sz="2400" b="1" dirty="0"/>
              <a:t>keyword</a:t>
            </a:r>
            <a:r>
              <a:rPr lang="en-US" sz="2400" dirty="0"/>
              <a:t> </a:t>
            </a:r>
            <a:r>
              <a:rPr lang="km-KH" sz="2400" dirty="0" smtClean="0"/>
              <a:t>ប្រើសម្រាប់ឮធ្វើការ</a:t>
            </a:r>
            <a:r>
              <a:rPr lang="en-US" sz="2400" dirty="0" smtClean="0"/>
              <a:t> </a:t>
            </a:r>
            <a:r>
              <a:rPr lang="en-US" sz="2400" dirty="0"/>
              <a:t>restrict </a:t>
            </a:r>
            <a:r>
              <a:rPr lang="en-US" sz="2400" dirty="0" smtClean="0"/>
              <a:t>user</a:t>
            </a:r>
            <a:r>
              <a:rPr lang="km-KH" sz="2400" dirty="0"/>
              <a:t> </a:t>
            </a:r>
            <a:r>
              <a:rPr lang="km-KH" sz="2400" dirty="0" smtClean="0"/>
              <a:t>។</a:t>
            </a:r>
          </a:p>
          <a:p>
            <a:pPr lvl="1"/>
            <a:r>
              <a:rPr lang="en-US" sz="2250" dirty="0" smtClean="0"/>
              <a:t>Final variable</a:t>
            </a:r>
            <a:endParaRPr lang="en-US" sz="2250" dirty="0"/>
          </a:p>
          <a:p>
            <a:pPr lvl="1"/>
            <a:r>
              <a:rPr lang="en-US" sz="2250" dirty="0"/>
              <a:t>Final </a:t>
            </a:r>
            <a:r>
              <a:rPr lang="en-US" sz="2250" dirty="0" smtClean="0"/>
              <a:t>method</a:t>
            </a:r>
            <a:endParaRPr lang="en-US" sz="2250" dirty="0"/>
          </a:p>
          <a:p>
            <a:pPr lvl="1"/>
            <a:r>
              <a:rPr lang="en-US" sz="2250" dirty="0"/>
              <a:t>Final </a:t>
            </a:r>
            <a:r>
              <a:rPr lang="en-US" sz="2250" dirty="0" smtClean="0"/>
              <a:t>class</a:t>
            </a:r>
            <a:endParaRPr lang="en-US" sz="2250" dirty="0"/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4705" y="557335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 Bold]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23873" y="2353515"/>
            <a:ext cx="2824175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A Program?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executable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ដែលមានផ្ទុកបណ្ដុំនៃ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instructions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ដែលសរសេរដើម្បី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perform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specific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task.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ឧទាហរណ៍ឮ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chrome.exe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notepad.exe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។​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2930886"/>
            <a:ext cx="3502650" cy="36007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7389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km-KH" sz="2400" dirty="0" smtClean="0"/>
              <a:t>អ្វីទៅជា </a:t>
            </a:r>
            <a:r>
              <a:rPr lang="en-US" sz="2400" dirty="0" smtClean="0"/>
              <a:t>Process?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dirty="0"/>
              <a:t>Process </a:t>
            </a:r>
            <a:r>
              <a:rPr lang="km-KH" sz="2400" dirty="0" smtClean="0"/>
              <a:t>គឺជា </a:t>
            </a:r>
            <a:r>
              <a:rPr lang="en-US" sz="2400" dirty="0" smtClean="0"/>
              <a:t>executing </a:t>
            </a:r>
            <a:r>
              <a:rPr lang="en-US" sz="2400" dirty="0"/>
              <a:t>instance </a:t>
            </a:r>
            <a:r>
              <a:rPr lang="km-KH" sz="2400" dirty="0" smtClean="0"/>
              <a:t>របស់ </a:t>
            </a:r>
            <a:r>
              <a:rPr lang="en-US" sz="2400" dirty="0" smtClean="0"/>
              <a:t>program</a:t>
            </a:r>
            <a:r>
              <a:rPr lang="km-KH" sz="2400" dirty="0" smtClean="0"/>
              <a:t>​ ។ </a:t>
            </a:r>
            <a:r>
              <a:rPr lang="en-US" sz="2400" dirty="0" smtClean="0"/>
              <a:t>Process </a:t>
            </a:r>
            <a:r>
              <a:rPr lang="km-KH" sz="2400" dirty="0" smtClean="0"/>
              <a:t>របស់វាសំដៅទៅលើ</a:t>
            </a:r>
            <a:r>
              <a:rPr lang="en-US" sz="2400" dirty="0"/>
              <a:t> </a:t>
            </a:r>
            <a:r>
              <a:rPr lang="en-US" sz="2400" b="1" dirty="0"/>
              <a:t>active entity</a:t>
            </a:r>
            <a:r>
              <a:rPr lang="en-US" sz="2400" dirty="0"/>
              <a:t> </a:t>
            </a:r>
            <a:r>
              <a:rPr lang="km-KH" sz="2400" dirty="0" smtClean="0"/>
              <a:t>ដែលវានៅលើ </a:t>
            </a:r>
            <a:r>
              <a:rPr lang="en-US" sz="2400" dirty="0" smtClean="0"/>
              <a:t>primary</a:t>
            </a:r>
            <a:r>
              <a:rPr lang="en-US" sz="2400" dirty="0"/>
              <a:t> memory </a:t>
            </a:r>
            <a:r>
              <a:rPr lang="km-KH" sz="2400" dirty="0" smtClean="0"/>
              <a:t>នឹងចាកចេញពី </a:t>
            </a:r>
            <a:r>
              <a:rPr lang="en-US" sz="2400" dirty="0" smtClean="0"/>
              <a:t>memory </a:t>
            </a:r>
            <a:r>
              <a:rPr lang="km-KH" sz="2400" dirty="0" smtClean="0"/>
              <a:t>ប្រសិនបើ </a:t>
            </a:r>
            <a:r>
              <a:rPr lang="en-US" sz="2400" dirty="0" smtClean="0"/>
              <a:t>system </a:t>
            </a:r>
            <a:r>
              <a:rPr lang="km-KH" sz="2400" dirty="0" smtClean="0"/>
              <a:t>ធ្វើការ </a:t>
            </a:r>
            <a:r>
              <a:rPr lang="en-US" sz="2400" dirty="0" smtClean="0"/>
              <a:t>reboot. </a:t>
            </a:r>
            <a:r>
              <a:rPr lang="km-KH" sz="2400" dirty="0" smtClean="0"/>
              <a:t>យើងអាចធ្វើការបើកកម្មវិធីបានច្រើន</a:t>
            </a:r>
            <a:r>
              <a:rPr lang="en-US" sz="2400" dirty="0" smtClean="0"/>
              <a:t> Process</a:t>
            </a:r>
            <a:r>
              <a:rPr lang="km-KH" sz="2400" dirty="0" smtClean="0"/>
              <a:t> នៅក្នុងពេលតែមួយ 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7112" y="1975410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1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km-KH" sz="2400" dirty="0" smtClean="0"/>
              <a:t>អ្វីទៅជា </a:t>
            </a:r>
            <a:r>
              <a:rPr lang="en-US" sz="2400" dirty="0" smtClean="0"/>
              <a:t>Thread?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dirty="0"/>
              <a:t>Thread </a:t>
            </a:r>
            <a:r>
              <a:rPr lang="km-KH" sz="2400" dirty="0" smtClean="0"/>
              <a:t>គឺជាផ្នែកដ៏តូចមួយរបស់ </a:t>
            </a:r>
            <a:r>
              <a:rPr lang="en-US" sz="2400" dirty="0" smtClean="0"/>
              <a:t>process. </a:t>
            </a:r>
            <a:r>
              <a:rPr lang="km-KH" sz="2400" dirty="0" smtClean="0"/>
              <a:t>ឧទាហរណ៍</a:t>
            </a:r>
            <a:r>
              <a:rPr lang="en-US" sz="2400" dirty="0" smtClean="0"/>
              <a:t>, </a:t>
            </a:r>
            <a:r>
              <a:rPr lang="km-KH" sz="2400" dirty="0" smtClean="0"/>
              <a:t>នៅពេលយើងបើក</a:t>
            </a:r>
            <a:r>
              <a:rPr lang="en-US" sz="2400" dirty="0" smtClean="0"/>
              <a:t> notepad </a:t>
            </a:r>
            <a:r>
              <a:rPr lang="en-US" sz="2400" dirty="0"/>
              <a:t>program, operating system </a:t>
            </a:r>
            <a:r>
              <a:rPr lang="km-KH" sz="2400" dirty="0" smtClean="0"/>
              <a:t>បានបង្កើត</a:t>
            </a:r>
            <a:r>
              <a:rPr lang="en-US" sz="2400" dirty="0" smtClean="0"/>
              <a:t> process</a:t>
            </a:r>
            <a:r>
              <a:rPr lang="km-KH" sz="2400" dirty="0" smtClean="0"/>
              <a:t> មួយ</a:t>
            </a:r>
            <a:r>
              <a:rPr lang="en-US" sz="2400" dirty="0" smtClean="0"/>
              <a:t> </a:t>
            </a:r>
            <a:r>
              <a:rPr lang="km-KH" sz="2400" dirty="0" smtClean="0"/>
              <a:t>និង ចាប់ផ្ដើម</a:t>
            </a:r>
            <a:r>
              <a:rPr lang="en-US" sz="2400" dirty="0" smtClean="0"/>
              <a:t> execution main thread </a:t>
            </a:r>
            <a:r>
              <a:rPr lang="km-KH" sz="2400" dirty="0" smtClean="0"/>
              <a:t>របស់ </a:t>
            </a:r>
            <a:r>
              <a:rPr lang="en-US" sz="2400" dirty="0" smtClean="0"/>
              <a:t>process</a:t>
            </a:r>
            <a:r>
              <a:rPr lang="km-KH" sz="2400" dirty="0" smtClean="0"/>
              <a:t>​នោះ</a:t>
            </a:r>
            <a:r>
              <a:rPr lang="en-US" sz="2400" dirty="0" smtClean="0"/>
              <a:t>. threads </a:t>
            </a:r>
            <a:r>
              <a:rPr lang="km-KH" sz="2400" dirty="0" smtClean="0"/>
              <a:t>នៅក្នុង</a:t>
            </a:r>
            <a:r>
              <a:rPr lang="en-US" sz="2400" dirty="0" smtClean="0"/>
              <a:t> process</a:t>
            </a:r>
            <a:r>
              <a:rPr lang="km-KH" sz="2400" dirty="0" smtClean="0"/>
              <a:t>តែមួយគឺ</a:t>
            </a:r>
            <a:r>
              <a:rPr lang="en-US" sz="2400" dirty="0" smtClean="0"/>
              <a:t> </a:t>
            </a:r>
            <a:r>
              <a:rPr lang="en-US" sz="2400" dirty="0"/>
              <a:t>share </a:t>
            </a:r>
            <a:r>
              <a:rPr lang="en-US" sz="2400" dirty="0" smtClean="0"/>
              <a:t>the same memory, </a:t>
            </a:r>
            <a:r>
              <a:rPr lang="en-US" sz="2400" dirty="0"/>
              <a:t>communication </a:t>
            </a:r>
            <a:r>
              <a:rPr lang="km-KH" sz="2400" dirty="0" smtClean="0"/>
              <a:t>រវាង</a:t>
            </a:r>
            <a:r>
              <a:rPr lang="en-US" sz="2400" dirty="0" smtClean="0"/>
              <a:t>threads </a:t>
            </a:r>
            <a:r>
              <a:rPr lang="km-KH" sz="2400" dirty="0" smtClean="0"/>
              <a:t>គឺលឿន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Threads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fontAlgn="base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 descr="process vs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12" y="2076449"/>
            <a:ext cx="5541267" cy="39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vs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8840919"/>
              </p:ext>
            </p:extLst>
          </p:nvPr>
        </p:nvGraphicFramePr>
        <p:xfrm>
          <a:off x="1346198" y="1708596"/>
          <a:ext cx="8648702" cy="4320730"/>
        </p:xfrm>
        <a:graphic>
          <a:graphicData uri="http://schemas.openxmlformats.org/drawingml/2006/table">
            <a:tbl>
              <a:tblPr/>
              <a:tblGrid>
                <a:gridCol w="4324351"/>
                <a:gridCol w="4324351"/>
              </a:tblGrid>
              <a:tr h="4927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Process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Thread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715"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 dirty="0" smtClean="0">
                          <a:effectLst/>
                        </a:rPr>
                        <a:t>heavy </a:t>
                      </a:r>
                      <a:r>
                        <a:rPr lang="en-US" sz="1300" u="none" strike="noStrike" dirty="0">
                          <a:effectLst/>
                        </a:rPr>
                        <a:t>weight </a:t>
                      </a:r>
                      <a:r>
                        <a:rPr lang="en-US" sz="1300" u="none" strike="noStrike" dirty="0" smtClean="0">
                          <a:effectLst/>
                        </a:rPr>
                        <a:t>operations</a:t>
                      </a:r>
                      <a:endParaRPr lang="en-US" sz="1300" u="none" strike="noStrike" dirty="0">
                        <a:effectLst/>
                      </a:endParaRP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 smtClean="0">
                          <a:effectLst/>
                        </a:rPr>
                        <a:t>light </a:t>
                      </a:r>
                      <a:r>
                        <a:rPr lang="en-US" sz="1300" u="none" strike="noStrike" dirty="0">
                          <a:effectLst/>
                        </a:rPr>
                        <a:t>weight </a:t>
                      </a:r>
                      <a:r>
                        <a:rPr lang="en-US" sz="1300" u="none" strike="noStrike" dirty="0" smtClean="0">
                          <a:effectLst/>
                        </a:rPr>
                        <a:t>operations</a:t>
                      </a:r>
                      <a:endParaRPr lang="en-US" sz="1300" u="none" strike="noStrike" dirty="0">
                        <a:effectLst/>
                      </a:endParaRP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715"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300" u="none" strike="noStrike" dirty="0" smtClean="0">
                          <a:effectLst/>
                        </a:rPr>
                        <a:t>has </a:t>
                      </a:r>
                      <a:r>
                        <a:rPr lang="en-US" sz="1300" u="none" strike="noStrike" dirty="0">
                          <a:effectLst/>
                        </a:rPr>
                        <a:t>its own memory space.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 smtClean="0">
                          <a:effectLst/>
                        </a:rPr>
                        <a:t>use </a:t>
                      </a:r>
                      <a:r>
                        <a:rPr lang="en-US" sz="1300" u="none" strike="noStrike" dirty="0">
                          <a:effectLst/>
                        </a:rPr>
                        <a:t>the memory of the process they belong to.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49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Inter process communication is slow as processes have different memory address.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Inter thread communication is fast as threads of the same process share the same memory address of the process they belong to.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38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Context switching between the process is more expensive.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Context switching between threads of the same process is less expensive.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38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Processes don’t share the memory with other processes.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u="none" strike="noStrike" dirty="0">
                          <a:effectLst/>
                        </a:rPr>
                        <a:t>Threads share the memory with other threads of the same process.</a:t>
                      </a:r>
                    </a:p>
                  </a:txBody>
                  <a:tcPr marL="85250" marR="85250" marT="42625" marB="42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http://javaconceptoftheday.com/differences-between-program-vs-process-vs-threads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DaunPenh</vt:lpstr>
      <vt:lpstr>Khmer OS Battambang</vt:lpstr>
      <vt:lpstr>Khmer OS Muol Light</vt:lpstr>
      <vt:lpstr>Wingdings</vt:lpstr>
      <vt:lpstr>TS102922647</vt:lpstr>
      <vt:lpstr> 1. ការណែនាំអំពី​ Java </vt:lpstr>
      <vt:lpstr>Program</vt:lpstr>
      <vt:lpstr>Process</vt:lpstr>
      <vt:lpstr>Thread</vt:lpstr>
      <vt:lpstr>Process​ &amp; Threads</vt:lpstr>
      <vt:lpstr>Process vs Threads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2017-04-10T09:00:24Z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