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365" r:id="rId5"/>
    <p:sldId id="352" r:id="rId6"/>
    <p:sldId id="395" r:id="rId7"/>
    <p:sldId id="372" r:id="rId8"/>
    <p:sldId id="375" r:id="rId9"/>
    <p:sldId id="376" r:id="rId10"/>
    <p:sldId id="377" r:id="rId11"/>
    <p:sldId id="378" r:id="rId12"/>
    <p:sldId id="373" r:id="rId13"/>
    <p:sldId id="396" r:id="rId14"/>
    <p:sldId id="380" r:id="rId15"/>
    <p:sldId id="381" r:id="rId16"/>
    <p:sldId id="383" r:id="rId17"/>
    <p:sldId id="385" r:id="rId18"/>
    <p:sldId id="382" r:id="rId19"/>
    <p:sldId id="384" r:id="rId20"/>
    <p:sldId id="397" r:id="rId21"/>
    <p:sldId id="388" r:id="rId22"/>
    <p:sldId id="389" r:id="rId23"/>
    <p:sldId id="390" r:id="rId24"/>
    <p:sldId id="391" r:id="rId25"/>
    <p:sldId id="398" r:id="rId26"/>
    <p:sldId id="379" r:id="rId27"/>
    <p:sldId id="392" r:id="rId28"/>
    <p:sldId id="386" r:id="rId29"/>
    <p:sldId id="393" r:id="rId30"/>
    <p:sldId id="394" r:id="rId31"/>
    <p:sldId id="399" r:id="rId32"/>
    <p:sldId id="400" r:id="rId33"/>
    <p:sldId id="4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9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4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5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9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4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4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7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4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6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0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46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8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9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1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2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gordon.edu/courses/cs311/handouts-2015/MIPS%20ISA.pdf" TargetMode="External"/><Relationship Id="rId2" Type="http://schemas.openxmlformats.org/officeDocument/2006/relationships/hyperlink" Target="https://minnie.tuhs.org/CompArch/Lectures/week02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758752"/>
            <a:ext cx="5491571" cy="2871449"/>
          </a:xfrm>
        </p:spPr>
        <p:txBody>
          <a:bodyPr/>
          <a:lstStyle/>
          <a:p>
            <a:r>
              <a:rPr lang="en-US" sz="3600"/>
              <a:t>Executing ALU, Memory and Control Instructions in Pipeline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06189"/>
          </a:xfrm>
        </p:spPr>
        <p:txBody>
          <a:bodyPr>
            <a:normAutofit/>
          </a:bodyPr>
          <a:lstStyle/>
          <a:p>
            <a:r>
              <a:rPr lang="en-US" dirty="0"/>
              <a:t>Group Presentation</a:t>
            </a:r>
          </a:p>
          <a:p>
            <a:r>
              <a:rPr lang="en-US" dirty="0"/>
              <a:t>Computer Organization &amp; Architecture</a:t>
            </a:r>
          </a:p>
          <a:p>
            <a:r>
              <a:rPr lang="en-US" dirty="0"/>
              <a:t>October 27, 2023</a:t>
            </a:r>
          </a:p>
          <a:p>
            <a:r>
              <a:rPr lang="en-US" dirty="0"/>
              <a:t>Presented to Dr. Devashree Tripathy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5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440970-405A-B585-0391-7F802381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2712"/>
            <a:ext cx="4572001" cy="3346287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F827F52-C11E-D417-AF22-980C1B220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>
              <a:latin typeface="+mn-lt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B77F964-6641-20A9-17FB-8A876A2EA9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ALU Instructions</a:t>
            </a:r>
            <a:endParaRPr lang="en-US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A9B6A-F4BD-9DB8-C4BE-D02198C46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5" r="2576" b="-2"/>
          <a:stretch/>
        </p:blipFill>
        <p:spPr>
          <a:xfrm>
            <a:off x="6096000" y="11"/>
            <a:ext cx="6096000" cy="6857990"/>
          </a:xfrm>
          <a:prstGeom prst="rect">
            <a:avLst/>
          </a:prstGeom>
          <a:noFill/>
        </p:spPr>
      </p:pic>
      <p:sp>
        <p:nvSpPr>
          <p:cNvPr id="54" name="Date Placeholder 15">
            <a:extLst>
              <a:ext uri="{FF2B5EF4-FFF2-40B4-BE49-F238E27FC236}">
                <a16:creationId xmlns:a16="http://schemas.microsoft.com/office/drawing/2014/main" id="{52FAEE80-9A2B-64E4-0381-83FF79092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BD4C22-ABEF-E0CA-8C7B-B781F115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5138"/>
            <a:ext cx="10287000" cy="1279614"/>
          </a:xfrm>
        </p:spPr>
        <p:txBody>
          <a:bodyPr/>
          <a:lstStyle/>
          <a:p>
            <a:r>
              <a:rPr lang="en-US" dirty="0"/>
              <a:t>MIPS R-format ISA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753A42-BA35-6132-0F73-C34A4734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59" y="1668883"/>
            <a:ext cx="8440328" cy="8287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EBBDFA-AF1B-302B-BA23-59450174880A}"/>
              </a:ext>
            </a:extLst>
          </p:cNvPr>
          <p:cNvSpPr txBox="1"/>
          <p:nvPr/>
        </p:nvSpPr>
        <p:spPr>
          <a:xfrm>
            <a:off x="971551" y="2693882"/>
            <a:ext cx="10279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op: Basic operation of the instruction, traditionally called the opcode.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rs: The first register source operand.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rt: The second register source operand.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rd: The register destination operand. It gets the result of the operation.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shamt: Shift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funct: This field, often called the function code, selects the specific variant of the operation in the op field.</a:t>
            </a:r>
          </a:p>
        </p:txBody>
      </p: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298A9C81-CB2F-51CB-C2A7-78D4286B0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153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3DD10-720F-CC83-2559-400958EEA9B5}"/>
              </a:ext>
            </a:extLst>
          </p:cNvPr>
          <p:cNvSpPr/>
          <p:nvPr/>
        </p:nvSpPr>
        <p:spPr>
          <a:xfrm>
            <a:off x="315942" y="2572829"/>
            <a:ext cx="388188" cy="780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PC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146A4-1CEA-8827-BB5A-7DF871964055}"/>
              </a:ext>
            </a:extLst>
          </p:cNvPr>
          <p:cNvSpPr/>
          <p:nvPr/>
        </p:nvSpPr>
        <p:spPr>
          <a:xfrm>
            <a:off x="994653" y="2229928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Instruction Memory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59BD3-31E1-48D5-8459-82470BFE9A0F}"/>
              </a:ext>
            </a:extLst>
          </p:cNvPr>
          <p:cNvCxnSpPr>
            <a:cxnSpLocks/>
          </p:cNvCxnSpPr>
          <p:nvPr/>
        </p:nvCxnSpPr>
        <p:spPr>
          <a:xfrm flipV="1">
            <a:off x="694843" y="2976109"/>
            <a:ext cx="29052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B1D7FD-BE67-7706-8BF9-5ADDECC5C233}"/>
              </a:ext>
            </a:extLst>
          </p:cNvPr>
          <p:cNvSpPr/>
          <p:nvPr/>
        </p:nvSpPr>
        <p:spPr>
          <a:xfrm>
            <a:off x="3862519" y="2229927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 Bank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D0D59402-89EE-1ACE-94E4-A533FDF9B258}"/>
              </a:ext>
            </a:extLst>
          </p:cNvPr>
          <p:cNvSpPr/>
          <p:nvPr/>
        </p:nvSpPr>
        <p:spPr>
          <a:xfrm rot="16200000">
            <a:off x="6797537" y="2657638"/>
            <a:ext cx="1466490" cy="61107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42216-2BBD-7CF9-46F8-33414584AE33}"/>
              </a:ext>
            </a:extLst>
          </p:cNvPr>
          <p:cNvSpPr/>
          <p:nvPr/>
        </p:nvSpPr>
        <p:spPr>
          <a:xfrm>
            <a:off x="9120610" y="2492288"/>
            <a:ext cx="1497330" cy="1796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60636E-A679-EF4A-7CA4-1E762B42C953}"/>
              </a:ext>
            </a:extLst>
          </p:cNvPr>
          <p:cNvSpPr/>
          <p:nvPr/>
        </p:nvSpPr>
        <p:spPr>
          <a:xfrm>
            <a:off x="2855926" y="679732"/>
            <a:ext cx="388188" cy="5436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9043C-4902-AFCA-3553-9F529B752EF8}"/>
              </a:ext>
            </a:extLst>
          </p:cNvPr>
          <p:cNvSpPr/>
          <p:nvPr/>
        </p:nvSpPr>
        <p:spPr>
          <a:xfrm>
            <a:off x="5847650" y="679732"/>
            <a:ext cx="38818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531294-3327-A1C0-1C11-E3AD16CBE0EE}"/>
              </a:ext>
            </a:extLst>
          </p:cNvPr>
          <p:cNvCxnSpPr>
            <a:stCxn id="12" idx="3"/>
          </p:cNvCxnSpPr>
          <p:nvPr/>
        </p:nvCxnSpPr>
        <p:spPr>
          <a:xfrm flipV="1">
            <a:off x="2491983" y="2963172"/>
            <a:ext cx="36701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8E3809-24BF-25EE-497E-240E47507CE0}"/>
              </a:ext>
            </a:extLst>
          </p:cNvPr>
          <p:cNvCxnSpPr/>
          <p:nvPr/>
        </p:nvCxnSpPr>
        <p:spPr>
          <a:xfrm>
            <a:off x="3244114" y="2963172"/>
            <a:ext cx="3272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A1B3CC-5C58-BC6C-54A9-9D558615D3B8}"/>
              </a:ext>
            </a:extLst>
          </p:cNvPr>
          <p:cNvCxnSpPr/>
          <p:nvPr/>
        </p:nvCxnSpPr>
        <p:spPr>
          <a:xfrm flipV="1">
            <a:off x="3571336" y="2346385"/>
            <a:ext cx="0" cy="616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F15F2E-244C-419F-48E5-2C1DB2FB1E89}"/>
              </a:ext>
            </a:extLst>
          </p:cNvPr>
          <p:cNvCxnSpPr/>
          <p:nvPr/>
        </p:nvCxnSpPr>
        <p:spPr>
          <a:xfrm>
            <a:off x="3571336" y="2346385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E718D9-AA6B-9F4F-8D82-AB8A7DEEAAF1}"/>
              </a:ext>
            </a:extLst>
          </p:cNvPr>
          <p:cNvCxnSpPr/>
          <p:nvPr/>
        </p:nvCxnSpPr>
        <p:spPr>
          <a:xfrm>
            <a:off x="3571336" y="2654778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30CE8B-EEE5-60FE-8FD7-C0C4B945057C}"/>
              </a:ext>
            </a:extLst>
          </p:cNvPr>
          <p:cNvCxnSpPr/>
          <p:nvPr/>
        </p:nvCxnSpPr>
        <p:spPr>
          <a:xfrm>
            <a:off x="3571336" y="2963172"/>
            <a:ext cx="0" cy="521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D115A9-4165-2CDF-C1AD-B448F0767F71}"/>
              </a:ext>
            </a:extLst>
          </p:cNvPr>
          <p:cNvCxnSpPr/>
          <p:nvPr/>
        </p:nvCxnSpPr>
        <p:spPr>
          <a:xfrm>
            <a:off x="3571336" y="2963171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4432C7-6D37-C03B-54F7-AF8796684298}"/>
              </a:ext>
            </a:extLst>
          </p:cNvPr>
          <p:cNvSpPr/>
          <p:nvPr/>
        </p:nvSpPr>
        <p:spPr>
          <a:xfrm>
            <a:off x="4156951" y="4132377"/>
            <a:ext cx="928546" cy="13627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Extend</a:t>
            </a:r>
            <a:endParaRPr lang="en-IN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3525F3-607F-343A-8BC1-8CD1CC7AF71D}"/>
              </a:ext>
            </a:extLst>
          </p:cNvPr>
          <p:cNvCxnSpPr/>
          <p:nvPr/>
        </p:nvCxnSpPr>
        <p:spPr>
          <a:xfrm>
            <a:off x="3571336" y="3485071"/>
            <a:ext cx="0" cy="132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28624A-F635-7FDB-C7B5-C41EC534A9ED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571336" y="4813756"/>
            <a:ext cx="585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23487E-A463-4774-EBA0-ABB530CAAB3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085497" y="4813756"/>
            <a:ext cx="76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AFACC9-FDCA-63EB-9A79-37D928226950}"/>
              </a:ext>
            </a:extLst>
          </p:cNvPr>
          <p:cNvCxnSpPr/>
          <p:nvPr/>
        </p:nvCxnSpPr>
        <p:spPr>
          <a:xfrm>
            <a:off x="5359849" y="2572829"/>
            <a:ext cx="4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E11725-4A79-7521-6557-AD3E0E1AC05A}"/>
              </a:ext>
            </a:extLst>
          </p:cNvPr>
          <p:cNvCxnSpPr/>
          <p:nvPr/>
        </p:nvCxnSpPr>
        <p:spPr>
          <a:xfrm>
            <a:off x="5359849" y="3155112"/>
            <a:ext cx="4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7FFE1E7B-B927-50B6-C6F0-47F759B563B3}"/>
              </a:ext>
            </a:extLst>
          </p:cNvPr>
          <p:cNvSpPr/>
          <p:nvPr/>
        </p:nvSpPr>
        <p:spPr>
          <a:xfrm rot="16200000">
            <a:off x="990417" y="693410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E0BBF0-567D-12FB-1C7F-D0DBACCD314B}"/>
              </a:ext>
            </a:extLst>
          </p:cNvPr>
          <p:cNvCxnSpPr>
            <a:cxnSpLocks/>
          </p:cNvCxnSpPr>
          <p:nvPr/>
        </p:nvCxnSpPr>
        <p:spPr>
          <a:xfrm flipV="1">
            <a:off x="849391" y="1164566"/>
            <a:ext cx="0" cy="18115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AF12E3-6D2D-F5FC-4D8B-1C3804054177}"/>
              </a:ext>
            </a:extLst>
          </p:cNvPr>
          <p:cNvCxnSpPr/>
          <p:nvPr/>
        </p:nvCxnSpPr>
        <p:spPr>
          <a:xfrm>
            <a:off x="849391" y="1164566"/>
            <a:ext cx="383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Manual Operation 76">
            <a:extLst>
              <a:ext uri="{FF2B5EF4-FFF2-40B4-BE49-F238E27FC236}">
                <a16:creationId xmlns:a16="http://schemas.microsoft.com/office/drawing/2014/main" id="{2A064F9D-737C-34F0-7B13-55765DF109AF}"/>
              </a:ext>
            </a:extLst>
          </p:cNvPr>
          <p:cNvSpPr/>
          <p:nvPr/>
        </p:nvSpPr>
        <p:spPr>
          <a:xfrm rot="16200000">
            <a:off x="6982494" y="912245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345DB0-FD9B-29DD-D041-21CF467F951A}"/>
              </a:ext>
            </a:extLst>
          </p:cNvPr>
          <p:cNvSpPr/>
          <p:nvPr/>
        </p:nvSpPr>
        <p:spPr>
          <a:xfrm>
            <a:off x="8268796" y="679731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FA1ABA-9B20-5F49-8960-89CB0C82841C}"/>
              </a:ext>
            </a:extLst>
          </p:cNvPr>
          <p:cNvCxnSpPr/>
          <p:nvPr/>
        </p:nvCxnSpPr>
        <p:spPr>
          <a:xfrm>
            <a:off x="849391" y="664907"/>
            <a:ext cx="38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C26E1E-454E-A459-00CC-73F2CA10461E}"/>
              </a:ext>
            </a:extLst>
          </p:cNvPr>
          <p:cNvCxnSpPr/>
          <p:nvPr/>
        </p:nvCxnSpPr>
        <p:spPr>
          <a:xfrm>
            <a:off x="3244114" y="887503"/>
            <a:ext cx="2603536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315889-B998-E32B-9F5B-045C092E8CE5}"/>
              </a:ext>
            </a:extLst>
          </p:cNvPr>
          <p:cNvCxnSpPr>
            <a:cxnSpLocks/>
          </p:cNvCxnSpPr>
          <p:nvPr/>
        </p:nvCxnSpPr>
        <p:spPr>
          <a:xfrm>
            <a:off x="6232842" y="887503"/>
            <a:ext cx="99240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7F237-4FD2-65AB-96A6-260584DC7337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7613435" y="1106339"/>
            <a:ext cx="655361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EADFDA-8444-7822-186D-ECB1AEB616F7}"/>
              </a:ext>
            </a:extLst>
          </p:cNvPr>
          <p:cNvCxnSpPr/>
          <p:nvPr/>
        </p:nvCxnSpPr>
        <p:spPr>
          <a:xfrm>
            <a:off x="6235838" y="2572829"/>
            <a:ext cx="989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2822D4-AE9B-0639-E3BE-6BEBAB66351D}"/>
              </a:ext>
            </a:extLst>
          </p:cNvPr>
          <p:cNvCxnSpPr/>
          <p:nvPr/>
        </p:nvCxnSpPr>
        <p:spPr>
          <a:xfrm>
            <a:off x="7836317" y="2665562"/>
            <a:ext cx="43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C9F15D-36DC-E555-D3FB-838A0699B3A0}"/>
              </a:ext>
            </a:extLst>
          </p:cNvPr>
          <p:cNvCxnSpPr/>
          <p:nvPr/>
        </p:nvCxnSpPr>
        <p:spPr>
          <a:xfrm>
            <a:off x="7836317" y="3076754"/>
            <a:ext cx="43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EE56-F463-B425-7FCA-72D01177F2A8}"/>
              </a:ext>
            </a:extLst>
          </p:cNvPr>
          <p:cNvSpPr/>
          <p:nvPr/>
        </p:nvSpPr>
        <p:spPr>
          <a:xfrm>
            <a:off x="10912058" y="679730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MEMWB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BDBDE84-E649-42B3-816A-89DF075AF1FF}"/>
              </a:ext>
            </a:extLst>
          </p:cNvPr>
          <p:cNvCxnSpPr>
            <a:cxnSpLocks/>
            <a:stCxn id="25" idx="3"/>
            <a:endCxn id="102" idx="1"/>
          </p:cNvCxnSpPr>
          <p:nvPr/>
        </p:nvCxnSpPr>
        <p:spPr>
          <a:xfrm>
            <a:off x="10617940" y="3390514"/>
            <a:ext cx="294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EDE041-4BCF-FD9A-6E90-4270F3A503B1}"/>
              </a:ext>
            </a:extLst>
          </p:cNvPr>
          <p:cNvCxnSpPr>
            <a:cxnSpLocks/>
          </p:cNvCxnSpPr>
          <p:nvPr/>
        </p:nvCxnSpPr>
        <p:spPr>
          <a:xfrm>
            <a:off x="8839374" y="4132377"/>
            <a:ext cx="277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A648988C-BABC-93D0-27AC-39F2EF9804E0}"/>
              </a:ext>
            </a:extLst>
          </p:cNvPr>
          <p:cNvSpPr/>
          <p:nvPr/>
        </p:nvSpPr>
        <p:spPr>
          <a:xfrm>
            <a:off x="6317122" y="948273"/>
            <a:ext cx="725735" cy="78189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Shift Left 2</a:t>
            </a:r>
            <a:endParaRPr lang="en-IN" sz="10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741634D-961D-88EE-ED71-2AAB2CEC445E}"/>
              </a:ext>
            </a:extLst>
          </p:cNvPr>
          <p:cNvCxnSpPr/>
          <p:nvPr/>
        </p:nvCxnSpPr>
        <p:spPr>
          <a:xfrm>
            <a:off x="6232842" y="4813756"/>
            <a:ext cx="444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52FA5AD-02F0-4ABE-C73B-2061EE4A0AEB}"/>
              </a:ext>
            </a:extLst>
          </p:cNvPr>
          <p:cNvCxnSpPr>
            <a:cxnSpLocks/>
            <a:endCxn id="112" idx="4"/>
          </p:cNvCxnSpPr>
          <p:nvPr/>
        </p:nvCxnSpPr>
        <p:spPr>
          <a:xfrm flipV="1">
            <a:off x="6677146" y="1730166"/>
            <a:ext cx="2844" cy="30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4E9377-D61D-DBBE-427B-D5E9DF1FCDE5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042857" y="1339219"/>
            <a:ext cx="182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Terminator 124">
            <a:extLst>
              <a:ext uri="{FF2B5EF4-FFF2-40B4-BE49-F238E27FC236}">
                <a16:creationId xmlns:a16="http://schemas.microsoft.com/office/drawing/2014/main" id="{9C68EBC8-52C1-94CB-C594-51A87FB014E8}"/>
              </a:ext>
            </a:extLst>
          </p:cNvPr>
          <p:cNvSpPr/>
          <p:nvPr/>
        </p:nvSpPr>
        <p:spPr>
          <a:xfrm rot="16200000">
            <a:off x="6559284" y="321447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6E0CA0-4702-4EF3-B6CC-8591A8AA6483}"/>
              </a:ext>
            </a:extLst>
          </p:cNvPr>
          <p:cNvCxnSpPr/>
          <p:nvPr/>
        </p:nvCxnSpPr>
        <p:spPr>
          <a:xfrm>
            <a:off x="6232842" y="3155112"/>
            <a:ext cx="57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CB55BB5-44D0-3D85-DC82-6B06BC4E0569}"/>
              </a:ext>
            </a:extLst>
          </p:cNvPr>
          <p:cNvCxnSpPr/>
          <p:nvPr/>
        </p:nvCxnSpPr>
        <p:spPr>
          <a:xfrm flipV="1">
            <a:off x="6454994" y="3155112"/>
            <a:ext cx="0" cy="97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B3FCA24-C023-CDA1-24F3-CE15804A76FD}"/>
              </a:ext>
            </a:extLst>
          </p:cNvPr>
          <p:cNvCxnSpPr/>
          <p:nvPr/>
        </p:nvCxnSpPr>
        <p:spPr>
          <a:xfrm>
            <a:off x="6454994" y="4132377"/>
            <a:ext cx="1813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4E5700-B3D7-801D-CD56-317E5A4328AE}"/>
              </a:ext>
            </a:extLst>
          </p:cNvPr>
          <p:cNvCxnSpPr/>
          <p:nvPr/>
        </p:nvCxnSpPr>
        <p:spPr>
          <a:xfrm>
            <a:off x="6677146" y="3485071"/>
            <a:ext cx="13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B5620-303C-2316-B49A-51FE7936DE8B}"/>
              </a:ext>
            </a:extLst>
          </p:cNvPr>
          <p:cNvCxnSpPr>
            <a:stCxn id="125" idx="2"/>
          </p:cNvCxnSpPr>
          <p:nvPr/>
        </p:nvCxnSpPr>
        <p:spPr>
          <a:xfrm>
            <a:off x="7087652" y="3353008"/>
            <a:ext cx="13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7BFCE0-D096-EB37-B316-EB66150EBDAB}"/>
              </a:ext>
            </a:extLst>
          </p:cNvPr>
          <p:cNvCxnSpPr/>
          <p:nvPr/>
        </p:nvCxnSpPr>
        <p:spPr>
          <a:xfrm>
            <a:off x="8839374" y="1106339"/>
            <a:ext cx="55479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5A5413B-9CBE-AAF9-BF57-3D0D7EFC9BE6}"/>
              </a:ext>
            </a:extLst>
          </p:cNvPr>
          <p:cNvCxnSpPr/>
          <p:nvPr/>
        </p:nvCxnSpPr>
        <p:spPr>
          <a:xfrm flipV="1">
            <a:off x="9394166" y="146649"/>
            <a:ext cx="0" cy="9596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Terminator 145">
            <a:extLst>
              <a:ext uri="{FF2B5EF4-FFF2-40B4-BE49-F238E27FC236}">
                <a16:creationId xmlns:a16="http://schemas.microsoft.com/office/drawing/2014/main" id="{59BE4E0D-34A2-D0D2-6E00-3F7F218FD842}"/>
              </a:ext>
            </a:extLst>
          </p:cNvPr>
          <p:cNvSpPr/>
          <p:nvPr/>
        </p:nvSpPr>
        <p:spPr>
          <a:xfrm rot="16200000">
            <a:off x="1550671" y="168749"/>
            <a:ext cx="593135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197220-7827-90A6-3D9B-FE6CB2C32949}"/>
              </a:ext>
            </a:extLst>
          </p:cNvPr>
          <p:cNvCxnSpPr/>
          <p:nvPr/>
        </p:nvCxnSpPr>
        <p:spPr>
          <a:xfrm flipH="1">
            <a:off x="1985771" y="146649"/>
            <a:ext cx="740839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BF2D34-D131-31E2-8459-D27D33C3554C}"/>
              </a:ext>
            </a:extLst>
          </p:cNvPr>
          <p:cNvCxnSpPr/>
          <p:nvPr/>
        </p:nvCxnSpPr>
        <p:spPr>
          <a:xfrm flipV="1">
            <a:off x="2320506" y="450656"/>
            <a:ext cx="0" cy="43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24B76E-503E-7FF7-E6A0-47F5E437426F}"/>
              </a:ext>
            </a:extLst>
          </p:cNvPr>
          <p:cNvCxnSpPr/>
          <p:nvPr/>
        </p:nvCxnSpPr>
        <p:spPr>
          <a:xfrm flipH="1">
            <a:off x="1985771" y="450656"/>
            <a:ext cx="33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B3334909-790F-43DE-0E41-897FF5BF08B4}"/>
              </a:ext>
            </a:extLst>
          </p:cNvPr>
          <p:cNvSpPr/>
          <p:nvPr/>
        </p:nvSpPr>
        <p:spPr>
          <a:xfrm rot="16200000">
            <a:off x="11486221" y="340641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298E7A-142D-B1D1-5631-5D0E925F4F4E}"/>
              </a:ext>
            </a:extLst>
          </p:cNvPr>
          <p:cNvCxnSpPr>
            <a:stCxn id="102" idx="3"/>
          </p:cNvCxnSpPr>
          <p:nvPr/>
        </p:nvCxnSpPr>
        <p:spPr>
          <a:xfrm flipV="1">
            <a:off x="11482636" y="3390513"/>
            <a:ext cx="2548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E4897C-1843-7911-316E-F18C331D47FE}"/>
              </a:ext>
            </a:extLst>
          </p:cNvPr>
          <p:cNvCxnSpPr/>
          <p:nvPr/>
        </p:nvCxnSpPr>
        <p:spPr>
          <a:xfrm>
            <a:off x="8978072" y="3076754"/>
            <a:ext cx="0" cy="15728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4EC3185-1C0C-80F9-31B9-C5F6A6780900}"/>
              </a:ext>
            </a:extLst>
          </p:cNvPr>
          <p:cNvCxnSpPr/>
          <p:nvPr/>
        </p:nvCxnSpPr>
        <p:spPr>
          <a:xfrm>
            <a:off x="8978072" y="4649638"/>
            <a:ext cx="19339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4F833EE-DE6D-BD5D-37B6-24302E3B4722}"/>
              </a:ext>
            </a:extLst>
          </p:cNvPr>
          <p:cNvCxnSpPr/>
          <p:nvPr/>
        </p:nvCxnSpPr>
        <p:spPr>
          <a:xfrm>
            <a:off x="11482636" y="4649638"/>
            <a:ext cx="12744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4000A8-D38C-0702-50A4-817EF1CA4824}"/>
              </a:ext>
            </a:extLst>
          </p:cNvPr>
          <p:cNvCxnSpPr>
            <a:cxnSpLocks/>
          </p:cNvCxnSpPr>
          <p:nvPr/>
        </p:nvCxnSpPr>
        <p:spPr>
          <a:xfrm flipV="1">
            <a:off x="11610081" y="3742845"/>
            <a:ext cx="0" cy="906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D131EDB-674B-5174-B5C6-9501183C20CA}"/>
              </a:ext>
            </a:extLst>
          </p:cNvPr>
          <p:cNvCxnSpPr/>
          <p:nvPr/>
        </p:nvCxnSpPr>
        <p:spPr>
          <a:xfrm>
            <a:off x="11610081" y="3742845"/>
            <a:ext cx="127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5B9446F-A49E-94E8-0875-12D50019DB5F}"/>
              </a:ext>
            </a:extLst>
          </p:cNvPr>
          <p:cNvCxnSpPr>
            <a:stCxn id="163" idx="2"/>
          </p:cNvCxnSpPr>
          <p:nvPr/>
        </p:nvCxnSpPr>
        <p:spPr>
          <a:xfrm>
            <a:off x="12014589" y="3544948"/>
            <a:ext cx="1055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33BD47-C632-BF53-0417-3D9D3DCD52C6}"/>
              </a:ext>
            </a:extLst>
          </p:cNvPr>
          <p:cNvCxnSpPr/>
          <p:nvPr/>
        </p:nvCxnSpPr>
        <p:spPr>
          <a:xfrm>
            <a:off x="12120113" y="3544948"/>
            <a:ext cx="0" cy="26919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3A8A836-1731-1B65-CF98-53C2E7A49300}"/>
              </a:ext>
            </a:extLst>
          </p:cNvPr>
          <p:cNvCxnSpPr>
            <a:cxnSpLocks/>
          </p:cNvCxnSpPr>
          <p:nvPr/>
        </p:nvCxnSpPr>
        <p:spPr>
          <a:xfrm flipH="1">
            <a:off x="3407725" y="6236898"/>
            <a:ext cx="8712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7853FCF-15AD-D0C6-C656-F596AB67309E}"/>
              </a:ext>
            </a:extLst>
          </p:cNvPr>
          <p:cNvCxnSpPr>
            <a:cxnSpLocks/>
          </p:cNvCxnSpPr>
          <p:nvPr/>
        </p:nvCxnSpPr>
        <p:spPr>
          <a:xfrm flipV="1">
            <a:off x="3407725" y="3544948"/>
            <a:ext cx="0" cy="26919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5669671-B783-37D0-9353-4946E7001A03}"/>
              </a:ext>
            </a:extLst>
          </p:cNvPr>
          <p:cNvCxnSpPr/>
          <p:nvPr/>
        </p:nvCxnSpPr>
        <p:spPr>
          <a:xfrm>
            <a:off x="3407725" y="3544948"/>
            <a:ext cx="4547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B47A86B-5F0A-72CF-6ADB-5831E4F418CD}"/>
              </a:ext>
            </a:extLst>
          </p:cNvPr>
          <p:cNvSpPr txBox="1"/>
          <p:nvPr/>
        </p:nvSpPr>
        <p:spPr>
          <a:xfrm>
            <a:off x="594501" y="504890"/>
            <a:ext cx="2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EBC95A2-7B3C-5E04-3D42-2DF53A308BCC}"/>
              </a:ext>
            </a:extLst>
          </p:cNvPr>
          <p:cNvCxnSpPr/>
          <p:nvPr/>
        </p:nvCxnSpPr>
        <p:spPr>
          <a:xfrm flipH="1">
            <a:off x="3862519" y="4649638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2BCDB4-FEE2-39C9-873B-488A7394C3B8}"/>
              </a:ext>
            </a:extLst>
          </p:cNvPr>
          <p:cNvCxnSpPr/>
          <p:nvPr/>
        </p:nvCxnSpPr>
        <p:spPr>
          <a:xfrm flipH="1">
            <a:off x="5255585" y="4645541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19DAFC9-620D-1896-4391-6D8450F71206}"/>
              </a:ext>
            </a:extLst>
          </p:cNvPr>
          <p:cNvSpPr txBox="1"/>
          <p:nvPr/>
        </p:nvSpPr>
        <p:spPr>
          <a:xfrm>
            <a:off x="3754222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8553C98-E921-EE67-102C-FE96512075DF}"/>
              </a:ext>
            </a:extLst>
          </p:cNvPr>
          <p:cNvSpPr txBox="1"/>
          <p:nvPr/>
        </p:nvSpPr>
        <p:spPr>
          <a:xfrm>
            <a:off x="5150064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32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AC2325C-E65F-1929-B00E-EB27A493AFA8}"/>
              </a:ext>
            </a:extLst>
          </p:cNvPr>
          <p:cNvCxnSpPr>
            <a:stCxn id="146" idx="0"/>
          </p:cNvCxnSpPr>
          <p:nvPr/>
        </p:nvCxnSpPr>
        <p:spPr>
          <a:xfrm flipH="1">
            <a:off x="60385" y="307280"/>
            <a:ext cx="16483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58B5325-6A3F-5F57-49BC-724F993F2335}"/>
              </a:ext>
            </a:extLst>
          </p:cNvPr>
          <p:cNvCxnSpPr/>
          <p:nvPr/>
        </p:nvCxnSpPr>
        <p:spPr>
          <a:xfrm>
            <a:off x="60385" y="307280"/>
            <a:ext cx="0" cy="2655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4A2DE23-5361-118D-BD4A-EA943A46D6CD}"/>
              </a:ext>
            </a:extLst>
          </p:cNvPr>
          <p:cNvCxnSpPr>
            <a:endCxn id="11" idx="1"/>
          </p:cNvCxnSpPr>
          <p:nvPr/>
        </p:nvCxnSpPr>
        <p:spPr>
          <a:xfrm>
            <a:off x="60385" y="2963171"/>
            <a:ext cx="25555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E137F2-E0C4-C7AA-9BA3-7FCAF7626BEA}"/>
              </a:ext>
            </a:extLst>
          </p:cNvPr>
          <p:cNvCxnSpPr/>
          <p:nvPr/>
        </p:nvCxnSpPr>
        <p:spPr>
          <a:xfrm>
            <a:off x="5359849" y="2575952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305E53-FA38-FC67-8F2C-02C6E5F8175F}"/>
              </a:ext>
            </a:extLst>
          </p:cNvPr>
          <p:cNvCxnSpPr/>
          <p:nvPr/>
        </p:nvCxnSpPr>
        <p:spPr>
          <a:xfrm>
            <a:off x="5359849" y="3158235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9ACBFD-BD44-5CD5-C297-E23183D6A92B}"/>
              </a:ext>
            </a:extLst>
          </p:cNvPr>
          <p:cNvCxnSpPr/>
          <p:nvPr/>
        </p:nvCxnSpPr>
        <p:spPr>
          <a:xfrm>
            <a:off x="6235838" y="2575952"/>
            <a:ext cx="9894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B25616-EC15-6D13-C82F-DBB3301D5656}"/>
              </a:ext>
            </a:extLst>
          </p:cNvPr>
          <p:cNvCxnSpPr/>
          <p:nvPr/>
        </p:nvCxnSpPr>
        <p:spPr>
          <a:xfrm>
            <a:off x="7836317" y="3079877"/>
            <a:ext cx="432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35D401-2BC0-51BD-2446-91CE3337D536}"/>
              </a:ext>
            </a:extLst>
          </p:cNvPr>
          <p:cNvCxnSpPr/>
          <p:nvPr/>
        </p:nvCxnSpPr>
        <p:spPr>
          <a:xfrm>
            <a:off x="6232842" y="3158235"/>
            <a:ext cx="5777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98190B-803D-FBA4-BE0A-7303EB104AFE}"/>
              </a:ext>
            </a:extLst>
          </p:cNvPr>
          <p:cNvCxnSpPr/>
          <p:nvPr/>
        </p:nvCxnSpPr>
        <p:spPr>
          <a:xfrm>
            <a:off x="7087652" y="3356131"/>
            <a:ext cx="137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715241-2587-3026-B581-2E11650366AF}"/>
              </a:ext>
            </a:extLst>
          </p:cNvPr>
          <p:cNvCxnSpPr/>
          <p:nvPr/>
        </p:nvCxnSpPr>
        <p:spPr>
          <a:xfrm flipV="1">
            <a:off x="2320506" y="453779"/>
            <a:ext cx="0" cy="4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E1478-A536-F31A-D34C-0B583279BF5E}"/>
              </a:ext>
            </a:extLst>
          </p:cNvPr>
          <p:cNvCxnSpPr/>
          <p:nvPr/>
        </p:nvCxnSpPr>
        <p:spPr>
          <a:xfrm flipH="1">
            <a:off x="1985771" y="453779"/>
            <a:ext cx="33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E93239-CA7D-A0FC-1CC7-417A37E068C6}"/>
              </a:ext>
            </a:extLst>
          </p:cNvPr>
          <p:cNvCxnSpPr/>
          <p:nvPr/>
        </p:nvCxnSpPr>
        <p:spPr>
          <a:xfrm flipH="1">
            <a:off x="8839374" y="3076754"/>
            <a:ext cx="1386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FC24C-4271-5416-AA99-D0D3FA7B36B3}"/>
              </a:ext>
            </a:extLst>
          </p:cNvPr>
          <p:cNvCxnSpPr/>
          <p:nvPr/>
        </p:nvCxnSpPr>
        <p:spPr>
          <a:xfrm>
            <a:off x="8978072" y="3076754"/>
            <a:ext cx="138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90DF47-D09E-BB5B-CB5F-F6A37885FABC}"/>
              </a:ext>
            </a:extLst>
          </p:cNvPr>
          <p:cNvSpPr txBox="1"/>
          <p:nvPr/>
        </p:nvSpPr>
        <p:spPr>
          <a:xfrm>
            <a:off x="10095959" y="146649"/>
            <a:ext cx="19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ADLaM Display" panose="020F0502020204030204" pitchFamily="2" charset="0"/>
                <a:cs typeface="Segoe UI" panose="020B0502040204020203" pitchFamily="34" charset="0"/>
              </a:rPr>
              <a:t>ALU R-Format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ea typeface="ADLaM Display" panose="020F0502020204030204" pitchFamily="2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D959C2-5B8C-79F9-EF4E-952EAEEF562F}"/>
              </a:ext>
            </a:extLst>
          </p:cNvPr>
          <p:cNvCxnSpPr>
            <a:endCxn id="72" idx="2"/>
          </p:cNvCxnSpPr>
          <p:nvPr/>
        </p:nvCxnSpPr>
        <p:spPr>
          <a:xfrm flipH="1">
            <a:off x="1621358" y="887503"/>
            <a:ext cx="6991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FB8BCC-AA89-AA24-1446-8EF6A3606F52}"/>
              </a:ext>
            </a:extLst>
          </p:cNvPr>
          <p:cNvCxnSpPr/>
          <p:nvPr/>
        </p:nvCxnSpPr>
        <p:spPr>
          <a:xfrm>
            <a:off x="2320506" y="887503"/>
            <a:ext cx="53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E7B0AA3C-024B-9EA7-665C-89D0E19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59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22390"/>
            <a:ext cx="10287000" cy="1279614"/>
          </a:xfrm>
        </p:spPr>
        <p:txBody>
          <a:bodyPr>
            <a:normAutofit/>
          </a:bodyPr>
          <a:lstStyle/>
          <a:p>
            <a:r>
              <a:rPr lang="en-US" dirty="0"/>
              <a:t>Examples of ALU R-Format Instruction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CB684BE-D214-86A2-3920-E508C5E6D5B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60701633"/>
              </p:ext>
            </p:extLst>
          </p:nvPr>
        </p:nvGraphicFramePr>
        <p:xfrm>
          <a:off x="952500" y="2209800"/>
          <a:ext cx="10286998" cy="236835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46957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813317234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748450501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46449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474645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+mn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op[6]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rs[5]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rt[5]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rd[5]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shamt[5]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funct[6]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SUB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105195"/>
                  </a:ext>
                </a:extLst>
              </a:tr>
            </a:tbl>
          </a:graphicData>
        </a:graphic>
      </p:graphicFrame>
      <p:sp>
        <p:nvSpPr>
          <p:cNvPr id="4" name="Date Placeholder 15">
            <a:extLst>
              <a:ext uri="{FF2B5EF4-FFF2-40B4-BE49-F238E27FC236}">
                <a16:creationId xmlns:a16="http://schemas.microsoft.com/office/drawing/2014/main" id="{9DE64323-C1FB-263E-BEAD-24F5C9FA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88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C56B-2853-2958-9794-DF0AB0DBEA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FC83E-F0A9-270B-D02A-E10D09F2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61" y="1757235"/>
            <a:ext cx="7521406" cy="1121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7C5F52-CAF1-D619-1F52-0CA7B425B2DE}"/>
              </a:ext>
            </a:extLst>
          </p:cNvPr>
          <p:cNvSpPr txBox="1"/>
          <p:nvPr/>
        </p:nvSpPr>
        <p:spPr>
          <a:xfrm>
            <a:off x="964023" y="3180673"/>
            <a:ext cx="9800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op</a:t>
            </a:r>
            <a:r>
              <a:rPr lang="en-IN" dirty="0">
                <a:solidFill>
                  <a:schemeClr val="bg1"/>
                </a:solidFill>
              </a:rPr>
              <a:t>: Basic operation of the instruction, traditionally called the opcode.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rs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Specifies the source register from which data is read. This register typically contains one of the operands for the operation.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rt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Specifies the destination register where the result will be stored(for load type). This register may be the same as the source register for some instructions(for store type).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Immediate Value (or Offset)</a:t>
            </a:r>
            <a:r>
              <a:rPr lang="en-US" dirty="0">
                <a:solidFill>
                  <a:schemeClr val="bg1"/>
                </a:solidFill>
              </a:rPr>
              <a:t>: This field contains a 16-bit immediate value, which is an offset for load instructions.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B3EDA8-C178-5500-D72E-7267820478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12C1454-6792-4959-6333-E9A6FF2F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5138"/>
            <a:ext cx="10287000" cy="1279614"/>
          </a:xfrm>
        </p:spPr>
        <p:txBody>
          <a:bodyPr/>
          <a:lstStyle/>
          <a:p>
            <a:r>
              <a:rPr lang="en-US" dirty="0"/>
              <a:t>MIPS I-format ISA</a:t>
            </a:r>
            <a:endParaRPr lang="en-IN" dirty="0"/>
          </a:p>
        </p:txBody>
      </p: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7ECBFC81-2776-3692-2D31-5A155EA63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638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3DD10-720F-CC83-2559-400958EEA9B5}"/>
              </a:ext>
            </a:extLst>
          </p:cNvPr>
          <p:cNvSpPr/>
          <p:nvPr/>
        </p:nvSpPr>
        <p:spPr>
          <a:xfrm>
            <a:off x="315942" y="2572829"/>
            <a:ext cx="388188" cy="780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PC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146A4-1CEA-8827-BB5A-7DF871964055}"/>
              </a:ext>
            </a:extLst>
          </p:cNvPr>
          <p:cNvSpPr/>
          <p:nvPr/>
        </p:nvSpPr>
        <p:spPr>
          <a:xfrm>
            <a:off x="994653" y="2229928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Instruction Memory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59BD3-31E1-48D5-8459-82470BFE9A0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4130" y="2963174"/>
            <a:ext cx="29052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B1D7FD-BE67-7706-8BF9-5ADDECC5C233}"/>
              </a:ext>
            </a:extLst>
          </p:cNvPr>
          <p:cNvSpPr/>
          <p:nvPr/>
        </p:nvSpPr>
        <p:spPr>
          <a:xfrm>
            <a:off x="3862519" y="2229927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 Bank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D0D59402-89EE-1ACE-94E4-A533FDF9B258}"/>
              </a:ext>
            </a:extLst>
          </p:cNvPr>
          <p:cNvSpPr/>
          <p:nvPr/>
        </p:nvSpPr>
        <p:spPr>
          <a:xfrm rot="16200000">
            <a:off x="6797537" y="2657638"/>
            <a:ext cx="1466490" cy="61107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42216-2BBD-7CF9-46F8-33414584AE33}"/>
              </a:ext>
            </a:extLst>
          </p:cNvPr>
          <p:cNvSpPr/>
          <p:nvPr/>
        </p:nvSpPr>
        <p:spPr>
          <a:xfrm>
            <a:off x="9120610" y="2492288"/>
            <a:ext cx="1497330" cy="1796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60636E-A679-EF4A-7CA4-1E762B42C953}"/>
              </a:ext>
            </a:extLst>
          </p:cNvPr>
          <p:cNvSpPr/>
          <p:nvPr/>
        </p:nvSpPr>
        <p:spPr>
          <a:xfrm>
            <a:off x="2855926" y="679732"/>
            <a:ext cx="388188" cy="5436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9043C-4902-AFCA-3553-9F529B752EF8}"/>
              </a:ext>
            </a:extLst>
          </p:cNvPr>
          <p:cNvSpPr/>
          <p:nvPr/>
        </p:nvSpPr>
        <p:spPr>
          <a:xfrm>
            <a:off x="5847650" y="679732"/>
            <a:ext cx="38818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531294-3327-A1C0-1C11-E3AD16CBE0EE}"/>
              </a:ext>
            </a:extLst>
          </p:cNvPr>
          <p:cNvCxnSpPr>
            <a:stCxn id="12" idx="3"/>
          </p:cNvCxnSpPr>
          <p:nvPr/>
        </p:nvCxnSpPr>
        <p:spPr>
          <a:xfrm flipV="1">
            <a:off x="2491983" y="2963172"/>
            <a:ext cx="36701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8E3809-24BF-25EE-497E-240E47507CE0}"/>
              </a:ext>
            </a:extLst>
          </p:cNvPr>
          <p:cNvCxnSpPr>
            <a:cxnSpLocks/>
          </p:cNvCxnSpPr>
          <p:nvPr/>
        </p:nvCxnSpPr>
        <p:spPr>
          <a:xfrm>
            <a:off x="3244114" y="2963170"/>
            <a:ext cx="3371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A1B3CC-5C58-BC6C-54A9-9D558615D3B8}"/>
              </a:ext>
            </a:extLst>
          </p:cNvPr>
          <p:cNvCxnSpPr/>
          <p:nvPr/>
        </p:nvCxnSpPr>
        <p:spPr>
          <a:xfrm flipV="1">
            <a:off x="3571336" y="2346385"/>
            <a:ext cx="0" cy="616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F15F2E-244C-419F-48E5-2C1DB2FB1E89}"/>
              </a:ext>
            </a:extLst>
          </p:cNvPr>
          <p:cNvCxnSpPr/>
          <p:nvPr/>
        </p:nvCxnSpPr>
        <p:spPr>
          <a:xfrm>
            <a:off x="3571336" y="2346385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E718D9-AA6B-9F4F-8D82-AB8A7DEEAAF1}"/>
              </a:ext>
            </a:extLst>
          </p:cNvPr>
          <p:cNvCxnSpPr/>
          <p:nvPr/>
        </p:nvCxnSpPr>
        <p:spPr>
          <a:xfrm>
            <a:off x="3571336" y="2665562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30CE8B-EEE5-60FE-8FD7-C0C4B945057C}"/>
              </a:ext>
            </a:extLst>
          </p:cNvPr>
          <p:cNvCxnSpPr/>
          <p:nvPr/>
        </p:nvCxnSpPr>
        <p:spPr>
          <a:xfrm>
            <a:off x="3571336" y="2963172"/>
            <a:ext cx="0" cy="5218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4432C7-6D37-C03B-54F7-AF8796684298}"/>
              </a:ext>
            </a:extLst>
          </p:cNvPr>
          <p:cNvSpPr/>
          <p:nvPr/>
        </p:nvSpPr>
        <p:spPr>
          <a:xfrm>
            <a:off x="4156951" y="4132377"/>
            <a:ext cx="928546" cy="13627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Extend</a:t>
            </a:r>
            <a:endParaRPr lang="en-IN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3525F3-607F-343A-8BC1-8CD1CC7AF71D}"/>
              </a:ext>
            </a:extLst>
          </p:cNvPr>
          <p:cNvCxnSpPr/>
          <p:nvPr/>
        </p:nvCxnSpPr>
        <p:spPr>
          <a:xfrm>
            <a:off x="3571336" y="3485071"/>
            <a:ext cx="0" cy="13286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28624A-F635-7FDB-C7B5-C41EC534A9ED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571336" y="4813756"/>
            <a:ext cx="585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23487E-A463-4774-EBA0-ABB530CAAB3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085497" y="4813756"/>
            <a:ext cx="762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AFACC9-FDCA-63EB-9A79-37D928226950}"/>
              </a:ext>
            </a:extLst>
          </p:cNvPr>
          <p:cNvCxnSpPr/>
          <p:nvPr/>
        </p:nvCxnSpPr>
        <p:spPr>
          <a:xfrm>
            <a:off x="5359849" y="2572829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E11725-4A79-7521-6557-AD3E0E1AC05A}"/>
              </a:ext>
            </a:extLst>
          </p:cNvPr>
          <p:cNvCxnSpPr/>
          <p:nvPr/>
        </p:nvCxnSpPr>
        <p:spPr>
          <a:xfrm>
            <a:off x="5359849" y="3155112"/>
            <a:ext cx="487801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7FFE1E7B-B927-50B6-C6F0-47F759B563B3}"/>
              </a:ext>
            </a:extLst>
          </p:cNvPr>
          <p:cNvSpPr/>
          <p:nvPr/>
        </p:nvSpPr>
        <p:spPr>
          <a:xfrm rot="16200000">
            <a:off x="990417" y="693410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E0BBF0-567D-12FB-1C7F-D0DBACCD314B}"/>
              </a:ext>
            </a:extLst>
          </p:cNvPr>
          <p:cNvCxnSpPr/>
          <p:nvPr/>
        </p:nvCxnSpPr>
        <p:spPr>
          <a:xfrm flipV="1">
            <a:off x="849391" y="1164566"/>
            <a:ext cx="0" cy="17986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AF12E3-6D2D-F5FC-4D8B-1C3804054177}"/>
              </a:ext>
            </a:extLst>
          </p:cNvPr>
          <p:cNvCxnSpPr/>
          <p:nvPr/>
        </p:nvCxnSpPr>
        <p:spPr>
          <a:xfrm>
            <a:off x="849391" y="1164566"/>
            <a:ext cx="383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Manual Operation 76">
            <a:extLst>
              <a:ext uri="{FF2B5EF4-FFF2-40B4-BE49-F238E27FC236}">
                <a16:creationId xmlns:a16="http://schemas.microsoft.com/office/drawing/2014/main" id="{2A064F9D-737C-34F0-7B13-55765DF109AF}"/>
              </a:ext>
            </a:extLst>
          </p:cNvPr>
          <p:cNvSpPr/>
          <p:nvPr/>
        </p:nvSpPr>
        <p:spPr>
          <a:xfrm rot="16200000">
            <a:off x="6982494" y="912245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345DB0-FD9B-29DD-D041-21CF467F951A}"/>
              </a:ext>
            </a:extLst>
          </p:cNvPr>
          <p:cNvSpPr/>
          <p:nvPr/>
        </p:nvSpPr>
        <p:spPr>
          <a:xfrm>
            <a:off x="8268796" y="679731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FA1ABA-9B20-5F49-8960-89CB0C82841C}"/>
              </a:ext>
            </a:extLst>
          </p:cNvPr>
          <p:cNvCxnSpPr/>
          <p:nvPr/>
        </p:nvCxnSpPr>
        <p:spPr>
          <a:xfrm>
            <a:off x="849391" y="664907"/>
            <a:ext cx="38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C26E1E-454E-A459-00CC-73F2CA10461E}"/>
              </a:ext>
            </a:extLst>
          </p:cNvPr>
          <p:cNvCxnSpPr/>
          <p:nvPr/>
        </p:nvCxnSpPr>
        <p:spPr>
          <a:xfrm>
            <a:off x="3244114" y="887503"/>
            <a:ext cx="2603536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315889-B998-E32B-9F5B-045C092E8CE5}"/>
              </a:ext>
            </a:extLst>
          </p:cNvPr>
          <p:cNvCxnSpPr>
            <a:cxnSpLocks/>
          </p:cNvCxnSpPr>
          <p:nvPr/>
        </p:nvCxnSpPr>
        <p:spPr>
          <a:xfrm>
            <a:off x="6232842" y="887503"/>
            <a:ext cx="99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7F237-4FD2-65AB-96A6-260584DC7337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7613435" y="1106339"/>
            <a:ext cx="65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EADFDA-8444-7822-186D-ECB1AEB616F7}"/>
              </a:ext>
            </a:extLst>
          </p:cNvPr>
          <p:cNvCxnSpPr/>
          <p:nvPr/>
        </p:nvCxnSpPr>
        <p:spPr>
          <a:xfrm>
            <a:off x="6235838" y="2572829"/>
            <a:ext cx="9894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2822D4-AE9B-0639-E3BE-6BEBAB66351D}"/>
              </a:ext>
            </a:extLst>
          </p:cNvPr>
          <p:cNvCxnSpPr/>
          <p:nvPr/>
        </p:nvCxnSpPr>
        <p:spPr>
          <a:xfrm>
            <a:off x="7836317" y="2665562"/>
            <a:ext cx="43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C9F15D-36DC-E555-D3FB-838A0699B3A0}"/>
              </a:ext>
            </a:extLst>
          </p:cNvPr>
          <p:cNvCxnSpPr/>
          <p:nvPr/>
        </p:nvCxnSpPr>
        <p:spPr>
          <a:xfrm>
            <a:off x="7836317" y="3076754"/>
            <a:ext cx="432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EE56-F463-B425-7FCA-72D01177F2A8}"/>
              </a:ext>
            </a:extLst>
          </p:cNvPr>
          <p:cNvSpPr/>
          <p:nvPr/>
        </p:nvSpPr>
        <p:spPr>
          <a:xfrm>
            <a:off x="10912058" y="679730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MEMWB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BDBDE84-E649-42B3-816A-89DF075AF1FF}"/>
              </a:ext>
            </a:extLst>
          </p:cNvPr>
          <p:cNvCxnSpPr>
            <a:cxnSpLocks/>
            <a:stCxn id="25" idx="3"/>
            <a:endCxn id="102" idx="1"/>
          </p:cNvCxnSpPr>
          <p:nvPr/>
        </p:nvCxnSpPr>
        <p:spPr>
          <a:xfrm>
            <a:off x="10617940" y="3390514"/>
            <a:ext cx="294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EDE041-4BCF-FD9A-6E90-4270F3A503B1}"/>
              </a:ext>
            </a:extLst>
          </p:cNvPr>
          <p:cNvCxnSpPr>
            <a:cxnSpLocks/>
          </p:cNvCxnSpPr>
          <p:nvPr/>
        </p:nvCxnSpPr>
        <p:spPr>
          <a:xfrm>
            <a:off x="8839374" y="4132377"/>
            <a:ext cx="277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A648988C-BABC-93D0-27AC-39F2EF9804E0}"/>
              </a:ext>
            </a:extLst>
          </p:cNvPr>
          <p:cNvSpPr/>
          <p:nvPr/>
        </p:nvSpPr>
        <p:spPr>
          <a:xfrm>
            <a:off x="6317122" y="948273"/>
            <a:ext cx="725735" cy="78189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Shift Left 2</a:t>
            </a:r>
            <a:endParaRPr lang="en-IN" sz="10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741634D-961D-88EE-ED71-2AAB2CEC445E}"/>
              </a:ext>
            </a:extLst>
          </p:cNvPr>
          <p:cNvCxnSpPr/>
          <p:nvPr/>
        </p:nvCxnSpPr>
        <p:spPr>
          <a:xfrm>
            <a:off x="6232842" y="4813756"/>
            <a:ext cx="4443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4E9377-D61D-DBBE-427B-D5E9DF1FCDE5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042857" y="1339219"/>
            <a:ext cx="182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Terminator 124">
            <a:extLst>
              <a:ext uri="{FF2B5EF4-FFF2-40B4-BE49-F238E27FC236}">
                <a16:creationId xmlns:a16="http://schemas.microsoft.com/office/drawing/2014/main" id="{9C68EBC8-52C1-94CB-C594-51A87FB014E8}"/>
              </a:ext>
            </a:extLst>
          </p:cNvPr>
          <p:cNvSpPr/>
          <p:nvPr/>
        </p:nvSpPr>
        <p:spPr>
          <a:xfrm rot="16200000">
            <a:off x="6559284" y="321447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6E0CA0-4702-4EF3-B6CC-8591A8AA6483}"/>
              </a:ext>
            </a:extLst>
          </p:cNvPr>
          <p:cNvCxnSpPr/>
          <p:nvPr/>
        </p:nvCxnSpPr>
        <p:spPr>
          <a:xfrm>
            <a:off x="6232842" y="3155112"/>
            <a:ext cx="577747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CB55BB5-44D0-3D85-DC82-6B06BC4E0569}"/>
              </a:ext>
            </a:extLst>
          </p:cNvPr>
          <p:cNvCxnSpPr/>
          <p:nvPr/>
        </p:nvCxnSpPr>
        <p:spPr>
          <a:xfrm flipV="1">
            <a:off x="6454994" y="3155112"/>
            <a:ext cx="0" cy="97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B3FCA24-C023-CDA1-24F3-CE15804A76FD}"/>
              </a:ext>
            </a:extLst>
          </p:cNvPr>
          <p:cNvCxnSpPr/>
          <p:nvPr/>
        </p:nvCxnSpPr>
        <p:spPr>
          <a:xfrm>
            <a:off x="6454994" y="4132377"/>
            <a:ext cx="1813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4E5700-B3D7-801D-CD56-317E5A4328AE}"/>
              </a:ext>
            </a:extLst>
          </p:cNvPr>
          <p:cNvCxnSpPr/>
          <p:nvPr/>
        </p:nvCxnSpPr>
        <p:spPr>
          <a:xfrm>
            <a:off x="6677146" y="3485071"/>
            <a:ext cx="1334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B5620-303C-2316-B49A-51FE7936DE8B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7087652" y="3353008"/>
            <a:ext cx="137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7BFCE0-D096-EB37-B316-EB66150EBDAB}"/>
              </a:ext>
            </a:extLst>
          </p:cNvPr>
          <p:cNvCxnSpPr/>
          <p:nvPr/>
        </p:nvCxnSpPr>
        <p:spPr>
          <a:xfrm>
            <a:off x="8839374" y="1106339"/>
            <a:ext cx="554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5A5413B-9CBE-AAF9-BF57-3D0D7EFC9BE6}"/>
              </a:ext>
            </a:extLst>
          </p:cNvPr>
          <p:cNvCxnSpPr/>
          <p:nvPr/>
        </p:nvCxnSpPr>
        <p:spPr>
          <a:xfrm flipV="1">
            <a:off x="9394166" y="146649"/>
            <a:ext cx="0" cy="9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Terminator 145">
            <a:extLst>
              <a:ext uri="{FF2B5EF4-FFF2-40B4-BE49-F238E27FC236}">
                <a16:creationId xmlns:a16="http://schemas.microsoft.com/office/drawing/2014/main" id="{59BE4E0D-34A2-D0D2-6E00-3F7F218FD842}"/>
              </a:ext>
            </a:extLst>
          </p:cNvPr>
          <p:cNvSpPr/>
          <p:nvPr/>
        </p:nvSpPr>
        <p:spPr>
          <a:xfrm rot="16200000">
            <a:off x="1550671" y="168749"/>
            <a:ext cx="593135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197220-7827-90A6-3D9B-FE6CB2C32949}"/>
              </a:ext>
            </a:extLst>
          </p:cNvPr>
          <p:cNvCxnSpPr/>
          <p:nvPr/>
        </p:nvCxnSpPr>
        <p:spPr>
          <a:xfrm flipH="1">
            <a:off x="1985771" y="146649"/>
            <a:ext cx="740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BF2D34-D131-31E2-8459-D27D33C3554C}"/>
              </a:ext>
            </a:extLst>
          </p:cNvPr>
          <p:cNvCxnSpPr/>
          <p:nvPr/>
        </p:nvCxnSpPr>
        <p:spPr>
          <a:xfrm flipV="1">
            <a:off x="2320506" y="450656"/>
            <a:ext cx="0" cy="4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24B76E-503E-7FF7-E6A0-47F5E437426F}"/>
              </a:ext>
            </a:extLst>
          </p:cNvPr>
          <p:cNvCxnSpPr/>
          <p:nvPr/>
        </p:nvCxnSpPr>
        <p:spPr>
          <a:xfrm flipH="1">
            <a:off x="1985771" y="450656"/>
            <a:ext cx="33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B3334909-790F-43DE-0E41-897FF5BF08B4}"/>
              </a:ext>
            </a:extLst>
          </p:cNvPr>
          <p:cNvSpPr/>
          <p:nvPr/>
        </p:nvSpPr>
        <p:spPr>
          <a:xfrm rot="16200000">
            <a:off x="11486221" y="340641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298E7A-142D-B1D1-5631-5D0E925F4F4E}"/>
              </a:ext>
            </a:extLst>
          </p:cNvPr>
          <p:cNvCxnSpPr>
            <a:stCxn id="102" idx="3"/>
          </p:cNvCxnSpPr>
          <p:nvPr/>
        </p:nvCxnSpPr>
        <p:spPr>
          <a:xfrm flipV="1">
            <a:off x="11482636" y="3390513"/>
            <a:ext cx="2548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E4897C-1843-7911-316E-F18C331D47FE}"/>
              </a:ext>
            </a:extLst>
          </p:cNvPr>
          <p:cNvCxnSpPr/>
          <p:nvPr/>
        </p:nvCxnSpPr>
        <p:spPr>
          <a:xfrm>
            <a:off x="8978072" y="3076754"/>
            <a:ext cx="0" cy="15728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4EC3185-1C0C-80F9-31B9-C5F6A6780900}"/>
              </a:ext>
            </a:extLst>
          </p:cNvPr>
          <p:cNvCxnSpPr/>
          <p:nvPr/>
        </p:nvCxnSpPr>
        <p:spPr>
          <a:xfrm>
            <a:off x="8978072" y="4649638"/>
            <a:ext cx="19339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4F833EE-DE6D-BD5D-37B6-24302E3B4722}"/>
              </a:ext>
            </a:extLst>
          </p:cNvPr>
          <p:cNvCxnSpPr/>
          <p:nvPr/>
        </p:nvCxnSpPr>
        <p:spPr>
          <a:xfrm>
            <a:off x="11482636" y="4649638"/>
            <a:ext cx="12744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4000A8-D38C-0702-50A4-817EF1CA4824}"/>
              </a:ext>
            </a:extLst>
          </p:cNvPr>
          <p:cNvCxnSpPr>
            <a:cxnSpLocks/>
          </p:cNvCxnSpPr>
          <p:nvPr/>
        </p:nvCxnSpPr>
        <p:spPr>
          <a:xfrm flipV="1">
            <a:off x="11610081" y="3742845"/>
            <a:ext cx="0" cy="906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D131EDB-674B-5174-B5C6-9501183C20CA}"/>
              </a:ext>
            </a:extLst>
          </p:cNvPr>
          <p:cNvCxnSpPr/>
          <p:nvPr/>
        </p:nvCxnSpPr>
        <p:spPr>
          <a:xfrm>
            <a:off x="11610081" y="3742845"/>
            <a:ext cx="127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5B9446F-A49E-94E8-0875-12D50019DB5F}"/>
              </a:ext>
            </a:extLst>
          </p:cNvPr>
          <p:cNvCxnSpPr>
            <a:stCxn id="163" idx="2"/>
          </p:cNvCxnSpPr>
          <p:nvPr/>
        </p:nvCxnSpPr>
        <p:spPr>
          <a:xfrm>
            <a:off x="12014589" y="3544948"/>
            <a:ext cx="1055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33BD47-C632-BF53-0417-3D9D3DCD52C6}"/>
              </a:ext>
            </a:extLst>
          </p:cNvPr>
          <p:cNvCxnSpPr/>
          <p:nvPr/>
        </p:nvCxnSpPr>
        <p:spPr>
          <a:xfrm>
            <a:off x="12120113" y="3544948"/>
            <a:ext cx="0" cy="26919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3A8A836-1731-1B65-CF98-53C2E7A49300}"/>
              </a:ext>
            </a:extLst>
          </p:cNvPr>
          <p:cNvCxnSpPr>
            <a:cxnSpLocks/>
          </p:cNvCxnSpPr>
          <p:nvPr/>
        </p:nvCxnSpPr>
        <p:spPr>
          <a:xfrm flipH="1">
            <a:off x="3407725" y="6236898"/>
            <a:ext cx="8712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7853FCF-15AD-D0C6-C656-F596AB67309E}"/>
              </a:ext>
            </a:extLst>
          </p:cNvPr>
          <p:cNvCxnSpPr>
            <a:cxnSpLocks/>
          </p:cNvCxnSpPr>
          <p:nvPr/>
        </p:nvCxnSpPr>
        <p:spPr>
          <a:xfrm flipV="1">
            <a:off x="3407725" y="3544948"/>
            <a:ext cx="0" cy="26919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5669671-B783-37D0-9353-4946E7001A03}"/>
              </a:ext>
            </a:extLst>
          </p:cNvPr>
          <p:cNvCxnSpPr/>
          <p:nvPr/>
        </p:nvCxnSpPr>
        <p:spPr>
          <a:xfrm>
            <a:off x="3407725" y="3544948"/>
            <a:ext cx="4547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B47A86B-5F0A-72CF-6ADB-5831E4F418CD}"/>
              </a:ext>
            </a:extLst>
          </p:cNvPr>
          <p:cNvSpPr txBox="1"/>
          <p:nvPr/>
        </p:nvSpPr>
        <p:spPr>
          <a:xfrm>
            <a:off x="594501" y="504890"/>
            <a:ext cx="2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EBC95A2-7B3C-5E04-3D42-2DF53A308BCC}"/>
              </a:ext>
            </a:extLst>
          </p:cNvPr>
          <p:cNvCxnSpPr/>
          <p:nvPr/>
        </p:nvCxnSpPr>
        <p:spPr>
          <a:xfrm flipH="1">
            <a:off x="3862519" y="4649638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2BCDB4-FEE2-39C9-873B-488A7394C3B8}"/>
              </a:ext>
            </a:extLst>
          </p:cNvPr>
          <p:cNvCxnSpPr/>
          <p:nvPr/>
        </p:nvCxnSpPr>
        <p:spPr>
          <a:xfrm flipH="1">
            <a:off x="5255585" y="4645541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19DAFC9-620D-1896-4391-6D8450F71206}"/>
              </a:ext>
            </a:extLst>
          </p:cNvPr>
          <p:cNvSpPr txBox="1"/>
          <p:nvPr/>
        </p:nvSpPr>
        <p:spPr>
          <a:xfrm>
            <a:off x="3754222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8553C98-E921-EE67-102C-FE96512075DF}"/>
              </a:ext>
            </a:extLst>
          </p:cNvPr>
          <p:cNvSpPr txBox="1"/>
          <p:nvPr/>
        </p:nvSpPr>
        <p:spPr>
          <a:xfrm>
            <a:off x="5150064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32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AC2325C-E65F-1929-B00E-EB27A493AFA8}"/>
              </a:ext>
            </a:extLst>
          </p:cNvPr>
          <p:cNvCxnSpPr>
            <a:stCxn id="146" idx="0"/>
          </p:cNvCxnSpPr>
          <p:nvPr/>
        </p:nvCxnSpPr>
        <p:spPr>
          <a:xfrm flipH="1">
            <a:off x="60385" y="307280"/>
            <a:ext cx="16483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58B5325-6A3F-5F57-49BC-724F993F2335}"/>
              </a:ext>
            </a:extLst>
          </p:cNvPr>
          <p:cNvCxnSpPr/>
          <p:nvPr/>
        </p:nvCxnSpPr>
        <p:spPr>
          <a:xfrm>
            <a:off x="60385" y="307280"/>
            <a:ext cx="0" cy="2655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4A2DE23-5361-118D-BD4A-EA943A46D6CD}"/>
              </a:ext>
            </a:extLst>
          </p:cNvPr>
          <p:cNvCxnSpPr>
            <a:endCxn id="11" idx="1"/>
          </p:cNvCxnSpPr>
          <p:nvPr/>
        </p:nvCxnSpPr>
        <p:spPr>
          <a:xfrm>
            <a:off x="60385" y="2963171"/>
            <a:ext cx="25555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C41834-99FF-1D0A-A0D3-4A887D6DF20F}"/>
              </a:ext>
            </a:extLst>
          </p:cNvPr>
          <p:cNvCxnSpPr/>
          <p:nvPr/>
        </p:nvCxnSpPr>
        <p:spPr>
          <a:xfrm>
            <a:off x="8978072" y="3076754"/>
            <a:ext cx="138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70780D-627C-467A-3600-CE20FD41BBC1}"/>
              </a:ext>
            </a:extLst>
          </p:cNvPr>
          <p:cNvCxnSpPr/>
          <p:nvPr/>
        </p:nvCxnSpPr>
        <p:spPr>
          <a:xfrm flipH="1">
            <a:off x="8839374" y="3076754"/>
            <a:ext cx="1386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144F-E39E-FEEA-BA36-E66A55576FF5}"/>
              </a:ext>
            </a:extLst>
          </p:cNvPr>
          <p:cNvSpPr txBox="1"/>
          <p:nvPr/>
        </p:nvSpPr>
        <p:spPr>
          <a:xfrm>
            <a:off x="10206229" y="146649"/>
            <a:ext cx="1808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ALU I-Format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CA616-C69C-4382-79EE-731E850ED1EC}"/>
              </a:ext>
            </a:extLst>
          </p:cNvPr>
          <p:cNvCxnSpPr>
            <a:endCxn id="72" idx="2"/>
          </p:cNvCxnSpPr>
          <p:nvPr/>
        </p:nvCxnSpPr>
        <p:spPr>
          <a:xfrm flipH="1">
            <a:off x="1621358" y="887503"/>
            <a:ext cx="6991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9E2D9B-5E45-8C9A-25CC-B5E6D6E2043B}"/>
              </a:ext>
            </a:extLst>
          </p:cNvPr>
          <p:cNvCxnSpPr/>
          <p:nvPr/>
        </p:nvCxnSpPr>
        <p:spPr>
          <a:xfrm>
            <a:off x="2320506" y="887503"/>
            <a:ext cx="53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436781-CA44-1831-2DDB-8CFC32A5EB98}"/>
              </a:ext>
            </a:extLst>
          </p:cNvPr>
          <p:cNvCxnSpPr/>
          <p:nvPr/>
        </p:nvCxnSpPr>
        <p:spPr>
          <a:xfrm flipV="1">
            <a:off x="6677146" y="3485071"/>
            <a:ext cx="0" cy="13286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064A8D-E8FF-86C8-4963-27F07474B148}"/>
              </a:ext>
            </a:extLst>
          </p:cNvPr>
          <p:cNvCxnSpPr>
            <a:endCxn id="112" idx="4"/>
          </p:cNvCxnSpPr>
          <p:nvPr/>
        </p:nvCxnSpPr>
        <p:spPr>
          <a:xfrm flipV="1">
            <a:off x="6677146" y="1730166"/>
            <a:ext cx="2844" cy="175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CB40D-21DB-AAFF-53C9-737C93EED882}"/>
              </a:ext>
            </a:extLst>
          </p:cNvPr>
          <p:cNvCxnSpPr/>
          <p:nvPr/>
        </p:nvCxnSpPr>
        <p:spPr>
          <a:xfrm flipV="1">
            <a:off x="2319513" y="450655"/>
            <a:ext cx="0" cy="4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8006FE-3519-C20F-8861-4D346F84D282}"/>
              </a:ext>
            </a:extLst>
          </p:cNvPr>
          <p:cNvCxnSpPr/>
          <p:nvPr/>
        </p:nvCxnSpPr>
        <p:spPr>
          <a:xfrm flipH="1">
            <a:off x="1984778" y="450655"/>
            <a:ext cx="33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BF1E0F-0E6C-EBA7-B058-A1A62E7CC63D}"/>
              </a:ext>
            </a:extLst>
          </p:cNvPr>
          <p:cNvCxnSpPr/>
          <p:nvPr/>
        </p:nvCxnSpPr>
        <p:spPr>
          <a:xfrm flipH="1">
            <a:off x="59392" y="307279"/>
            <a:ext cx="16483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8B6373-CE02-8BE6-8A8D-3A3C9A34F2B2}"/>
              </a:ext>
            </a:extLst>
          </p:cNvPr>
          <p:cNvCxnSpPr/>
          <p:nvPr/>
        </p:nvCxnSpPr>
        <p:spPr>
          <a:xfrm>
            <a:off x="59392" y="307279"/>
            <a:ext cx="0" cy="2655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C884AA-05D6-D4CC-8B14-F35CC195FFF4}"/>
              </a:ext>
            </a:extLst>
          </p:cNvPr>
          <p:cNvCxnSpPr/>
          <p:nvPr/>
        </p:nvCxnSpPr>
        <p:spPr>
          <a:xfrm>
            <a:off x="59392" y="2963170"/>
            <a:ext cx="25555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95815A-0EA1-C655-366C-95CA729A8466}"/>
              </a:ext>
            </a:extLst>
          </p:cNvPr>
          <p:cNvCxnSpPr/>
          <p:nvPr/>
        </p:nvCxnSpPr>
        <p:spPr>
          <a:xfrm flipH="1">
            <a:off x="1620365" y="887502"/>
            <a:ext cx="6991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09438175-3065-4E4C-E07F-66117EAF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75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22390"/>
            <a:ext cx="10287000" cy="1279614"/>
          </a:xfrm>
        </p:spPr>
        <p:txBody>
          <a:bodyPr>
            <a:normAutofit/>
          </a:bodyPr>
          <a:lstStyle/>
          <a:p>
            <a:r>
              <a:rPr lang="en-US" dirty="0"/>
              <a:t>Examples of ALU I-Format Instruction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CB684BE-D214-86A2-3920-E508C5E6D5B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499511129"/>
              </p:ext>
            </p:extLst>
          </p:nvPr>
        </p:nvGraphicFramePr>
        <p:xfrm>
          <a:off x="952500" y="2201174"/>
          <a:ext cx="10287719" cy="118417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46957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813317234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748450501"/>
                    </a:ext>
                  </a:extLst>
                </a:gridCol>
                <a:gridCol w="440943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+mn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op[6]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rs[5]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rt[5]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offset[16]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ADDI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</a:tbl>
          </a:graphicData>
        </a:graphic>
      </p:graphicFrame>
      <p:sp>
        <p:nvSpPr>
          <p:cNvPr id="4" name="Date Placeholder 15">
            <a:extLst>
              <a:ext uri="{FF2B5EF4-FFF2-40B4-BE49-F238E27FC236}">
                <a16:creationId xmlns:a16="http://schemas.microsoft.com/office/drawing/2014/main" id="{ED4FEF64-F6D6-297A-F674-70D1EE28B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59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440970-405A-B585-0391-7F802381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2712"/>
            <a:ext cx="4572001" cy="3346287"/>
          </a:xfrm>
        </p:spPr>
        <p:txBody>
          <a:bodyPr/>
          <a:lstStyle/>
          <a:p>
            <a:r>
              <a:rPr lang="en-US" dirty="0"/>
              <a:t>Memory Instructions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F827F52-C11E-D417-AF22-980C1B220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>
              <a:latin typeface="+mn-lt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B77F964-6641-20A9-17FB-8A876A2EA9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Memory Instructions</a:t>
            </a:r>
            <a:endParaRPr lang="en-US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A9B6A-F4BD-9DB8-C4BE-D02198C46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5" r="2576" b="-2"/>
          <a:stretch/>
        </p:blipFill>
        <p:spPr>
          <a:xfrm>
            <a:off x="6096000" y="11"/>
            <a:ext cx="6096000" cy="6857990"/>
          </a:xfrm>
          <a:prstGeom prst="rect">
            <a:avLst/>
          </a:prstGeom>
          <a:noFill/>
        </p:spPr>
      </p:pic>
      <p:sp>
        <p:nvSpPr>
          <p:cNvPr id="54" name="Date Placeholder 15">
            <a:extLst>
              <a:ext uri="{FF2B5EF4-FFF2-40B4-BE49-F238E27FC236}">
                <a16:creationId xmlns:a16="http://schemas.microsoft.com/office/drawing/2014/main" id="{52FAEE80-9A2B-64E4-0381-83FF79092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783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Memory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3DD10-720F-CC83-2559-400958EEA9B5}"/>
              </a:ext>
            </a:extLst>
          </p:cNvPr>
          <p:cNvSpPr/>
          <p:nvPr/>
        </p:nvSpPr>
        <p:spPr>
          <a:xfrm>
            <a:off x="315942" y="2572829"/>
            <a:ext cx="388188" cy="780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PC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146A4-1CEA-8827-BB5A-7DF871964055}"/>
              </a:ext>
            </a:extLst>
          </p:cNvPr>
          <p:cNvSpPr/>
          <p:nvPr/>
        </p:nvSpPr>
        <p:spPr>
          <a:xfrm>
            <a:off x="994653" y="2229928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Instruction Memory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59BD3-31E1-48D5-8459-82470BFE9A0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4130" y="2963174"/>
            <a:ext cx="29052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B1D7FD-BE67-7706-8BF9-5ADDECC5C233}"/>
              </a:ext>
            </a:extLst>
          </p:cNvPr>
          <p:cNvSpPr/>
          <p:nvPr/>
        </p:nvSpPr>
        <p:spPr>
          <a:xfrm>
            <a:off x="3862519" y="2229927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 Bank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D0D59402-89EE-1ACE-94E4-A533FDF9B258}"/>
              </a:ext>
            </a:extLst>
          </p:cNvPr>
          <p:cNvSpPr/>
          <p:nvPr/>
        </p:nvSpPr>
        <p:spPr>
          <a:xfrm rot="16200000">
            <a:off x="6797537" y="2657638"/>
            <a:ext cx="1466490" cy="61107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42216-2BBD-7CF9-46F8-33414584AE33}"/>
              </a:ext>
            </a:extLst>
          </p:cNvPr>
          <p:cNvSpPr/>
          <p:nvPr/>
        </p:nvSpPr>
        <p:spPr>
          <a:xfrm>
            <a:off x="9120610" y="2492288"/>
            <a:ext cx="1497330" cy="1796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60636E-A679-EF4A-7CA4-1E762B42C953}"/>
              </a:ext>
            </a:extLst>
          </p:cNvPr>
          <p:cNvSpPr/>
          <p:nvPr/>
        </p:nvSpPr>
        <p:spPr>
          <a:xfrm>
            <a:off x="2855926" y="679732"/>
            <a:ext cx="388188" cy="5436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9043C-4902-AFCA-3553-9F529B752EF8}"/>
              </a:ext>
            </a:extLst>
          </p:cNvPr>
          <p:cNvSpPr/>
          <p:nvPr/>
        </p:nvSpPr>
        <p:spPr>
          <a:xfrm>
            <a:off x="5847650" y="679732"/>
            <a:ext cx="38818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531294-3327-A1C0-1C11-E3AD16CBE0EE}"/>
              </a:ext>
            </a:extLst>
          </p:cNvPr>
          <p:cNvCxnSpPr>
            <a:stCxn id="12" idx="3"/>
          </p:cNvCxnSpPr>
          <p:nvPr/>
        </p:nvCxnSpPr>
        <p:spPr>
          <a:xfrm flipV="1">
            <a:off x="2491983" y="2963172"/>
            <a:ext cx="36701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8E3809-24BF-25EE-497E-240E47507CE0}"/>
              </a:ext>
            </a:extLst>
          </p:cNvPr>
          <p:cNvCxnSpPr/>
          <p:nvPr/>
        </p:nvCxnSpPr>
        <p:spPr>
          <a:xfrm>
            <a:off x="3244114" y="2963172"/>
            <a:ext cx="3272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A1B3CC-5C58-BC6C-54A9-9D558615D3B8}"/>
              </a:ext>
            </a:extLst>
          </p:cNvPr>
          <p:cNvCxnSpPr/>
          <p:nvPr/>
        </p:nvCxnSpPr>
        <p:spPr>
          <a:xfrm flipV="1">
            <a:off x="3571336" y="2346385"/>
            <a:ext cx="0" cy="616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F15F2E-244C-419F-48E5-2C1DB2FB1E89}"/>
              </a:ext>
            </a:extLst>
          </p:cNvPr>
          <p:cNvCxnSpPr/>
          <p:nvPr/>
        </p:nvCxnSpPr>
        <p:spPr>
          <a:xfrm>
            <a:off x="3571336" y="2346385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E718D9-AA6B-9F4F-8D82-AB8A7DEEAAF1}"/>
              </a:ext>
            </a:extLst>
          </p:cNvPr>
          <p:cNvCxnSpPr/>
          <p:nvPr/>
        </p:nvCxnSpPr>
        <p:spPr>
          <a:xfrm>
            <a:off x="3571336" y="2665562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30CE8B-EEE5-60FE-8FD7-C0C4B945057C}"/>
              </a:ext>
            </a:extLst>
          </p:cNvPr>
          <p:cNvCxnSpPr/>
          <p:nvPr/>
        </p:nvCxnSpPr>
        <p:spPr>
          <a:xfrm>
            <a:off x="3571336" y="2963172"/>
            <a:ext cx="0" cy="5218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4432C7-6D37-C03B-54F7-AF8796684298}"/>
              </a:ext>
            </a:extLst>
          </p:cNvPr>
          <p:cNvSpPr/>
          <p:nvPr/>
        </p:nvSpPr>
        <p:spPr>
          <a:xfrm>
            <a:off x="4156951" y="4132377"/>
            <a:ext cx="928546" cy="13627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Extend</a:t>
            </a:r>
            <a:endParaRPr lang="en-IN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3525F3-607F-343A-8BC1-8CD1CC7AF71D}"/>
              </a:ext>
            </a:extLst>
          </p:cNvPr>
          <p:cNvCxnSpPr/>
          <p:nvPr/>
        </p:nvCxnSpPr>
        <p:spPr>
          <a:xfrm>
            <a:off x="3571336" y="3485071"/>
            <a:ext cx="0" cy="13286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28624A-F635-7FDB-C7B5-C41EC534A9ED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571336" y="4813756"/>
            <a:ext cx="585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23487E-A463-4774-EBA0-ABB530CAAB3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085497" y="4813756"/>
            <a:ext cx="762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AFACC9-FDCA-63EB-9A79-37D928226950}"/>
              </a:ext>
            </a:extLst>
          </p:cNvPr>
          <p:cNvCxnSpPr/>
          <p:nvPr/>
        </p:nvCxnSpPr>
        <p:spPr>
          <a:xfrm>
            <a:off x="5359849" y="2572829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E11725-4A79-7521-6557-AD3E0E1AC05A}"/>
              </a:ext>
            </a:extLst>
          </p:cNvPr>
          <p:cNvCxnSpPr/>
          <p:nvPr/>
        </p:nvCxnSpPr>
        <p:spPr>
          <a:xfrm>
            <a:off x="5359849" y="3155112"/>
            <a:ext cx="4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7FFE1E7B-B927-50B6-C6F0-47F759B563B3}"/>
              </a:ext>
            </a:extLst>
          </p:cNvPr>
          <p:cNvSpPr/>
          <p:nvPr/>
        </p:nvSpPr>
        <p:spPr>
          <a:xfrm rot="16200000">
            <a:off x="990417" y="693410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E0BBF0-567D-12FB-1C7F-D0DBACCD314B}"/>
              </a:ext>
            </a:extLst>
          </p:cNvPr>
          <p:cNvCxnSpPr/>
          <p:nvPr/>
        </p:nvCxnSpPr>
        <p:spPr>
          <a:xfrm flipV="1">
            <a:off x="849391" y="1164566"/>
            <a:ext cx="0" cy="17986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AF12E3-6D2D-F5FC-4D8B-1C3804054177}"/>
              </a:ext>
            </a:extLst>
          </p:cNvPr>
          <p:cNvCxnSpPr/>
          <p:nvPr/>
        </p:nvCxnSpPr>
        <p:spPr>
          <a:xfrm>
            <a:off x="849391" y="1164566"/>
            <a:ext cx="383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Manual Operation 76">
            <a:extLst>
              <a:ext uri="{FF2B5EF4-FFF2-40B4-BE49-F238E27FC236}">
                <a16:creationId xmlns:a16="http://schemas.microsoft.com/office/drawing/2014/main" id="{2A064F9D-737C-34F0-7B13-55765DF109AF}"/>
              </a:ext>
            </a:extLst>
          </p:cNvPr>
          <p:cNvSpPr/>
          <p:nvPr/>
        </p:nvSpPr>
        <p:spPr>
          <a:xfrm rot="16200000">
            <a:off x="6982494" y="912245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345DB0-FD9B-29DD-D041-21CF467F951A}"/>
              </a:ext>
            </a:extLst>
          </p:cNvPr>
          <p:cNvSpPr/>
          <p:nvPr/>
        </p:nvSpPr>
        <p:spPr>
          <a:xfrm>
            <a:off x="8268796" y="679731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FA1ABA-9B20-5F49-8960-89CB0C82841C}"/>
              </a:ext>
            </a:extLst>
          </p:cNvPr>
          <p:cNvCxnSpPr/>
          <p:nvPr/>
        </p:nvCxnSpPr>
        <p:spPr>
          <a:xfrm>
            <a:off x="849391" y="664907"/>
            <a:ext cx="38377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C26E1E-454E-A459-00CC-73F2CA10461E}"/>
              </a:ext>
            </a:extLst>
          </p:cNvPr>
          <p:cNvCxnSpPr/>
          <p:nvPr/>
        </p:nvCxnSpPr>
        <p:spPr>
          <a:xfrm>
            <a:off x="3244114" y="887503"/>
            <a:ext cx="2603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315889-B998-E32B-9F5B-045C092E8CE5}"/>
              </a:ext>
            </a:extLst>
          </p:cNvPr>
          <p:cNvCxnSpPr>
            <a:cxnSpLocks/>
          </p:cNvCxnSpPr>
          <p:nvPr/>
        </p:nvCxnSpPr>
        <p:spPr>
          <a:xfrm>
            <a:off x="6232842" y="887503"/>
            <a:ext cx="99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7F237-4FD2-65AB-96A6-260584DC7337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7613435" y="1106339"/>
            <a:ext cx="65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EADFDA-8444-7822-186D-ECB1AEB616F7}"/>
              </a:ext>
            </a:extLst>
          </p:cNvPr>
          <p:cNvCxnSpPr/>
          <p:nvPr/>
        </p:nvCxnSpPr>
        <p:spPr>
          <a:xfrm>
            <a:off x="6235838" y="2572829"/>
            <a:ext cx="9894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2822D4-AE9B-0639-E3BE-6BEBAB66351D}"/>
              </a:ext>
            </a:extLst>
          </p:cNvPr>
          <p:cNvCxnSpPr/>
          <p:nvPr/>
        </p:nvCxnSpPr>
        <p:spPr>
          <a:xfrm>
            <a:off x="7836317" y="2665562"/>
            <a:ext cx="43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C9F15D-36DC-E555-D3FB-838A0699B3A0}"/>
              </a:ext>
            </a:extLst>
          </p:cNvPr>
          <p:cNvCxnSpPr/>
          <p:nvPr/>
        </p:nvCxnSpPr>
        <p:spPr>
          <a:xfrm>
            <a:off x="7836317" y="3076754"/>
            <a:ext cx="432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EE56-F463-B425-7FCA-72D01177F2A8}"/>
              </a:ext>
            </a:extLst>
          </p:cNvPr>
          <p:cNvSpPr/>
          <p:nvPr/>
        </p:nvSpPr>
        <p:spPr>
          <a:xfrm>
            <a:off x="10912058" y="679730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MEMWB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BDBDE84-E649-42B3-816A-89DF075AF1FF}"/>
              </a:ext>
            </a:extLst>
          </p:cNvPr>
          <p:cNvCxnSpPr>
            <a:cxnSpLocks/>
            <a:stCxn id="25" idx="3"/>
            <a:endCxn id="102" idx="1"/>
          </p:cNvCxnSpPr>
          <p:nvPr/>
        </p:nvCxnSpPr>
        <p:spPr>
          <a:xfrm>
            <a:off x="10617940" y="3390514"/>
            <a:ext cx="29411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EDE041-4BCF-FD9A-6E90-4270F3A503B1}"/>
              </a:ext>
            </a:extLst>
          </p:cNvPr>
          <p:cNvCxnSpPr>
            <a:cxnSpLocks/>
          </p:cNvCxnSpPr>
          <p:nvPr/>
        </p:nvCxnSpPr>
        <p:spPr>
          <a:xfrm>
            <a:off x="8839374" y="4132377"/>
            <a:ext cx="277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A648988C-BABC-93D0-27AC-39F2EF9804E0}"/>
              </a:ext>
            </a:extLst>
          </p:cNvPr>
          <p:cNvSpPr/>
          <p:nvPr/>
        </p:nvSpPr>
        <p:spPr>
          <a:xfrm>
            <a:off x="6317122" y="948273"/>
            <a:ext cx="725735" cy="78189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Shift Left 2</a:t>
            </a:r>
            <a:endParaRPr lang="en-IN" sz="10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741634D-961D-88EE-ED71-2AAB2CEC445E}"/>
              </a:ext>
            </a:extLst>
          </p:cNvPr>
          <p:cNvCxnSpPr/>
          <p:nvPr/>
        </p:nvCxnSpPr>
        <p:spPr>
          <a:xfrm>
            <a:off x="6232842" y="4813756"/>
            <a:ext cx="4443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4E9377-D61D-DBBE-427B-D5E9DF1FCDE5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042857" y="1339219"/>
            <a:ext cx="182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Terminator 124">
            <a:extLst>
              <a:ext uri="{FF2B5EF4-FFF2-40B4-BE49-F238E27FC236}">
                <a16:creationId xmlns:a16="http://schemas.microsoft.com/office/drawing/2014/main" id="{9C68EBC8-52C1-94CB-C594-51A87FB014E8}"/>
              </a:ext>
            </a:extLst>
          </p:cNvPr>
          <p:cNvSpPr/>
          <p:nvPr/>
        </p:nvSpPr>
        <p:spPr>
          <a:xfrm rot="16200000">
            <a:off x="6559284" y="321447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6E0CA0-4702-4EF3-B6CC-8591A8AA6483}"/>
              </a:ext>
            </a:extLst>
          </p:cNvPr>
          <p:cNvCxnSpPr/>
          <p:nvPr/>
        </p:nvCxnSpPr>
        <p:spPr>
          <a:xfrm>
            <a:off x="6232842" y="3155112"/>
            <a:ext cx="57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CB55BB5-44D0-3D85-DC82-6B06BC4E0569}"/>
              </a:ext>
            </a:extLst>
          </p:cNvPr>
          <p:cNvCxnSpPr/>
          <p:nvPr/>
        </p:nvCxnSpPr>
        <p:spPr>
          <a:xfrm flipV="1">
            <a:off x="6454994" y="3155112"/>
            <a:ext cx="0" cy="97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B3FCA24-C023-CDA1-24F3-CE15804A76FD}"/>
              </a:ext>
            </a:extLst>
          </p:cNvPr>
          <p:cNvCxnSpPr/>
          <p:nvPr/>
        </p:nvCxnSpPr>
        <p:spPr>
          <a:xfrm>
            <a:off x="6454994" y="4132377"/>
            <a:ext cx="1813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4E5700-B3D7-801D-CD56-317E5A4328AE}"/>
              </a:ext>
            </a:extLst>
          </p:cNvPr>
          <p:cNvCxnSpPr/>
          <p:nvPr/>
        </p:nvCxnSpPr>
        <p:spPr>
          <a:xfrm>
            <a:off x="6677146" y="3485071"/>
            <a:ext cx="1334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B5620-303C-2316-B49A-51FE7936DE8B}"/>
              </a:ext>
            </a:extLst>
          </p:cNvPr>
          <p:cNvCxnSpPr>
            <a:stCxn id="125" idx="2"/>
          </p:cNvCxnSpPr>
          <p:nvPr/>
        </p:nvCxnSpPr>
        <p:spPr>
          <a:xfrm>
            <a:off x="7087652" y="3353008"/>
            <a:ext cx="137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7BFCE0-D096-EB37-B316-EB66150EBDAB}"/>
              </a:ext>
            </a:extLst>
          </p:cNvPr>
          <p:cNvCxnSpPr/>
          <p:nvPr/>
        </p:nvCxnSpPr>
        <p:spPr>
          <a:xfrm>
            <a:off x="8839374" y="1106339"/>
            <a:ext cx="554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5A5413B-9CBE-AAF9-BF57-3D0D7EFC9BE6}"/>
              </a:ext>
            </a:extLst>
          </p:cNvPr>
          <p:cNvCxnSpPr/>
          <p:nvPr/>
        </p:nvCxnSpPr>
        <p:spPr>
          <a:xfrm flipV="1">
            <a:off x="9394166" y="146649"/>
            <a:ext cx="0" cy="9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Terminator 145">
            <a:extLst>
              <a:ext uri="{FF2B5EF4-FFF2-40B4-BE49-F238E27FC236}">
                <a16:creationId xmlns:a16="http://schemas.microsoft.com/office/drawing/2014/main" id="{59BE4E0D-34A2-D0D2-6E00-3F7F218FD842}"/>
              </a:ext>
            </a:extLst>
          </p:cNvPr>
          <p:cNvSpPr/>
          <p:nvPr/>
        </p:nvSpPr>
        <p:spPr>
          <a:xfrm rot="16200000">
            <a:off x="1550671" y="168749"/>
            <a:ext cx="593135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197220-7827-90A6-3D9B-FE6CB2C32949}"/>
              </a:ext>
            </a:extLst>
          </p:cNvPr>
          <p:cNvCxnSpPr/>
          <p:nvPr/>
        </p:nvCxnSpPr>
        <p:spPr>
          <a:xfrm flipH="1">
            <a:off x="1985771" y="146649"/>
            <a:ext cx="740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BF2D34-D131-31E2-8459-D27D33C3554C}"/>
              </a:ext>
            </a:extLst>
          </p:cNvPr>
          <p:cNvCxnSpPr/>
          <p:nvPr/>
        </p:nvCxnSpPr>
        <p:spPr>
          <a:xfrm flipV="1">
            <a:off x="2320506" y="450656"/>
            <a:ext cx="0" cy="4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24B76E-503E-7FF7-E6A0-47F5E437426F}"/>
              </a:ext>
            </a:extLst>
          </p:cNvPr>
          <p:cNvCxnSpPr/>
          <p:nvPr/>
        </p:nvCxnSpPr>
        <p:spPr>
          <a:xfrm flipH="1">
            <a:off x="1985771" y="450656"/>
            <a:ext cx="33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B3334909-790F-43DE-0E41-897FF5BF08B4}"/>
              </a:ext>
            </a:extLst>
          </p:cNvPr>
          <p:cNvSpPr/>
          <p:nvPr/>
        </p:nvSpPr>
        <p:spPr>
          <a:xfrm rot="16200000">
            <a:off x="11486221" y="340641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298E7A-142D-B1D1-5631-5D0E925F4F4E}"/>
              </a:ext>
            </a:extLst>
          </p:cNvPr>
          <p:cNvCxnSpPr>
            <a:stCxn id="102" idx="3"/>
          </p:cNvCxnSpPr>
          <p:nvPr/>
        </p:nvCxnSpPr>
        <p:spPr>
          <a:xfrm flipV="1">
            <a:off x="11482636" y="3390513"/>
            <a:ext cx="25489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E4897C-1843-7911-316E-F18C331D47FE}"/>
              </a:ext>
            </a:extLst>
          </p:cNvPr>
          <p:cNvCxnSpPr/>
          <p:nvPr/>
        </p:nvCxnSpPr>
        <p:spPr>
          <a:xfrm>
            <a:off x="8978072" y="3076754"/>
            <a:ext cx="0" cy="157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4EC3185-1C0C-80F9-31B9-C5F6A6780900}"/>
              </a:ext>
            </a:extLst>
          </p:cNvPr>
          <p:cNvCxnSpPr/>
          <p:nvPr/>
        </p:nvCxnSpPr>
        <p:spPr>
          <a:xfrm>
            <a:off x="8978072" y="4649638"/>
            <a:ext cx="193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4F833EE-DE6D-BD5D-37B6-24302E3B4722}"/>
              </a:ext>
            </a:extLst>
          </p:cNvPr>
          <p:cNvCxnSpPr/>
          <p:nvPr/>
        </p:nvCxnSpPr>
        <p:spPr>
          <a:xfrm>
            <a:off x="11482636" y="4649638"/>
            <a:ext cx="12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4000A8-D38C-0702-50A4-817EF1CA4824}"/>
              </a:ext>
            </a:extLst>
          </p:cNvPr>
          <p:cNvCxnSpPr>
            <a:cxnSpLocks/>
          </p:cNvCxnSpPr>
          <p:nvPr/>
        </p:nvCxnSpPr>
        <p:spPr>
          <a:xfrm flipV="1">
            <a:off x="11610081" y="3742845"/>
            <a:ext cx="0" cy="90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D131EDB-674B-5174-B5C6-9501183C20CA}"/>
              </a:ext>
            </a:extLst>
          </p:cNvPr>
          <p:cNvCxnSpPr/>
          <p:nvPr/>
        </p:nvCxnSpPr>
        <p:spPr>
          <a:xfrm>
            <a:off x="11610081" y="3742845"/>
            <a:ext cx="127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5B9446F-A49E-94E8-0875-12D50019DB5F}"/>
              </a:ext>
            </a:extLst>
          </p:cNvPr>
          <p:cNvCxnSpPr>
            <a:stCxn id="163" idx="2"/>
          </p:cNvCxnSpPr>
          <p:nvPr/>
        </p:nvCxnSpPr>
        <p:spPr>
          <a:xfrm>
            <a:off x="12014589" y="3544948"/>
            <a:ext cx="1055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33BD47-C632-BF53-0417-3D9D3DCD52C6}"/>
              </a:ext>
            </a:extLst>
          </p:cNvPr>
          <p:cNvCxnSpPr/>
          <p:nvPr/>
        </p:nvCxnSpPr>
        <p:spPr>
          <a:xfrm>
            <a:off x="12120113" y="3544948"/>
            <a:ext cx="0" cy="26919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3A8A836-1731-1B65-CF98-53C2E7A49300}"/>
              </a:ext>
            </a:extLst>
          </p:cNvPr>
          <p:cNvCxnSpPr>
            <a:cxnSpLocks/>
          </p:cNvCxnSpPr>
          <p:nvPr/>
        </p:nvCxnSpPr>
        <p:spPr>
          <a:xfrm flipH="1">
            <a:off x="3407725" y="6236898"/>
            <a:ext cx="87123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7853FCF-15AD-D0C6-C656-F596AB67309E}"/>
              </a:ext>
            </a:extLst>
          </p:cNvPr>
          <p:cNvCxnSpPr>
            <a:cxnSpLocks/>
          </p:cNvCxnSpPr>
          <p:nvPr/>
        </p:nvCxnSpPr>
        <p:spPr>
          <a:xfrm flipV="1">
            <a:off x="3407725" y="3544948"/>
            <a:ext cx="0" cy="26919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5669671-B783-37D0-9353-4946E7001A03}"/>
              </a:ext>
            </a:extLst>
          </p:cNvPr>
          <p:cNvCxnSpPr/>
          <p:nvPr/>
        </p:nvCxnSpPr>
        <p:spPr>
          <a:xfrm>
            <a:off x="3407725" y="3544948"/>
            <a:ext cx="4547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B47A86B-5F0A-72CF-6ADB-5831E4F418CD}"/>
              </a:ext>
            </a:extLst>
          </p:cNvPr>
          <p:cNvSpPr txBox="1"/>
          <p:nvPr/>
        </p:nvSpPr>
        <p:spPr>
          <a:xfrm>
            <a:off x="594501" y="504890"/>
            <a:ext cx="2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EBC95A2-7B3C-5E04-3D42-2DF53A308BCC}"/>
              </a:ext>
            </a:extLst>
          </p:cNvPr>
          <p:cNvCxnSpPr/>
          <p:nvPr/>
        </p:nvCxnSpPr>
        <p:spPr>
          <a:xfrm flipH="1">
            <a:off x="3862519" y="4649638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2BCDB4-FEE2-39C9-873B-488A7394C3B8}"/>
              </a:ext>
            </a:extLst>
          </p:cNvPr>
          <p:cNvCxnSpPr/>
          <p:nvPr/>
        </p:nvCxnSpPr>
        <p:spPr>
          <a:xfrm flipH="1">
            <a:off x="5255585" y="4645541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19DAFC9-620D-1896-4391-6D8450F71206}"/>
              </a:ext>
            </a:extLst>
          </p:cNvPr>
          <p:cNvSpPr txBox="1"/>
          <p:nvPr/>
        </p:nvSpPr>
        <p:spPr>
          <a:xfrm>
            <a:off x="3754222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8553C98-E921-EE67-102C-FE96512075DF}"/>
              </a:ext>
            </a:extLst>
          </p:cNvPr>
          <p:cNvSpPr txBox="1"/>
          <p:nvPr/>
        </p:nvSpPr>
        <p:spPr>
          <a:xfrm>
            <a:off x="5150064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32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AC2325C-E65F-1929-B00E-EB27A493AFA8}"/>
              </a:ext>
            </a:extLst>
          </p:cNvPr>
          <p:cNvCxnSpPr>
            <a:stCxn id="146" idx="0"/>
          </p:cNvCxnSpPr>
          <p:nvPr/>
        </p:nvCxnSpPr>
        <p:spPr>
          <a:xfrm flipH="1">
            <a:off x="60385" y="307280"/>
            <a:ext cx="16483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58B5325-6A3F-5F57-49BC-724F993F2335}"/>
              </a:ext>
            </a:extLst>
          </p:cNvPr>
          <p:cNvCxnSpPr/>
          <p:nvPr/>
        </p:nvCxnSpPr>
        <p:spPr>
          <a:xfrm>
            <a:off x="60385" y="307280"/>
            <a:ext cx="0" cy="2655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4A2DE23-5361-118D-BD4A-EA943A46D6CD}"/>
              </a:ext>
            </a:extLst>
          </p:cNvPr>
          <p:cNvCxnSpPr>
            <a:endCxn id="11" idx="1"/>
          </p:cNvCxnSpPr>
          <p:nvPr/>
        </p:nvCxnSpPr>
        <p:spPr>
          <a:xfrm>
            <a:off x="60385" y="2963171"/>
            <a:ext cx="25555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C41834-99FF-1D0A-A0D3-4A887D6DF20F}"/>
              </a:ext>
            </a:extLst>
          </p:cNvPr>
          <p:cNvCxnSpPr/>
          <p:nvPr/>
        </p:nvCxnSpPr>
        <p:spPr>
          <a:xfrm>
            <a:off x="8978072" y="3076754"/>
            <a:ext cx="138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70780D-627C-467A-3600-CE20FD41BBC1}"/>
              </a:ext>
            </a:extLst>
          </p:cNvPr>
          <p:cNvCxnSpPr/>
          <p:nvPr/>
        </p:nvCxnSpPr>
        <p:spPr>
          <a:xfrm flipH="1">
            <a:off x="8839374" y="3076754"/>
            <a:ext cx="1386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144F-E39E-FEEA-BA36-E66A55576FF5}"/>
              </a:ext>
            </a:extLst>
          </p:cNvPr>
          <p:cNvSpPr txBox="1"/>
          <p:nvPr/>
        </p:nvSpPr>
        <p:spPr>
          <a:xfrm>
            <a:off x="11102200" y="146649"/>
            <a:ext cx="912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44479E-D886-DB39-58CB-119BDF74789B}"/>
              </a:ext>
            </a:extLst>
          </p:cNvPr>
          <p:cNvCxnSpPr>
            <a:endCxn id="72" idx="2"/>
          </p:cNvCxnSpPr>
          <p:nvPr/>
        </p:nvCxnSpPr>
        <p:spPr>
          <a:xfrm flipH="1">
            <a:off x="1621358" y="887503"/>
            <a:ext cx="6991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CE8F4-6791-7990-8097-915B2C611DB6}"/>
              </a:ext>
            </a:extLst>
          </p:cNvPr>
          <p:cNvCxnSpPr/>
          <p:nvPr/>
        </p:nvCxnSpPr>
        <p:spPr>
          <a:xfrm>
            <a:off x="2320506" y="887503"/>
            <a:ext cx="53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D32E46-AD69-27BC-D490-3997BD797BC2}"/>
              </a:ext>
            </a:extLst>
          </p:cNvPr>
          <p:cNvCxnSpPr/>
          <p:nvPr/>
        </p:nvCxnSpPr>
        <p:spPr>
          <a:xfrm>
            <a:off x="6677146" y="3485071"/>
            <a:ext cx="0" cy="13286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D5AF7-2A95-F16B-C457-BD95618DC0CB}"/>
              </a:ext>
            </a:extLst>
          </p:cNvPr>
          <p:cNvCxnSpPr>
            <a:endCxn id="112" idx="4"/>
          </p:cNvCxnSpPr>
          <p:nvPr/>
        </p:nvCxnSpPr>
        <p:spPr>
          <a:xfrm flipV="1">
            <a:off x="6677146" y="1730166"/>
            <a:ext cx="2844" cy="175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562A2C32-196D-27C3-8548-DF058119B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33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10313"/>
            <a:ext cx="10287000" cy="1279614"/>
          </a:xfrm>
        </p:spPr>
        <p:txBody>
          <a:bodyPr>
            <a:normAutofit/>
          </a:bodyPr>
          <a:lstStyle/>
          <a:p>
            <a:r>
              <a:rPr lang="en-US" dirty="0"/>
              <a:t>Example of Load Instruction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Memory Instructions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CB684BE-D214-86A2-3920-E508C5E6D5B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53712688"/>
              </p:ext>
            </p:extLst>
          </p:nvPr>
        </p:nvGraphicFramePr>
        <p:xfrm>
          <a:off x="952500" y="2209800"/>
          <a:ext cx="10287000" cy="118417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148032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4993975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+mn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op[6]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rs[5]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rt[5]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Offset[16]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</a:tbl>
          </a:graphicData>
        </a:graphic>
      </p:graphicFrame>
      <p:sp>
        <p:nvSpPr>
          <p:cNvPr id="3" name="Date Placeholder 15">
            <a:extLst>
              <a:ext uri="{FF2B5EF4-FFF2-40B4-BE49-F238E27FC236}">
                <a16:creationId xmlns:a16="http://schemas.microsoft.com/office/drawing/2014/main" id="{1771E310-20E8-4592-031F-8823E3C2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43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42455"/>
            <a:ext cx="7532276" cy="134747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046306"/>
            <a:ext cx="2133600" cy="537098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639004"/>
            <a:ext cx="2133600" cy="7899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Group Members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Overview of Pipelining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Overview of MIPS ISA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046306"/>
            <a:ext cx="2128157" cy="537098"/>
          </a:xfrm>
        </p:spPr>
        <p:txBody>
          <a:bodyPr/>
          <a:lstStyle/>
          <a:p>
            <a:r>
              <a:rPr lang="en-US" dirty="0"/>
              <a:t>02. ALU Instructions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639003"/>
            <a:ext cx="2128157" cy="7899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ALU R-Format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ALU I-Format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359309"/>
            <a:ext cx="2463560" cy="492558"/>
          </a:xfrm>
        </p:spPr>
        <p:txBody>
          <a:bodyPr/>
          <a:lstStyle/>
          <a:p>
            <a:r>
              <a:rPr lang="en-US" dirty="0"/>
              <a:t>03. Memory Instructions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4925112"/>
            <a:ext cx="2133600" cy="7899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359309"/>
            <a:ext cx="2432958" cy="492558"/>
          </a:xfrm>
        </p:spPr>
        <p:txBody>
          <a:bodyPr/>
          <a:lstStyle/>
          <a:p>
            <a:r>
              <a:rPr lang="en-US" dirty="0"/>
              <a:t>04. Control Instructions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4925112"/>
            <a:ext cx="2128157" cy="7899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Jump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359309"/>
            <a:ext cx="2129245" cy="492558"/>
          </a:xfrm>
        </p:spPr>
        <p:txBody>
          <a:bodyPr/>
          <a:lstStyle/>
          <a:p>
            <a:r>
              <a:rPr lang="en-US" dirty="0"/>
              <a:t>05. References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4925112"/>
            <a:ext cx="2129245" cy="7899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Additional Resources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3491278" cy="247651"/>
          </a:xfrm>
        </p:spPr>
        <p:txBody>
          <a:bodyPr/>
          <a:lstStyle/>
          <a:p>
            <a:r>
              <a:rPr lang="en-US" sz="1100" dirty="0"/>
              <a:t>Table of Contents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E339B14-700C-4C70-41A0-98EFCB7E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Memory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3DD10-720F-CC83-2559-400958EEA9B5}"/>
              </a:ext>
            </a:extLst>
          </p:cNvPr>
          <p:cNvSpPr/>
          <p:nvPr/>
        </p:nvSpPr>
        <p:spPr>
          <a:xfrm>
            <a:off x="315942" y="2572829"/>
            <a:ext cx="388188" cy="780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PC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146A4-1CEA-8827-BB5A-7DF871964055}"/>
              </a:ext>
            </a:extLst>
          </p:cNvPr>
          <p:cNvSpPr/>
          <p:nvPr/>
        </p:nvSpPr>
        <p:spPr>
          <a:xfrm>
            <a:off x="994653" y="2229928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Instruction Memory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59BD3-31E1-48D5-8459-82470BFE9A0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4130" y="2963174"/>
            <a:ext cx="29052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B1D7FD-BE67-7706-8BF9-5ADDECC5C233}"/>
              </a:ext>
            </a:extLst>
          </p:cNvPr>
          <p:cNvSpPr/>
          <p:nvPr/>
        </p:nvSpPr>
        <p:spPr>
          <a:xfrm>
            <a:off x="3862519" y="2229927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 Bank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D0D59402-89EE-1ACE-94E4-A533FDF9B258}"/>
              </a:ext>
            </a:extLst>
          </p:cNvPr>
          <p:cNvSpPr/>
          <p:nvPr/>
        </p:nvSpPr>
        <p:spPr>
          <a:xfrm rot="16200000">
            <a:off x="6797537" y="2657638"/>
            <a:ext cx="1466490" cy="61107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42216-2BBD-7CF9-46F8-33414584AE33}"/>
              </a:ext>
            </a:extLst>
          </p:cNvPr>
          <p:cNvSpPr/>
          <p:nvPr/>
        </p:nvSpPr>
        <p:spPr>
          <a:xfrm>
            <a:off x="9120610" y="2492288"/>
            <a:ext cx="1497330" cy="1796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60636E-A679-EF4A-7CA4-1E762B42C953}"/>
              </a:ext>
            </a:extLst>
          </p:cNvPr>
          <p:cNvSpPr/>
          <p:nvPr/>
        </p:nvSpPr>
        <p:spPr>
          <a:xfrm>
            <a:off x="2855926" y="679732"/>
            <a:ext cx="388188" cy="5436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9043C-4902-AFCA-3553-9F529B752EF8}"/>
              </a:ext>
            </a:extLst>
          </p:cNvPr>
          <p:cNvSpPr/>
          <p:nvPr/>
        </p:nvSpPr>
        <p:spPr>
          <a:xfrm>
            <a:off x="5847650" y="679732"/>
            <a:ext cx="38818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531294-3327-A1C0-1C11-E3AD16CBE0EE}"/>
              </a:ext>
            </a:extLst>
          </p:cNvPr>
          <p:cNvCxnSpPr>
            <a:stCxn id="12" idx="3"/>
          </p:cNvCxnSpPr>
          <p:nvPr/>
        </p:nvCxnSpPr>
        <p:spPr>
          <a:xfrm flipV="1">
            <a:off x="2491983" y="2963172"/>
            <a:ext cx="36701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8E3809-24BF-25EE-497E-240E47507CE0}"/>
              </a:ext>
            </a:extLst>
          </p:cNvPr>
          <p:cNvCxnSpPr/>
          <p:nvPr/>
        </p:nvCxnSpPr>
        <p:spPr>
          <a:xfrm>
            <a:off x="3244114" y="2963172"/>
            <a:ext cx="3272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A1B3CC-5C58-BC6C-54A9-9D558615D3B8}"/>
              </a:ext>
            </a:extLst>
          </p:cNvPr>
          <p:cNvCxnSpPr/>
          <p:nvPr/>
        </p:nvCxnSpPr>
        <p:spPr>
          <a:xfrm flipV="1">
            <a:off x="3571336" y="2346385"/>
            <a:ext cx="0" cy="616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F15F2E-244C-419F-48E5-2C1DB2FB1E89}"/>
              </a:ext>
            </a:extLst>
          </p:cNvPr>
          <p:cNvCxnSpPr/>
          <p:nvPr/>
        </p:nvCxnSpPr>
        <p:spPr>
          <a:xfrm>
            <a:off x="3571336" y="2346385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E718D9-AA6B-9F4F-8D82-AB8A7DEEAAF1}"/>
              </a:ext>
            </a:extLst>
          </p:cNvPr>
          <p:cNvCxnSpPr/>
          <p:nvPr/>
        </p:nvCxnSpPr>
        <p:spPr>
          <a:xfrm>
            <a:off x="3571336" y="2665562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30CE8B-EEE5-60FE-8FD7-C0C4B945057C}"/>
              </a:ext>
            </a:extLst>
          </p:cNvPr>
          <p:cNvCxnSpPr/>
          <p:nvPr/>
        </p:nvCxnSpPr>
        <p:spPr>
          <a:xfrm>
            <a:off x="3571336" y="2963172"/>
            <a:ext cx="0" cy="5218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4432C7-6D37-C03B-54F7-AF8796684298}"/>
              </a:ext>
            </a:extLst>
          </p:cNvPr>
          <p:cNvSpPr/>
          <p:nvPr/>
        </p:nvSpPr>
        <p:spPr>
          <a:xfrm>
            <a:off x="4156951" y="4132377"/>
            <a:ext cx="928546" cy="13627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Extend</a:t>
            </a:r>
            <a:endParaRPr lang="en-IN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3525F3-607F-343A-8BC1-8CD1CC7AF71D}"/>
              </a:ext>
            </a:extLst>
          </p:cNvPr>
          <p:cNvCxnSpPr/>
          <p:nvPr/>
        </p:nvCxnSpPr>
        <p:spPr>
          <a:xfrm>
            <a:off x="3571336" y="3485071"/>
            <a:ext cx="0" cy="13286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28624A-F635-7FDB-C7B5-C41EC534A9ED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571336" y="4813756"/>
            <a:ext cx="585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23487E-A463-4774-EBA0-ABB530CAAB3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085497" y="4813756"/>
            <a:ext cx="762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AFACC9-FDCA-63EB-9A79-37D928226950}"/>
              </a:ext>
            </a:extLst>
          </p:cNvPr>
          <p:cNvCxnSpPr/>
          <p:nvPr/>
        </p:nvCxnSpPr>
        <p:spPr>
          <a:xfrm>
            <a:off x="5359849" y="2572829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E11725-4A79-7521-6557-AD3E0E1AC05A}"/>
              </a:ext>
            </a:extLst>
          </p:cNvPr>
          <p:cNvCxnSpPr/>
          <p:nvPr/>
        </p:nvCxnSpPr>
        <p:spPr>
          <a:xfrm>
            <a:off x="5359849" y="3155112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7FFE1E7B-B927-50B6-C6F0-47F759B563B3}"/>
              </a:ext>
            </a:extLst>
          </p:cNvPr>
          <p:cNvSpPr/>
          <p:nvPr/>
        </p:nvSpPr>
        <p:spPr>
          <a:xfrm rot="16200000">
            <a:off x="990417" y="693410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E0BBF0-567D-12FB-1C7F-D0DBACCD314B}"/>
              </a:ext>
            </a:extLst>
          </p:cNvPr>
          <p:cNvCxnSpPr/>
          <p:nvPr/>
        </p:nvCxnSpPr>
        <p:spPr>
          <a:xfrm flipV="1">
            <a:off x="849391" y="1164566"/>
            <a:ext cx="0" cy="17986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AF12E3-6D2D-F5FC-4D8B-1C3804054177}"/>
              </a:ext>
            </a:extLst>
          </p:cNvPr>
          <p:cNvCxnSpPr/>
          <p:nvPr/>
        </p:nvCxnSpPr>
        <p:spPr>
          <a:xfrm>
            <a:off x="849391" y="1164566"/>
            <a:ext cx="383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Manual Operation 76">
            <a:extLst>
              <a:ext uri="{FF2B5EF4-FFF2-40B4-BE49-F238E27FC236}">
                <a16:creationId xmlns:a16="http://schemas.microsoft.com/office/drawing/2014/main" id="{2A064F9D-737C-34F0-7B13-55765DF109AF}"/>
              </a:ext>
            </a:extLst>
          </p:cNvPr>
          <p:cNvSpPr/>
          <p:nvPr/>
        </p:nvSpPr>
        <p:spPr>
          <a:xfrm rot="16200000">
            <a:off x="6982494" y="912245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345DB0-FD9B-29DD-D041-21CF467F951A}"/>
              </a:ext>
            </a:extLst>
          </p:cNvPr>
          <p:cNvSpPr/>
          <p:nvPr/>
        </p:nvSpPr>
        <p:spPr>
          <a:xfrm>
            <a:off x="8268796" y="679731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FA1ABA-9B20-5F49-8960-89CB0C82841C}"/>
              </a:ext>
            </a:extLst>
          </p:cNvPr>
          <p:cNvCxnSpPr/>
          <p:nvPr/>
        </p:nvCxnSpPr>
        <p:spPr>
          <a:xfrm>
            <a:off x="849391" y="664907"/>
            <a:ext cx="38377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C26E1E-454E-A459-00CC-73F2CA10461E}"/>
              </a:ext>
            </a:extLst>
          </p:cNvPr>
          <p:cNvCxnSpPr/>
          <p:nvPr/>
        </p:nvCxnSpPr>
        <p:spPr>
          <a:xfrm>
            <a:off x="3244114" y="887503"/>
            <a:ext cx="2603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315889-B998-E32B-9F5B-045C092E8CE5}"/>
              </a:ext>
            </a:extLst>
          </p:cNvPr>
          <p:cNvCxnSpPr>
            <a:cxnSpLocks/>
          </p:cNvCxnSpPr>
          <p:nvPr/>
        </p:nvCxnSpPr>
        <p:spPr>
          <a:xfrm>
            <a:off x="6232842" y="887503"/>
            <a:ext cx="99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7F237-4FD2-65AB-96A6-260584DC7337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7613435" y="1106339"/>
            <a:ext cx="65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EADFDA-8444-7822-186D-ECB1AEB616F7}"/>
              </a:ext>
            </a:extLst>
          </p:cNvPr>
          <p:cNvCxnSpPr/>
          <p:nvPr/>
        </p:nvCxnSpPr>
        <p:spPr>
          <a:xfrm>
            <a:off x="6235838" y="2572829"/>
            <a:ext cx="9894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2822D4-AE9B-0639-E3BE-6BEBAB66351D}"/>
              </a:ext>
            </a:extLst>
          </p:cNvPr>
          <p:cNvCxnSpPr/>
          <p:nvPr/>
        </p:nvCxnSpPr>
        <p:spPr>
          <a:xfrm>
            <a:off x="7836317" y="2665562"/>
            <a:ext cx="43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C9F15D-36DC-E555-D3FB-838A0699B3A0}"/>
              </a:ext>
            </a:extLst>
          </p:cNvPr>
          <p:cNvCxnSpPr/>
          <p:nvPr/>
        </p:nvCxnSpPr>
        <p:spPr>
          <a:xfrm>
            <a:off x="7836317" y="3076754"/>
            <a:ext cx="432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EE56-F463-B425-7FCA-72D01177F2A8}"/>
              </a:ext>
            </a:extLst>
          </p:cNvPr>
          <p:cNvSpPr/>
          <p:nvPr/>
        </p:nvSpPr>
        <p:spPr>
          <a:xfrm>
            <a:off x="10912058" y="679730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MEMWB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BDBDE84-E649-42B3-816A-89DF075AF1FF}"/>
              </a:ext>
            </a:extLst>
          </p:cNvPr>
          <p:cNvCxnSpPr>
            <a:cxnSpLocks/>
            <a:stCxn id="25" idx="3"/>
            <a:endCxn id="102" idx="1"/>
          </p:cNvCxnSpPr>
          <p:nvPr/>
        </p:nvCxnSpPr>
        <p:spPr>
          <a:xfrm>
            <a:off x="10617940" y="3390514"/>
            <a:ext cx="294118" cy="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EDE041-4BCF-FD9A-6E90-4270F3A503B1}"/>
              </a:ext>
            </a:extLst>
          </p:cNvPr>
          <p:cNvCxnSpPr>
            <a:cxnSpLocks/>
          </p:cNvCxnSpPr>
          <p:nvPr/>
        </p:nvCxnSpPr>
        <p:spPr>
          <a:xfrm>
            <a:off x="8839374" y="4132377"/>
            <a:ext cx="2773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A648988C-BABC-93D0-27AC-39F2EF9804E0}"/>
              </a:ext>
            </a:extLst>
          </p:cNvPr>
          <p:cNvSpPr/>
          <p:nvPr/>
        </p:nvSpPr>
        <p:spPr>
          <a:xfrm>
            <a:off x="6317122" y="948273"/>
            <a:ext cx="725735" cy="78189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Shift Left 2</a:t>
            </a:r>
            <a:endParaRPr lang="en-IN" sz="10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741634D-961D-88EE-ED71-2AAB2CEC445E}"/>
              </a:ext>
            </a:extLst>
          </p:cNvPr>
          <p:cNvCxnSpPr/>
          <p:nvPr/>
        </p:nvCxnSpPr>
        <p:spPr>
          <a:xfrm>
            <a:off x="6232842" y="4813756"/>
            <a:ext cx="4443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4E9377-D61D-DBBE-427B-D5E9DF1FCDE5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042857" y="1339219"/>
            <a:ext cx="1823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Terminator 124">
            <a:extLst>
              <a:ext uri="{FF2B5EF4-FFF2-40B4-BE49-F238E27FC236}">
                <a16:creationId xmlns:a16="http://schemas.microsoft.com/office/drawing/2014/main" id="{9C68EBC8-52C1-94CB-C594-51A87FB014E8}"/>
              </a:ext>
            </a:extLst>
          </p:cNvPr>
          <p:cNvSpPr/>
          <p:nvPr/>
        </p:nvSpPr>
        <p:spPr>
          <a:xfrm rot="16200000">
            <a:off x="6559284" y="321447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CB55BB5-44D0-3D85-DC82-6B06BC4E0569}"/>
              </a:ext>
            </a:extLst>
          </p:cNvPr>
          <p:cNvCxnSpPr/>
          <p:nvPr/>
        </p:nvCxnSpPr>
        <p:spPr>
          <a:xfrm flipV="1">
            <a:off x="6454994" y="3155112"/>
            <a:ext cx="0" cy="9772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B3FCA24-C023-CDA1-24F3-CE15804A76FD}"/>
              </a:ext>
            </a:extLst>
          </p:cNvPr>
          <p:cNvCxnSpPr/>
          <p:nvPr/>
        </p:nvCxnSpPr>
        <p:spPr>
          <a:xfrm>
            <a:off x="6454994" y="4132377"/>
            <a:ext cx="1813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4E5700-B3D7-801D-CD56-317E5A4328AE}"/>
              </a:ext>
            </a:extLst>
          </p:cNvPr>
          <p:cNvCxnSpPr/>
          <p:nvPr/>
        </p:nvCxnSpPr>
        <p:spPr>
          <a:xfrm>
            <a:off x="6677146" y="3485071"/>
            <a:ext cx="1334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B5620-303C-2316-B49A-51FE7936DE8B}"/>
              </a:ext>
            </a:extLst>
          </p:cNvPr>
          <p:cNvCxnSpPr>
            <a:stCxn id="125" idx="2"/>
          </p:cNvCxnSpPr>
          <p:nvPr/>
        </p:nvCxnSpPr>
        <p:spPr>
          <a:xfrm>
            <a:off x="7087652" y="3353008"/>
            <a:ext cx="137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7BFCE0-D096-EB37-B316-EB66150EBDAB}"/>
              </a:ext>
            </a:extLst>
          </p:cNvPr>
          <p:cNvCxnSpPr/>
          <p:nvPr/>
        </p:nvCxnSpPr>
        <p:spPr>
          <a:xfrm>
            <a:off x="8839374" y="1106339"/>
            <a:ext cx="554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5A5413B-9CBE-AAF9-BF57-3D0D7EFC9BE6}"/>
              </a:ext>
            </a:extLst>
          </p:cNvPr>
          <p:cNvCxnSpPr/>
          <p:nvPr/>
        </p:nvCxnSpPr>
        <p:spPr>
          <a:xfrm flipV="1">
            <a:off x="9394166" y="146649"/>
            <a:ext cx="0" cy="9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Terminator 145">
            <a:extLst>
              <a:ext uri="{FF2B5EF4-FFF2-40B4-BE49-F238E27FC236}">
                <a16:creationId xmlns:a16="http://schemas.microsoft.com/office/drawing/2014/main" id="{59BE4E0D-34A2-D0D2-6E00-3F7F218FD842}"/>
              </a:ext>
            </a:extLst>
          </p:cNvPr>
          <p:cNvSpPr/>
          <p:nvPr/>
        </p:nvSpPr>
        <p:spPr>
          <a:xfrm rot="16200000">
            <a:off x="1550671" y="168749"/>
            <a:ext cx="593135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197220-7827-90A6-3D9B-FE6CB2C32949}"/>
              </a:ext>
            </a:extLst>
          </p:cNvPr>
          <p:cNvCxnSpPr/>
          <p:nvPr/>
        </p:nvCxnSpPr>
        <p:spPr>
          <a:xfrm flipH="1">
            <a:off x="1985771" y="146649"/>
            <a:ext cx="740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BF2D34-D131-31E2-8459-D27D33C3554C}"/>
              </a:ext>
            </a:extLst>
          </p:cNvPr>
          <p:cNvCxnSpPr/>
          <p:nvPr/>
        </p:nvCxnSpPr>
        <p:spPr>
          <a:xfrm flipV="1">
            <a:off x="2320506" y="450656"/>
            <a:ext cx="0" cy="4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24B76E-503E-7FF7-E6A0-47F5E437426F}"/>
              </a:ext>
            </a:extLst>
          </p:cNvPr>
          <p:cNvCxnSpPr/>
          <p:nvPr/>
        </p:nvCxnSpPr>
        <p:spPr>
          <a:xfrm flipH="1">
            <a:off x="1985771" y="450656"/>
            <a:ext cx="33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B3334909-790F-43DE-0E41-897FF5BF08B4}"/>
              </a:ext>
            </a:extLst>
          </p:cNvPr>
          <p:cNvSpPr/>
          <p:nvPr/>
        </p:nvSpPr>
        <p:spPr>
          <a:xfrm rot="16200000">
            <a:off x="11486221" y="340641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298E7A-142D-B1D1-5631-5D0E925F4F4E}"/>
              </a:ext>
            </a:extLst>
          </p:cNvPr>
          <p:cNvCxnSpPr>
            <a:stCxn id="102" idx="3"/>
          </p:cNvCxnSpPr>
          <p:nvPr/>
        </p:nvCxnSpPr>
        <p:spPr>
          <a:xfrm flipV="1">
            <a:off x="11482636" y="3390513"/>
            <a:ext cx="254890" cy="2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E4897C-1843-7911-316E-F18C331D47FE}"/>
              </a:ext>
            </a:extLst>
          </p:cNvPr>
          <p:cNvCxnSpPr/>
          <p:nvPr/>
        </p:nvCxnSpPr>
        <p:spPr>
          <a:xfrm>
            <a:off x="8978072" y="3076754"/>
            <a:ext cx="0" cy="157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4EC3185-1C0C-80F9-31B9-C5F6A6780900}"/>
              </a:ext>
            </a:extLst>
          </p:cNvPr>
          <p:cNvCxnSpPr/>
          <p:nvPr/>
        </p:nvCxnSpPr>
        <p:spPr>
          <a:xfrm>
            <a:off x="8978072" y="4649638"/>
            <a:ext cx="193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4F833EE-DE6D-BD5D-37B6-24302E3B4722}"/>
              </a:ext>
            </a:extLst>
          </p:cNvPr>
          <p:cNvCxnSpPr/>
          <p:nvPr/>
        </p:nvCxnSpPr>
        <p:spPr>
          <a:xfrm>
            <a:off x="11482636" y="4649638"/>
            <a:ext cx="12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4000A8-D38C-0702-50A4-817EF1CA4824}"/>
              </a:ext>
            </a:extLst>
          </p:cNvPr>
          <p:cNvCxnSpPr>
            <a:cxnSpLocks/>
          </p:cNvCxnSpPr>
          <p:nvPr/>
        </p:nvCxnSpPr>
        <p:spPr>
          <a:xfrm flipV="1">
            <a:off x="11610081" y="3742845"/>
            <a:ext cx="0" cy="90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D131EDB-674B-5174-B5C6-9501183C20CA}"/>
              </a:ext>
            </a:extLst>
          </p:cNvPr>
          <p:cNvCxnSpPr/>
          <p:nvPr/>
        </p:nvCxnSpPr>
        <p:spPr>
          <a:xfrm>
            <a:off x="11610081" y="3742845"/>
            <a:ext cx="127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5B9446F-A49E-94E8-0875-12D50019DB5F}"/>
              </a:ext>
            </a:extLst>
          </p:cNvPr>
          <p:cNvCxnSpPr>
            <a:stCxn id="163" idx="2"/>
          </p:cNvCxnSpPr>
          <p:nvPr/>
        </p:nvCxnSpPr>
        <p:spPr>
          <a:xfrm>
            <a:off x="12014589" y="3544948"/>
            <a:ext cx="10552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33BD47-C632-BF53-0417-3D9D3DCD52C6}"/>
              </a:ext>
            </a:extLst>
          </p:cNvPr>
          <p:cNvCxnSpPr/>
          <p:nvPr/>
        </p:nvCxnSpPr>
        <p:spPr>
          <a:xfrm>
            <a:off x="12120113" y="3544948"/>
            <a:ext cx="0" cy="269195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3A8A836-1731-1B65-CF98-53C2E7A49300}"/>
              </a:ext>
            </a:extLst>
          </p:cNvPr>
          <p:cNvCxnSpPr>
            <a:cxnSpLocks/>
          </p:cNvCxnSpPr>
          <p:nvPr/>
        </p:nvCxnSpPr>
        <p:spPr>
          <a:xfrm flipH="1">
            <a:off x="3407725" y="6236898"/>
            <a:ext cx="871238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7853FCF-15AD-D0C6-C656-F596AB67309E}"/>
              </a:ext>
            </a:extLst>
          </p:cNvPr>
          <p:cNvCxnSpPr>
            <a:cxnSpLocks/>
          </p:cNvCxnSpPr>
          <p:nvPr/>
        </p:nvCxnSpPr>
        <p:spPr>
          <a:xfrm flipV="1">
            <a:off x="3407725" y="3544948"/>
            <a:ext cx="0" cy="269195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5669671-B783-37D0-9353-4946E7001A03}"/>
              </a:ext>
            </a:extLst>
          </p:cNvPr>
          <p:cNvCxnSpPr/>
          <p:nvPr/>
        </p:nvCxnSpPr>
        <p:spPr>
          <a:xfrm>
            <a:off x="3407725" y="3544948"/>
            <a:ext cx="45479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B47A86B-5F0A-72CF-6ADB-5831E4F418CD}"/>
              </a:ext>
            </a:extLst>
          </p:cNvPr>
          <p:cNvSpPr txBox="1"/>
          <p:nvPr/>
        </p:nvSpPr>
        <p:spPr>
          <a:xfrm>
            <a:off x="594501" y="504890"/>
            <a:ext cx="2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EBC95A2-7B3C-5E04-3D42-2DF53A308BCC}"/>
              </a:ext>
            </a:extLst>
          </p:cNvPr>
          <p:cNvCxnSpPr/>
          <p:nvPr/>
        </p:nvCxnSpPr>
        <p:spPr>
          <a:xfrm flipH="1">
            <a:off x="3862519" y="4649638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2BCDB4-FEE2-39C9-873B-488A7394C3B8}"/>
              </a:ext>
            </a:extLst>
          </p:cNvPr>
          <p:cNvCxnSpPr/>
          <p:nvPr/>
        </p:nvCxnSpPr>
        <p:spPr>
          <a:xfrm flipH="1">
            <a:off x="5255585" y="4645541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19DAFC9-620D-1896-4391-6D8450F71206}"/>
              </a:ext>
            </a:extLst>
          </p:cNvPr>
          <p:cNvSpPr txBox="1"/>
          <p:nvPr/>
        </p:nvSpPr>
        <p:spPr>
          <a:xfrm>
            <a:off x="3754222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8553C98-E921-EE67-102C-FE96512075DF}"/>
              </a:ext>
            </a:extLst>
          </p:cNvPr>
          <p:cNvSpPr txBox="1"/>
          <p:nvPr/>
        </p:nvSpPr>
        <p:spPr>
          <a:xfrm>
            <a:off x="5150064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32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AC2325C-E65F-1929-B00E-EB27A493AFA8}"/>
              </a:ext>
            </a:extLst>
          </p:cNvPr>
          <p:cNvCxnSpPr>
            <a:stCxn id="146" idx="0"/>
          </p:cNvCxnSpPr>
          <p:nvPr/>
        </p:nvCxnSpPr>
        <p:spPr>
          <a:xfrm flipH="1">
            <a:off x="60385" y="307280"/>
            <a:ext cx="16483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58B5325-6A3F-5F57-49BC-724F993F2335}"/>
              </a:ext>
            </a:extLst>
          </p:cNvPr>
          <p:cNvCxnSpPr/>
          <p:nvPr/>
        </p:nvCxnSpPr>
        <p:spPr>
          <a:xfrm>
            <a:off x="60385" y="307280"/>
            <a:ext cx="0" cy="2655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4A2DE23-5361-118D-BD4A-EA943A46D6CD}"/>
              </a:ext>
            </a:extLst>
          </p:cNvPr>
          <p:cNvCxnSpPr>
            <a:endCxn id="11" idx="1"/>
          </p:cNvCxnSpPr>
          <p:nvPr/>
        </p:nvCxnSpPr>
        <p:spPr>
          <a:xfrm>
            <a:off x="60385" y="2963171"/>
            <a:ext cx="25555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C41834-99FF-1D0A-A0D3-4A887D6DF20F}"/>
              </a:ext>
            </a:extLst>
          </p:cNvPr>
          <p:cNvCxnSpPr/>
          <p:nvPr/>
        </p:nvCxnSpPr>
        <p:spPr>
          <a:xfrm>
            <a:off x="8978072" y="3076754"/>
            <a:ext cx="138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70780D-627C-467A-3600-CE20FD41BBC1}"/>
              </a:ext>
            </a:extLst>
          </p:cNvPr>
          <p:cNvCxnSpPr/>
          <p:nvPr/>
        </p:nvCxnSpPr>
        <p:spPr>
          <a:xfrm flipH="1">
            <a:off x="8839374" y="3076754"/>
            <a:ext cx="1386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144F-E39E-FEEA-BA36-E66A55576FF5}"/>
              </a:ext>
            </a:extLst>
          </p:cNvPr>
          <p:cNvSpPr txBox="1"/>
          <p:nvPr/>
        </p:nvSpPr>
        <p:spPr>
          <a:xfrm>
            <a:off x="11041812" y="146649"/>
            <a:ext cx="97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44479E-D886-DB39-58CB-119BDF74789B}"/>
              </a:ext>
            </a:extLst>
          </p:cNvPr>
          <p:cNvCxnSpPr>
            <a:endCxn id="72" idx="2"/>
          </p:cNvCxnSpPr>
          <p:nvPr/>
        </p:nvCxnSpPr>
        <p:spPr>
          <a:xfrm flipH="1">
            <a:off x="1621358" y="887503"/>
            <a:ext cx="6991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CE8F4-6791-7990-8097-915B2C611DB6}"/>
              </a:ext>
            </a:extLst>
          </p:cNvPr>
          <p:cNvCxnSpPr/>
          <p:nvPr/>
        </p:nvCxnSpPr>
        <p:spPr>
          <a:xfrm>
            <a:off x="2320506" y="887503"/>
            <a:ext cx="53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D32E46-AD69-27BC-D490-3997BD797BC2}"/>
              </a:ext>
            </a:extLst>
          </p:cNvPr>
          <p:cNvCxnSpPr/>
          <p:nvPr/>
        </p:nvCxnSpPr>
        <p:spPr>
          <a:xfrm>
            <a:off x="6677146" y="3485071"/>
            <a:ext cx="0" cy="13286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D5AF7-2A95-F16B-C457-BD95618DC0CB}"/>
              </a:ext>
            </a:extLst>
          </p:cNvPr>
          <p:cNvCxnSpPr>
            <a:endCxn id="112" idx="4"/>
          </p:cNvCxnSpPr>
          <p:nvPr/>
        </p:nvCxnSpPr>
        <p:spPr>
          <a:xfrm flipV="1">
            <a:off x="6677146" y="1730166"/>
            <a:ext cx="2844" cy="175490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1650B-8033-696D-6803-2BA6EF5BE1F6}"/>
              </a:ext>
            </a:extLst>
          </p:cNvPr>
          <p:cNvCxnSpPr/>
          <p:nvPr/>
        </p:nvCxnSpPr>
        <p:spPr>
          <a:xfrm flipH="1">
            <a:off x="6232842" y="3155112"/>
            <a:ext cx="2221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78B1C-2E85-0741-4CF9-A7BA0D340BAD}"/>
              </a:ext>
            </a:extLst>
          </p:cNvPr>
          <p:cNvCxnSpPr/>
          <p:nvPr/>
        </p:nvCxnSpPr>
        <p:spPr>
          <a:xfrm>
            <a:off x="6454994" y="3155112"/>
            <a:ext cx="3555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6779850D-9FE2-C171-F531-74E6450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10313"/>
            <a:ext cx="10287000" cy="1279614"/>
          </a:xfrm>
        </p:spPr>
        <p:txBody>
          <a:bodyPr>
            <a:normAutofit/>
          </a:bodyPr>
          <a:lstStyle/>
          <a:p>
            <a:r>
              <a:rPr lang="en-US" dirty="0"/>
              <a:t>Example of Store Instruction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Memory Instructions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CB684BE-D214-86A2-3920-E508C5E6D5B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2849726"/>
              </p:ext>
            </p:extLst>
          </p:nvPr>
        </p:nvGraphicFramePr>
        <p:xfrm>
          <a:off x="952500" y="2209800"/>
          <a:ext cx="10287000" cy="118417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06176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06967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496809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+mn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op[6]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rs[5]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rs[5]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Offset[16]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</a:tbl>
          </a:graphicData>
        </a:graphic>
      </p:graphicFrame>
      <p:sp>
        <p:nvSpPr>
          <p:cNvPr id="3" name="Date Placeholder 15">
            <a:extLst>
              <a:ext uri="{FF2B5EF4-FFF2-40B4-BE49-F238E27FC236}">
                <a16:creationId xmlns:a16="http://schemas.microsoft.com/office/drawing/2014/main" id="{3C5996DD-A422-CAFA-0F1B-8A4837562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5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440970-405A-B585-0391-7F802381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2712"/>
            <a:ext cx="4572001" cy="3346287"/>
          </a:xfrm>
        </p:spPr>
        <p:txBody>
          <a:bodyPr/>
          <a:lstStyle/>
          <a:p>
            <a:r>
              <a:rPr lang="en-US" dirty="0"/>
              <a:t>Control Instructions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F827F52-C11E-D417-AF22-980C1B220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>
              <a:latin typeface="+mn-lt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B77F964-6641-20A9-17FB-8A876A2EA9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Control Instructions</a:t>
            </a:r>
            <a:endParaRPr lang="en-US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A9B6A-F4BD-9DB8-C4BE-D02198C46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5" r="2576" b="-2"/>
          <a:stretch/>
        </p:blipFill>
        <p:spPr>
          <a:xfrm>
            <a:off x="6096000" y="11"/>
            <a:ext cx="6096000" cy="6857990"/>
          </a:xfrm>
          <a:prstGeom prst="rect">
            <a:avLst/>
          </a:prstGeom>
          <a:noFill/>
        </p:spPr>
      </p:pic>
      <p:sp>
        <p:nvSpPr>
          <p:cNvPr id="54" name="Date Placeholder 15">
            <a:extLst>
              <a:ext uri="{FF2B5EF4-FFF2-40B4-BE49-F238E27FC236}">
                <a16:creationId xmlns:a16="http://schemas.microsoft.com/office/drawing/2014/main" id="{52FAEE80-9A2B-64E4-0381-83FF79092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95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Control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3DD10-720F-CC83-2559-400958EEA9B5}"/>
              </a:ext>
            </a:extLst>
          </p:cNvPr>
          <p:cNvSpPr/>
          <p:nvPr/>
        </p:nvSpPr>
        <p:spPr>
          <a:xfrm>
            <a:off x="315942" y="2572829"/>
            <a:ext cx="388188" cy="780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PC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146A4-1CEA-8827-BB5A-7DF871964055}"/>
              </a:ext>
            </a:extLst>
          </p:cNvPr>
          <p:cNvSpPr/>
          <p:nvPr/>
        </p:nvSpPr>
        <p:spPr>
          <a:xfrm>
            <a:off x="994653" y="2229928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Instruction Memory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59BD3-31E1-48D5-8459-82470BFE9A0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4130" y="2963174"/>
            <a:ext cx="29052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B1D7FD-BE67-7706-8BF9-5ADDECC5C233}"/>
              </a:ext>
            </a:extLst>
          </p:cNvPr>
          <p:cNvSpPr/>
          <p:nvPr/>
        </p:nvSpPr>
        <p:spPr>
          <a:xfrm>
            <a:off x="3862519" y="2229927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 Bank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D0D59402-89EE-1ACE-94E4-A533FDF9B258}"/>
              </a:ext>
            </a:extLst>
          </p:cNvPr>
          <p:cNvSpPr/>
          <p:nvPr/>
        </p:nvSpPr>
        <p:spPr>
          <a:xfrm rot="16200000">
            <a:off x="6797537" y="2657638"/>
            <a:ext cx="1466490" cy="61107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42216-2BBD-7CF9-46F8-33414584AE33}"/>
              </a:ext>
            </a:extLst>
          </p:cNvPr>
          <p:cNvSpPr/>
          <p:nvPr/>
        </p:nvSpPr>
        <p:spPr>
          <a:xfrm>
            <a:off x="9315419" y="2501706"/>
            <a:ext cx="1497330" cy="1796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60636E-A679-EF4A-7CA4-1E762B42C953}"/>
              </a:ext>
            </a:extLst>
          </p:cNvPr>
          <p:cNvSpPr/>
          <p:nvPr/>
        </p:nvSpPr>
        <p:spPr>
          <a:xfrm>
            <a:off x="2855926" y="679732"/>
            <a:ext cx="388188" cy="5436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9043C-4902-AFCA-3553-9F529B752EF8}"/>
              </a:ext>
            </a:extLst>
          </p:cNvPr>
          <p:cNvSpPr/>
          <p:nvPr/>
        </p:nvSpPr>
        <p:spPr>
          <a:xfrm>
            <a:off x="5847650" y="679732"/>
            <a:ext cx="38818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531294-3327-A1C0-1C11-E3AD16CBE0EE}"/>
              </a:ext>
            </a:extLst>
          </p:cNvPr>
          <p:cNvCxnSpPr>
            <a:stCxn id="12" idx="3"/>
          </p:cNvCxnSpPr>
          <p:nvPr/>
        </p:nvCxnSpPr>
        <p:spPr>
          <a:xfrm flipV="1">
            <a:off x="2491983" y="2963172"/>
            <a:ext cx="36701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8E3809-24BF-25EE-497E-240E47507CE0}"/>
              </a:ext>
            </a:extLst>
          </p:cNvPr>
          <p:cNvCxnSpPr/>
          <p:nvPr/>
        </p:nvCxnSpPr>
        <p:spPr>
          <a:xfrm>
            <a:off x="3244114" y="2963172"/>
            <a:ext cx="3272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A1B3CC-5C58-BC6C-54A9-9D558615D3B8}"/>
              </a:ext>
            </a:extLst>
          </p:cNvPr>
          <p:cNvCxnSpPr/>
          <p:nvPr/>
        </p:nvCxnSpPr>
        <p:spPr>
          <a:xfrm flipV="1">
            <a:off x="3571336" y="2346385"/>
            <a:ext cx="0" cy="616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F15F2E-244C-419F-48E5-2C1DB2FB1E89}"/>
              </a:ext>
            </a:extLst>
          </p:cNvPr>
          <p:cNvCxnSpPr/>
          <p:nvPr/>
        </p:nvCxnSpPr>
        <p:spPr>
          <a:xfrm>
            <a:off x="3571336" y="2346385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E718D9-AA6B-9F4F-8D82-AB8A7DEEAAF1}"/>
              </a:ext>
            </a:extLst>
          </p:cNvPr>
          <p:cNvCxnSpPr/>
          <p:nvPr/>
        </p:nvCxnSpPr>
        <p:spPr>
          <a:xfrm>
            <a:off x="3571336" y="2665562"/>
            <a:ext cx="291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30CE8B-EEE5-60FE-8FD7-C0C4B945057C}"/>
              </a:ext>
            </a:extLst>
          </p:cNvPr>
          <p:cNvCxnSpPr/>
          <p:nvPr/>
        </p:nvCxnSpPr>
        <p:spPr>
          <a:xfrm>
            <a:off x="3571336" y="2963172"/>
            <a:ext cx="0" cy="5218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4432C7-6D37-C03B-54F7-AF8796684298}"/>
              </a:ext>
            </a:extLst>
          </p:cNvPr>
          <p:cNvSpPr/>
          <p:nvPr/>
        </p:nvSpPr>
        <p:spPr>
          <a:xfrm>
            <a:off x="4156951" y="4132377"/>
            <a:ext cx="928546" cy="13627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Extend</a:t>
            </a:r>
            <a:endParaRPr lang="en-IN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3525F3-607F-343A-8BC1-8CD1CC7AF71D}"/>
              </a:ext>
            </a:extLst>
          </p:cNvPr>
          <p:cNvCxnSpPr/>
          <p:nvPr/>
        </p:nvCxnSpPr>
        <p:spPr>
          <a:xfrm>
            <a:off x="3571336" y="3485071"/>
            <a:ext cx="0" cy="13286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28624A-F635-7FDB-C7B5-C41EC534A9ED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571336" y="4813756"/>
            <a:ext cx="585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23487E-A463-4774-EBA0-ABB530CAAB3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085497" y="4813756"/>
            <a:ext cx="762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AFACC9-FDCA-63EB-9A79-37D928226950}"/>
              </a:ext>
            </a:extLst>
          </p:cNvPr>
          <p:cNvCxnSpPr/>
          <p:nvPr/>
        </p:nvCxnSpPr>
        <p:spPr>
          <a:xfrm>
            <a:off x="5359849" y="2572829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E11725-4A79-7521-6557-AD3E0E1AC05A}"/>
              </a:ext>
            </a:extLst>
          </p:cNvPr>
          <p:cNvCxnSpPr/>
          <p:nvPr/>
        </p:nvCxnSpPr>
        <p:spPr>
          <a:xfrm>
            <a:off x="5359849" y="3155112"/>
            <a:ext cx="48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7FFE1E7B-B927-50B6-C6F0-47F759B563B3}"/>
              </a:ext>
            </a:extLst>
          </p:cNvPr>
          <p:cNvSpPr/>
          <p:nvPr/>
        </p:nvSpPr>
        <p:spPr>
          <a:xfrm rot="16200000">
            <a:off x="990417" y="693410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E0BBF0-567D-12FB-1C7F-D0DBACCD314B}"/>
              </a:ext>
            </a:extLst>
          </p:cNvPr>
          <p:cNvCxnSpPr/>
          <p:nvPr/>
        </p:nvCxnSpPr>
        <p:spPr>
          <a:xfrm flipV="1">
            <a:off x="849391" y="1164566"/>
            <a:ext cx="0" cy="17986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AF12E3-6D2D-F5FC-4D8B-1C3804054177}"/>
              </a:ext>
            </a:extLst>
          </p:cNvPr>
          <p:cNvCxnSpPr/>
          <p:nvPr/>
        </p:nvCxnSpPr>
        <p:spPr>
          <a:xfrm>
            <a:off x="849391" y="1164566"/>
            <a:ext cx="383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Manual Operation 76">
            <a:extLst>
              <a:ext uri="{FF2B5EF4-FFF2-40B4-BE49-F238E27FC236}">
                <a16:creationId xmlns:a16="http://schemas.microsoft.com/office/drawing/2014/main" id="{2A064F9D-737C-34F0-7B13-55765DF109AF}"/>
              </a:ext>
            </a:extLst>
          </p:cNvPr>
          <p:cNvSpPr/>
          <p:nvPr/>
        </p:nvSpPr>
        <p:spPr>
          <a:xfrm rot="16200000">
            <a:off x="6982494" y="912245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345DB0-FD9B-29DD-D041-21CF467F951A}"/>
              </a:ext>
            </a:extLst>
          </p:cNvPr>
          <p:cNvSpPr/>
          <p:nvPr/>
        </p:nvSpPr>
        <p:spPr>
          <a:xfrm>
            <a:off x="8525429" y="669079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FA1ABA-9B20-5F49-8960-89CB0C82841C}"/>
              </a:ext>
            </a:extLst>
          </p:cNvPr>
          <p:cNvCxnSpPr/>
          <p:nvPr/>
        </p:nvCxnSpPr>
        <p:spPr>
          <a:xfrm>
            <a:off x="849391" y="664907"/>
            <a:ext cx="38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C26E1E-454E-A459-00CC-73F2CA10461E}"/>
              </a:ext>
            </a:extLst>
          </p:cNvPr>
          <p:cNvCxnSpPr/>
          <p:nvPr/>
        </p:nvCxnSpPr>
        <p:spPr>
          <a:xfrm>
            <a:off x="3244114" y="887503"/>
            <a:ext cx="26035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315889-B998-E32B-9F5B-045C092E8CE5}"/>
              </a:ext>
            </a:extLst>
          </p:cNvPr>
          <p:cNvCxnSpPr>
            <a:cxnSpLocks/>
          </p:cNvCxnSpPr>
          <p:nvPr/>
        </p:nvCxnSpPr>
        <p:spPr>
          <a:xfrm>
            <a:off x="6232842" y="887503"/>
            <a:ext cx="992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7F237-4FD2-65AB-96A6-260584DC7337}"/>
              </a:ext>
            </a:extLst>
          </p:cNvPr>
          <p:cNvCxnSpPr>
            <a:cxnSpLocks/>
          </p:cNvCxnSpPr>
          <p:nvPr/>
        </p:nvCxnSpPr>
        <p:spPr>
          <a:xfrm>
            <a:off x="7613435" y="1192603"/>
            <a:ext cx="6692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EADFDA-8444-7822-186D-ECB1AEB616F7}"/>
              </a:ext>
            </a:extLst>
          </p:cNvPr>
          <p:cNvCxnSpPr/>
          <p:nvPr/>
        </p:nvCxnSpPr>
        <p:spPr>
          <a:xfrm>
            <a:off x="6235838" y="2572829"/>
            <a:ext cx="9894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C9F15D-36DC-E555-D3FB-838A0699B3A0}"/>
              </a:ext>
            </a:extLst>
          </p:cNvPr>
          <p:cNvCxnSpPr>
            <a:cxnSpLocks/>
          </p:cNvCxnSpPr>
          <p:nvPr/>
        </p:nvCxnSpPr>
        <p:spPr>
          <a:xfrm>
            <a:off x="7836317" y="3076754"/>
            <a:ext cx="68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EE56-F463-B425-7FCA-72D01177F2A8}"/>
              </a:ext>
            </a:extLst>
          </p:cNvPr>
          <p:cNvSpPr/>
          <p:nvPr/>
        </p:nvSpPr>
        <p:spPr>
          <a:xfrm>
            <a:off x="10912058" y="679730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MEMWB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BDBDE84-E649-42B3-816A-89DF075AF1FF}"/>
              </a:ext>
            </a:extLst>
          </p:cNvPr>
          <p:cNvCxnSpPr>
            <a:cxnSpLocks/>
            <a:stCxn id="25" idx="3"/>
            <a:endCxn id="102" idx="1"/>
          </p:cNvCxnSpPr>
          <p:nvPr/>
        </p:nvCxnSpPr>
        <p:spPr>
          <a:xfrm flipV="1">
            <a:off x="10812749" y="3390515"/>
            <a:ext cx="99309" cy="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EDE041-4BCF-FD9A-6E90-4270F3A503B1}"/>
              </a:ext>
            </a:extLst>
          </p:cNvPr>
          <p:cNvCxnSpPr>
            <a:cxnSpLocks/>
          </p:cNvCxnSpPr>
          <p:nvPr/>
        </p:nvCxnSpPr>
        <p:spPr>
          <a:xfrm>
            <a:off x="9096007" y="4132377"/>
            <a:ext cx="219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A648988C-BABC-93D0-27AC-39F2EF9804E0}"/>
              </a:ext>
            </a:extLst>
          </p:cNvPr>
          <p:cNvSpPr/>
          <p:nvPr/>
        </p:nvSpPr>
        <p:spPr>
          <a:xfrm>
            <a:off x="6317122" y="948273"/>
            <a:ext cx="725735" cy="78189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Shift Left 2</a:t>
            </a:r>
            <a:endParaRPr lang="en-IN" sz="10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741634D-961D-88EE-ED71-2AAB2CEC445E}"/>
              </a:ext>
            </a:extLst>
          </p:cNvPr>
          <p:cNvCxnSpPr/>
          <p:nvPr/>
        </p:nvCxnSpPr>
        <p:spPr>
          <a:xfrm>
            <a:off x="6232842" y="4813756"/>
            <a:ext cx="4443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52FA5AD-02F0-4ABE-C73B-2061EE4A0AEB}"/>
              </a:ext>
            </a:extLst>
          </p:cNvPr>
          <p:cNvCxnSpPr>
            <a:cxnSpLocks/>
            <a:endCxn id="112" idx="4"/>
          </p:cNvCxnSpPr>
          <p:nvPr/>
        </p:nvCxnSpPr>
        <p:spPr>
          <a:xfrm flipV="1">
            <a:off x="6677146" y="1730166"/>
            <a:ext cx="2844" cy="3083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4E9377-D61D-DBBE-427B-D5E9DF1FCDE5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042857" y="1339219"/>
            <a:ext cx="1823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Terminator 124">
            <a:extLst>
              <a:ext uri="{FF2B5EF4-FFF2-40B4-BE49-F238E27FC236}">
                <a16:creationId xmlns:a16="http://schemas.microsoft.com/office/drawing/2014/main" id="{9C68EBC8-52C1-94CB-C594-51A87FB014E8}"/>
              </a:ext>
            </a:extLst>
          </p:cNvPr>
          <p:cNvSpPr/>
          <p:nvPr/>
        </p:nvSpPr>
        <p:spPr>
          <a:xfrm rot="16200000">
            <a:off x="6559284" y="321447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6E0CA0-4702-4EF3-B6CC-8591A8AA6483}"/>
              </a:ext>
            </a:extLst>
          </p:cNvPr>
          <p:cNvCxnSpPr/>
          <p:nvPr/>
        </p:nvCxnSpPr>
        <p:spPr>
          <a:xfrm>
            <a:off x="6232842" y="3155112"/>
            <a:ext cx="5777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CB55BB5-44D0-3D85-DC82-6B06BC4E0569}"/>
              </a:ext>
            </a:extLst>
          </p:cNvPr>
          <p:cNvCxnSpPr/>
          <p:nvPr/>
        </p:nvCxnSpPr>
        <p:spPr>
          <a:xfrm flipV="1">
            <a:off x="6454994" y="3155112"/>
            <a:ext cx="0" cy="97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B3FCA24-C023-CDA1-24F3-CE15804A76FD}"/>
              </a:ext>
            </a:extLst>
          </p:cNvPr>
          <p:cNvCxnSpPr>
            <a:cxnSpLocks/>
          </p:cNvCxnSpPr>
          <p:nvPr/>
        </p:nvCxnSpPr>
        <p:spPr>
          <a:xfrm>
            <a:off x="6454994" y="4132377"/>
            <a:ext cx="207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4E5700-B3D7-801D-CD56-317E5A4328AE}"/>
              </a:ext>
            </a:extLst>
          </p:cNvPr>
          <p:cNvCxnSpPr/>
          <p:nvPr/>
        </p:nvCxnSpPr>
        <p:spPr>
          <a:xfrm>
            <a:off x="6677146" y="3485071"/>
            <a:ext cx="13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B5620-303C-2316-B49A-51FE7936DE8B}"/>
              </a:ext>
            </a:extLst>
          </p:cNvPr>
          <p:cNvCxnSpPr>
            <a:stCxn id="125" idx="2"/>
          </p:cNvCxnSpPr>
          <p:nvPr/>
        </p:nvCxnSpPr>
        <p:spPr>
          <a:xfrm>
            <a:off x="7087652" y="3353008"/>
            <a:ext cx="137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7BFCE0-D096-EB37-B316-EB66150EBDAB}"/>
              </a:ext>
            </a:extLst>
          </p:cNvPr>
          <p:cNvCxnSpPr>
            <a:cxnSpLocks/>
          </p:cNvCxnSpPr>
          <p:nvPr/>
        </p:nvCxnSpPr>
        <p:spPr>
          <a:xfrm>
            <a:off x="8406783" y="1106339"/>
            <a:ext cx="711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5A5413B-9CBE-AAF9-BF57-3D0D7EFC9BE6}"/>
              </a:ext>
            </a:extLst>
          </p:cNvPr>
          <p:cNvCxnSpPr/>
          <p:nvPr/>
        </p:nvCxnSpPr>
        <p:spPr>
          <a:xfrm flipV="1">
            <a:off x="8477959" y="146649"/>
            <a:ext cx="0" cy="959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Terminator 145">
            <a:extLst>
              <a:ext uri="{FF2B5EF4-FFF2-40B4-BE49-F238E27FC236}">
                <a16:creationId xmlns:a16="http://schemas.microsoft.com/office/drawing/2014/main" id="{59BE4E0D-34A2-D0D2-6E00-3F7F218FD842}"/>
              </a:ext>
            </a:extLst>
          </p:cNvPr>
          <p:cNvSpPr/>
          <p:nvPr/>
        </p:nvSpPr>
        <p:spPr>
          <a:xfrm rot="16200000">
            <a:off x="1550671" y="168749"/>
            <a:ext cx="593135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197220-7827-90A6-3D9B-FE6CB2C32949}"/>
              </a:ext>
            </a:extLst>
          </p:cNvPr>
          <p:cNvCxnSpPr>
            <a:cxnSpLocks/>
          </p:cNvCxnSpPr>
          <p:nvPr/>
        </p:nvCxnSpPr>
        <p:spPr>
          <a:xfrm flipH="1">
            <a:off x="1985771" y="146649"/>
            <a:ext cx="6492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BF2D34-D131-31E2-8459-D27D33C3554C}"/>
              </a:ext>
            </a:extLst>
          </p:cNvPr>
          <p:cNvCxnSpPr/>
          <p:nvPr/>
        </p:nvCxnSpPr>
        <p:spPr>
          <a:xfrm flipV="1">
            <a:off x="2320506" y="450656"/>
            <a:ext cx="0" cy="4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24B76E-503E-7FF7-E6A0-47F5E437426F}"/>
              </a:ext>
            </a:extLst>
          </p:cNvPr>
          <p:cNvCxnSpPr/>
          <p:nvPr/>
        </p:nvCxnSpPr>
        <p:spPr>
          <a:xfrm flipH="1">
            <a:off x="1985771" y="450656"/>
            <a:ext cx="33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B3334909-790F-43DE-0E41-897FF5BF08B4}"/>
              </a:ext>
            </a:extLst>
          </p:cNvPr>
          <p:cNvSpPr/>
          <p:nvPr/>
        </p:nvSpPr>
        <p:spPr>
          <a:xfrm rot="16200000">
            <a:off x="11486221" y="340641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298E7A-142D-B1D1-5631-5D0E925F4F4E}"/>
              </a:ext>
            </a:extLst>
          </p:cNvPr>
          <p:cNvCxnSpPr>
            <a:stCxn id="102" idx="3"/>
          </p:cNvCxnSpPr>
          <p:nvPr/>
        </p:nvCxnSpPr>
        <p:spPr>
          <a:xfrm flipV="1">
            <a:off x="11482636" y="3390513"/>
            <a:ext cx="2548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E4897C-1843-7911-316E-F18C331D47FE}"/>
              </a:ext>
            </a:extLst>
          </p:cNvPr>
          <p:cNvCxnSpPr/>
          <p:nvPr/>
        </p:nvCxnSpPr>
        <p:spPr>
          <a:xfrm>
            <a:off x="9156663" y="3076754"/>
            <a:ext cx="0" cy="157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4EC3185-1C0C-80F9-31B9-C5F6A6780900}"/>
              </a:ext>
            </a:extLst>
          </p:cNvPr>
          <p:cNvCxnSpPr>
            <a:cxnSpLocks/>
          </p:cNvCxnSpPr>
          <p:nvPr/>
        </p:nvCxnSpPr>
        <p:spPr>
          <a:xfrm>
            <a:off x="9156663" y="4649638"/>
            <a:ext cx="175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4F833EE-DE6D-BD5D-37B6-24302E3B4722}"/>
              </a:ext>
            </a:extLst>
          </p:cNvPr>
          <p:cNvCxnSpPr/>
          <p:nvPr/>
        </p:nvCxnSpPr>
        <p:spPr>
          <a:xfrm>
            <a:off x="11482636" y="4649638"/>
            <a:ext cx="12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4000A8-D38C-0702-50A4-817EF1CA4824}"/>
              </a:ext>
            </a:extLst>
          </p:cNvPr>
          <p:cNvCxnSpPr>
            <a:cxnSpLocks/>
          </p:cNvCxnSpPr>
          <p:nvPr/>
        </p:nvCxnSpPr>
        <p:spPr>
          <a:xfrm flipV="1">
            <a:off x="11610081" y="3742845"/>
            <a:ext cx="0" cy="90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D131EDB-674B-5174-B5C6-9501183C20CA}"/>
              </a:ext>
            </a:extLst>
          </p:cNvPr>
          <p:cNvCxnSpPr/>
          <p:nvPr/>
        </p:nvCxnSpPr>
        <p:spPr>
          <a:xfrm>
            <a:off x="11610081" y="3742845"/>
            <a:ext cx="127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5B9446F-A49E-94E8-0875-12D50019DB5F}"/>
              </a:ext>
            </a:extLst>
          </p:cNvPr>
          <p:cNvCxnSpPr>
            <a:stCxn id="163" idx="2"/>
          </p:cNvCxnSpPr>
          <p:nvPr/>
        </p:nvCxnSpPr>
        <p:spPr>
          <a:xfrm>
            <a:off x="12014589" y="3544948"/>
            <a:ext cx="105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33BD47-C632-BF53-0417-3D9D3DCD52C6}"/>
              </a:ext>
            </a:extLst>
          </p:cNvPr>
          <p:cNvCxnSpPr/>
          <p:nvPr/>
        </p:nvCxnSpPr>
        <p:spPr>
          <a:xfrm>
            <a:off x="12120113" y="3544948"/>
            <a:ext cx="0" cy="269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3A8A836-1731-1B65-CF98-53C2E7A49300}"/>
              </a:ext>
            </a:extLst>
          </p:cNvPr>
          <p:cNvCxnSpPr>
            <a:cxnSpLocks/>
          </p:cNvCxnSpPr>
          <p:nvPr/>
        </p:nvCxnSpPr>
        <p:spPr>
          <a:xfrm flipH="1">
            <a:off x="3407725" y="6236898"/>
            <a:ext cx="871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7853FCF-15AD-D0C6-C656-F596AB67309E}"/>
              </a:ext>
            </a:extLst>
          </p:cNvPr>
          <p:cNvCxnSpPr>
            <a:cxnSpLocks/>
          </p:cNvCxnSpPr>
          <p:nvPr/>
        </p:nvCxnSpPr>
        <p:spPr>
          <a:xfrm flipV="1">
            <a:off x="3407725" y="3544948"/>
            <a:ext cx="0" cy="269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5669671-B783-37D0-9353-4946E7001A03}"/>
              </a:ext>
            </a:extLst>
          </p:cNvPr>
          <p:cNvCxnSpPr/>
          <p:nvPr/>
        </p:nvCxnSpPr>
        <p:spPr>
          <a:xfrm>
            <a:off x="3407725" y="3544948"/>
            <a:ext cx="45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B47A86B-5F0A-72CF-6ADB-5831E4F418CD}"/>
              </a:ext>
            </a:extLst>
          </p:cNvPr>
          <p:cNvSpPr txBox="1"/>
          <p:nvPr/>
        </p:nvSpPr>
        <p:spPr>
          <a:xfrm>
            <a:off x="594501" y="504890"/>
            <a:ext cx="2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EBC95A2-7B3C-5E04-3D42-2DF53A308BCC}"/>
              </a:ext>
            </a:extLst>
          </p:cNvPr>
          <p:cNvCxnSpPr/>
          <p:nvPr/>
        </p:nvCxnSpPr>
        <p:spPr>
          <a:xfrm flipH="1">
            <a:off x="3862519" y="4649638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2BCDB4-FEE2-39C9-873B-488A7394C3B8}"/>
              </a:ext>
            </a:extLst>
          </p:cNvPr>
          <p:cNvCxnSpPr/>
          <p:nvPr/>
        </p:nvCxnSpPr>
        <p:spPr>
          <a:xfrm flipH="1">
            <a:off x="5255585" y="4645541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19DAFC9-620D-1896-4391-6D8450F71206}"/>
              </a:ext>
            </a:extLst>
          </p:cNvPr>
          <p:cNvSpPr txBox="1"/>
          <p:nvPr/>
        </p:nvSpPr>
        <p:spPr>
          <a:xfrm>
            <a:off x="3754222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8553C98-E921-EE67-102C-FE96512075DF}"/>
              </a:ext>
            </a:extLst>
          </p:cNvPr>
          <p:cNvSpPr txBox="1"/>
          <p:nvPr/>
        </p:nvSpPr>
        <p:spPr>
          <a:xfrm>
            <a:off x="5150064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32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AC2325C-E65F-1929-B00E-EB27A493AFA8}"/>
              </a:ext>
            </a:extLst>
          </p:cNvPr>
          <p:cNvCxnSpPr>
            <a:stCxn id="146" idx="0"/>
          </p:cNvCxnSpPr>
          <p:nvPr/>
        </p:nvCxnSpPr>
        <p:spPr>
          <a:xfrm flipH="1">
            <a:off x="60385" y="307280"/>
            <a:ext cx="16483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58B5325-6A3F-5F57-49BC-724F993F2335}"/>
              </a:ext>
            </a:extLst>
          </p:cNvPr>
          <p:cNvCxnSpPr/>
          <p:nvPr/>
        </p:nvCxnSpPr>
        <p:spPr>
          <a:xfrm>
            <a:off x="60385" y="307280"/>
            <a:ext cx="0" cy="2655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4A2DE23-5361-118D-BD4A-EA943A46D6CD}"/>
              </a:ext>
            </a:extLst>
          </p:cNvPr>
          <p:cNvCxnSpPr>
            <a:endCxn id="11" idx="1"/>
          </p:cNvCxnSpPr>
          <p:nvPr/>
        </p:nvCxnSpPr>
        <p:spPr>
          <a:xfrm>
            <a:off x="60385" y="2963171"/>
            <a:ext cx="25555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C41834-99FF-1D0A-A0D3-4A887D6DF20F}"/>
              </a:ext>
            </a:extLst>
          </p:cNvPr>
          <p:cNvCxnSpPr>
            <a:cxnSpLocks/>
          </p:cNvCxnSpPr>
          <p:nvPr/>
        </p:nvCxnSpPr>
        <p:spPr>
          <a:xfrm>
            <a:off x="9096007" y="3076754"/>
            <a:ext cx="219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144F-E39E-FEEA-BA36-E66A55576FF5}"/>
              </a:ext>
            </a:extLst>
          </p:cNvPr>
          <p:cNvSpPr txBox="1"/>
          <p:nvPr/>
        </p:nvSpPr>
        <p:spPr>
          <a:xfrm>
            <a:off x="10735550" y="151738"/>
            <a:ext cx="127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BRANCH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44479E-D886-DB39-58CB-119BDF74789B}"/>
              </a:ext>
            </a:extLst>
          </p:cNvPr>
          <p:cNvCxnSpPr>
            <a:endCxn id="72" idx="2"/>
          </p:cNvCxnSpPr>
          <p:nvPr/>
        </p:nvCxnSpPr>
        <p:spPr>
          <a:xfrm flipH="1">
            <a:off x="1621358" y="887503"/>
            <a:ext cx="6991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CE8F4-6791-7990-8097-915B2C611DB6}"/>
              </a:ext>
            </a:extLst>
          </p:cNvPr>
          <p:cNvCxnSpPr/>
          <p:nvPr/>
        </p:nvCxnSpPr>
        <p:spPr>
          <a:xfrm>
            <a:off x="2320506" y="887503"/>
            <a:ext cx="535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033E21-3E8A-E72B-1BC7-6C5BCF63CCE6}"/>
              </a:ext>
            </a:extLst>
          </p:cNvPr>
          <p:cNvCxnSpPr>
            <a:cxnSpLocks/>
          </p:cNvCxnSpPr>
          <p:nvPr/>
        </p:nvCxnSpPr>
        <p:spPr>
          <a:xfrm>
            <a:off x="7836317" y="2671933"/>
            <a:ext cx="794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140BB4-BF98-3D2E-326C-96AA0434C48A}"/>
              </a:ext>
            </a:extLst>
          </p:cNvPr>
          <p:cNvCxnSpPr>
            <a:cxnSpLocks/>
          </p:cNvCxnSpPr>
          <p:nvPr/>
        </p:nvCxnSpPr>
        <p:spPr>
          <a:xfrm flipV="1">
            <a:off x="7915763" y="1776530"/>
            <a:ext cx="0" cy="906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5A1A20-3C1B-8802-8BD5-A90A27F5F7E6}"/>
              </a:ext>
            </a:extLst>
          </p:cNvPr>
          <p:cNvCxnSpPr>
            <a:cxnSpLocks/>
          </p:cNvCxnSpPr>
          <p:nvPr/>
        </p:nvCxnSpPr>
        <p:spPr>
          <a:xfrm>
            <a:off x="7898594" y="1776530"/>
            <a:ext cx="1534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65CAAD73-9BFE-6C70-D402-E5B0B04D03C7}"/>
              </a:ext>
            </a:extLst>
          </p:cNvPr>
          <p:cNvSpPr/>
          <p:nvPr/>
        </p:nvSpPr>
        <p:spPr>
          <a:xfrm rot="16200000">
            <a:off x="8067397" y="1041989"/>
            <a:ext cx="559356" cy="12870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CCFE1C30-902C-B836-C620-EF7788196006}"/>
              </a:ext>
            </a:extLst>
          </p:cNvPr>
          <p:cNvSpPr/>
          <p:nvPr/>
        </p:nvSpPr>
        <p:spPr>
          <a:xfrm rot="12052269">
            <a:off x="7919795" y="1604665"/>
            <a:ext cx="350667" cy="243355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6A4EDA-E940-EFFB-EED8-F74EC3E25768}"/>
              </a:ext>
            </a:extLst>
          </p:cNvPr>
          <p:cNvCxnSpPr>
            <a:cxnSpLocks/>
          </p:cNvCxnSpPr>
          <p:nvPr/>
        </p:nvCxnSpPr>
        <p:spPr>
          <a:xfrm>
            <a:off x="7887950" y="1655456"/>
            <a:ext cx="153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3E23D2-8A8B-9F7C-681B-A006CFD0272B}"/>
              </a:ext>
            </a:extLst>
          </p:cNvPr>
          <p:cNvCxnSpPr>
            <a:cxnSpLocks/>
          </p:cNvCxnSpPr>
          <p:nvPr/>
        </p:nvCxnSpPr>
        <p:spPr>
          <a:xfrm flipH="1">
            <a:off x="8248143" y="1726342"/>
            <a:ext cx="1083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0CDE73-E09A-73B2-8B00-78775EB4E319}"/>
              </a:ext>
            </a:extLst>
          </p:cNvPr>
          <p:cNvCxnSpPr>
            <a:cxnSpLocks/>
          </p:cNvCxnSpPr>
          <p:nvPr/>
        </p:nvCxnSpPr>
        <p:spPr>
          <a:xfrm flipV="1">
            <a:off x="8347075" y="1386017"/>
            <a:ext cx="0" cy="340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9B24E3-BBAF-E8F4-CD43-BFEF818A1C2C}"/>
              </a:ext>
            </a:extLst>
          </p:cNvPr>
          <p:cNvCxnSpPr/>
          <p:nvPr/>
        </p:nvCxnSpPr>
        <p:spPr>
          <a:xfrm flipV="1">
            <a:off x="6677146" y="405463"/>
            <a:ext cx="0" cy="482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8EFD72A-19F0-C540-1D6B-A43F2D27ADA8}"/>
              </a:ext>
            </a:extLst>
          </p:cNvPr>
          <p:cNvCxnSpPr/>
          <p:nvPr/>
        </p:nvCxnSpPr>
        <p:spPr>
          <a:xfrm>
            <a:off x="6677146" y="405463"/>
            <a:ext cx="11849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16F5794-A155-FA5B-B369-33EA55B2C108}"/>
              </a:ext>
            </a:extLst>
          </p:cNvPr>
          <p:cNvCxnSpPr/>
          <p:nvPr/>
        </p:nvCxnSpPr>
        <p:spPr>
          <a:xfrm>
            <a:off x="7862134" y="405463"/>
            <a:ext cx="0" cy="482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6EEBECE-1D93-007A-69E5-C19DF1930E5F}"/>
              </a:ext>
            </a:extLst>
          </p:cNvPr>
          <p:cNvCxnSpPr>
            <a:cxnSpLocks/>
          </p:cNvCxnSpPr>
          <p:nvPr/>
        </p:nvCxnSpPr>
        <p:spPr>
          <a:xfrm>
            <a:off x="7862134" y="887503"/>
            <a:ext cx="4205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F336ACB-4DF8-A719-B75B-4D0628E36C3E}"/>
              </a:ext>
            </a:extLst>
          </p:cNvPr>
          <p:cNvSpPr txBox="1"/>
          <p:nvPr/>
        </p:nvSpPr>
        <p:spPr>
          <a:xfrm>
            <a:off x="7384953" y="1511499"/>
            <a:ext cx="570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Branch 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BF7DD-BB96-2A4C-7C1D-5B7D03C04269}"/>
              </a:ext>
            </a:extLst>
          </p:cNvPr>
          <p:cNvSpPr txBox="1"/>
          <p:nvPr/>
        </p:nvSpPr>
        <p:spPr>
          <a:xfrm>
            <a:off x="7966043" y="1635874"/>
            <a:ext cx="440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AND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444314BA-B286-CBF8-BC34-45D9BBAD3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73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93060"/>
            <a:ext cx="10287000" cy="1279614"/>
          </a:xfrm>
        </p:spPr>
        <p:txBody>
          <a:bodyPr>
            <a:normAutofit/>
          </a:bodyPr>
          <a:lstStyle/>
          <a:p>
            <a:r>
              <a:rPr lang="en-US" dirty="0"/>
              <a:t>Examples of Branch instruction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Control Instructions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CB684BE-D214-86A2-3920-E508C5E6D5BD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952500" y="2209800"/>
          <a:ext cx="10287000" cy="177626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1017156978"/>
                    </a:ext>
                  </a:extLst>
                </a:gridCol>
                <a:gridCol w="139748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3709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4424632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+mn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op[6]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rs[5]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rt[5]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address[16]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BNE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60000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3" name="Date Placeholder 15">
            <a:extLst>
              <a:ext uri="{FF2B5EF4-FFF2-40B4-BE49-F238E27FC236}">
                <a16:creationId xmlns:a16="http://schemas.microsoft.com/office/drawing/2014/main" id="{57844B45-4223-EADF-27FC-F9B8FADF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23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BDFA-AF1B-302B-BA23-59450174880A}"/>
              </a:ext>
            </a:extLst>
          </p:cNvPr>
          <p:cNvSpPr txBox="1"/>
          <p:nvPr/>
        </p:nvSpPr>
        <p:spPr>
          <a:xfrm>
            <a:off x="971551" y="2693882"/>
            <a:ext cx="10279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op: Basic operation of the instruction, traditionally called the opcode.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address: Gives the address of the instruction to jump to.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15ADC-3AAB-9211-1209-E9E878A72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7" y="1733550"/>
            <a:ext cx="9963150" cy="8763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1FF455-9CC9-FA87-78AD-5B5280155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B6FBCB1-136D-CAE4-168E-7AC841A7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5138"/>
            <a:ext cx="10287000" cy="1279614"/>
          </a:xfrm>
        </p:spPr>
        <p:txBody>
          <a:bodyPr/>
          <a:lstStyle/>
          <a:p>
            <a:r>
              <a:rPr lang="en-US" dirty="0"/>
              <a:t>MIPS J-format ISA</a:t>
            </a:r>
            <a:endParaRPr lang="en-IN" dirty="0"/>
          </a:p>
        </p:txBody>
      </p: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CF630ACE-ED04-7C4E-255E-AF080DD5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02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Control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3DD10-720F-CC83-2559-400958EEA9B5}"/>
              </a:ext>
            </a:extLst>
          </p:cNvPr>
          <p:cNvSpPr/>
          <p:nvPr/>
        </p:nvSpPr>
        <p:spPr>
          <a:xfrm>
            <a:off x="315942" y="2572829"/>
            <a:ext cx="388188" cy="780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PC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146A4-1CEA-8827-BB5A-7DF871964055}"/>
              </a:ext>
            </a:extLst>
          </p:cNvPr>
          <p:cNvSpPr/>
          <p:nvPr/>
        </p:nvSpPr>
        <p:spPr>
          <a:xfrm>
            <a:off x="994653" y="2229928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Instruction Memory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59BD3-31E1-48D5-8459-82470BFE9A0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04130" y="2963174"/>
            <a:ext cx="29052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B1D7FD-BE67-7706-8BF9-5ADDECC5C233}"/>
              </a:ext>
            </a:extLst>
          </p:cNvPr>
          <p:cNvSpPr/>
          <p:nvPr/>
        </p:nvSpPr>
        <p:spPr>
          <a:xfrm>
            <a:off x="3862519" y="2229927"/>
            <a:ext cx="1497330" cy="1466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Register Bank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D0D59402-89EE-1ACE-94E4-A533FDF9B258}"/>
              </a:ext>
            </a:extLst>
          </p:cNvPr>
          <p:cNvSpPr/>
          <p:nvPr/>
        </p:nvSpPr>
        <p:spPr>
          <a:xfrm rot="16200000">
            <a:off x="6797537" y="2657638"/>
            <a:ext cx="1466490" cy="61107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ALU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42216-2BBD-7CF9-46F8-33414584AE33}"/>
              </a:ext>
            </a:extLst>
          </p:cNvPr>
          <p:cNvSpPr/>
          <p:nvPr/>
        </p:nvSpPr>
        <p:spPr>
          <a:xfrm>
            <a:off x="9120610" y="2492288"/>
            <a:ext cx="1497330" cy="17964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60636E-A679-EF4A-7CA4-1E762B42C953}"/>
              </a:ext>
            </a:extLst>
          </p:cNvPr>
          <p:cNvSpPr/>
          <p:nvPr/>
        </p:nvSpPr>
        <p:spPr>
          <a:xfrm>
            <a:off x="2855926" y="679732"/>
            <a:ext cx="388188" cy="5436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IF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9043C-4902-AFCA-3553-9F529B752EF8}"/>
              </a:ext>
            </a:extLst>
          </p:cNvPr>
          <p:cNvSpPr/>
          <p:nvPr/>
        </p:nvSpPr>
        <p:spPr>
          <a:xfrm>
            <a:off x="5847650" y="679732"/>
            <a:ext cx="38818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531294-3327-A1C0-1C11-E3AD16CBE0EE}"/>
              </a:ext>
            </a:extLst>
          </p:cNvPr>
          <p:cNvCxnSpPr>
            <a:stCxn id="12" idx="3"/>
          </p:cNvCxnSpPr>
          <p:nvPr/>
        </p:nvCxnSpPr>
        <p:spPr>
          <a:xfrm flipV="1">
            <a:off x="2491983" y="2963172"/>
            <a:ext cx="36701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8E3809-24BF-25EE-497E-240E47507CE0}"/>
              </a:ext>
            </a:extLst>
          </p:cNvPr>
          <p:cNvCxnSpPr/>
          <p:nvPr/>
        </p:nvCxnSpPr>
        <p:spPr>
          <a:xfrm>
            <a:off x="3244114" y="2963172"/>
            <a:ext cx="3272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A1B3CC-5C58-BC6C-54A9-9D558615D3B8}"/>
              </a:ext>
            </a:extLst>
          </p:cNvPr>
          <p:cNvCxnSpPr/>
          <p:nvPr/>
        </p:nvCxnSpPr>
        <p:spPr>
          <a:xfrm flipV="1">
            <a:off x="3571336" y="2346385"/>
            <a:ext cx="0" cy="6167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F15F2E-244C-419F-48E5-2C1DB2FB1E89}"/>
              </a:ext>
            </a:extLst>
          </p:cNvPr>
          <p:cNvCxnSpPr/>
          <p:nvPr/>
        </p:nvCxnSpPr>
        <p:spPr>
          <a:xfrm>
            <a:off x="3571336" y="2346385"/>
            <a:ext cx="29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E718D9-AA6B-9F4F-8D82-AB8A7DEEAAF1}"/>
              </a:ext>
            </a:extLst>
          </p:cNvPr>
          <p:cNvCxnSpPr/>
          <p:nvPr/>
        </p:nvCxnSpPr>
        <p:spPr>
          <a:xfrm>
            <a:off x="3571336" y="2665562"/>
            <a:ext cx="29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30CE8B-EEE5-60FE-8FD7-C0C4B945057C}"/>
              </a:ext>
            </a:extLst>
          </p:cNvPr>
          <p:cNvCxnSpPr/>
          <p:nvPr/>
        </p:nvCxnSpPr>
        <p:spPr>
          <a:xfrm>
            <a:off x="3571336" y="2963172"/>
            <a:ext cx="0" cy="5218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D115A9-4165-2CDF-C1AD-B448F0767F71}"/>
              </a:ext>
            </a:extLst>
          </p:cNvPr>
          <p:cNvCxnSpPr/>
          <p:nvPr/>
        </p:nvCxnSpPr>
        <p:spPr>
          <a:xfrm>
            <a:off x="3571336" y="2963171"/>
            <a:ext cx="29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F4432C7-6D37-C03B-54F7-AF8796684298}"/>
              </a:ext>
            </a:extLst>
          </p:cNvPr>
          <p:cNvSpPr/>
          <p:nvPr/>
        </p:nvSpPr>
        <p:spPr>
          <a:xfrm>
            <a:off x="4156951" y="4132377"/>
            <a:ext cx="928546" cy="136275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Extend</a:t>
            </a:r>
            <a:endParaRPr lang="en-IN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3525F3-607F-343A-8BC1-8CD1CC7AF71D}"/>
              </a:ext>
            </a:extLst>
          </p:cNvPr>
          <p:cNvCxnSpPr/>
          <p:nvPr/>
        </p:nvCxnSpPr>
        <p:spPr>
          <a:xfrm>
            <a:off x="3571336" y="3485071"/>
            <a:ext cx="0" cy="13286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28624A-F635-7FDB-C7B5-C41EC534A9ED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571336" y="4813756"/>
            <a:ext cx="5856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23487E-A463-4774-EBA0-ABB530CAAB3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085497" y="4813756"/>
            <a:ext cx="76215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AFACC9-FDCA-63EB-9A79-37D928226950}"/>
              </a:ext>
            </a:extLst>
          </p:cNvPr>
          <p:cNvCxnSpPr/>
          <p:nvPr/>
        </p:nvCxnSpPr>
        <p:spPr>
          <a:xfrm>
            <a:off x="5359849" y="2572829"/>
            <a:ext cx="4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E11725-4A79-7521-6557-AD3E0E1AC05A}"/>
              </a:ext>
            </a:extLst>
          </p:cNvPr>
          <p:cNvCxnSpPr/>
          <p:nvPr/>
        </p:nvCxnSpPr>
        <p:spPr>
          <a:xfrm>
            <a:off x="5359849" y="3155112"/>
            <a:ext cx="48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7FFE1E7B-B927-50B6-C6F0-47F759B563B3}"/>
              </a:ext>
            </a:extLst>
          </p:cNvPr>
          <p:cNvSpPr/>
          <p:nvPr/>
        </p:nvSpPr>
        <p:spPr>
          <a:xfrm rot="16200000">
            <a:off x="990417" y="693410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E0BBF0-567D-12FB-1C7F-D0DBACCD314B}"/>
              </a:ext>
            </a:extLst>
          </p:cNvPr>
          <p:cNvCxnSpPr/>
          <p:nvPr/>
        </p:nvCxnSpPr>
        <p:spPr>
          <a:xfrm flipV="1">
            <a:off x="849391" y="1164566"/>
            <a:ext cx="0" cy="17986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AF12E3-6D2D-F5FC-4D8B-1C3804054177}"/>
              </a:ext>
            </a:extLst>
          </p:cNvPr>
          <p:cNvCxnSpPr/>
          <p:nvPr/>
        </p:nvCxnSpPr>
        <p:spPr>
          <a:xfrm>
            <a:off x="849391" y="1164566"/>
            <a:ext cx="383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Manual Operation 76">
            <a:extLst>
              <a:ext uri="{FF2B5EF4-FFF2-40B4-BE49-F238E27FC236}">
                <a16:creationId xmlns:a16="http://schemas.microsoft.com/office/drawing/2014/main" id="{2A064F9D-737C-34F0-7B13-55765DF109AF}"/>
              </a:ext>
            </a:extLst>
          </p:cNvPr>
          <p:cNvSpPr/>
          <p:nvPr/>
        </p:nvSpPr>
        <p:spPr>
          <a:xfrm rot="16200000">
            <a:off x="6982494" y="912245"/>
            <a:ext cx="873694" cy="388188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345DB0-FD9B-29DD-D041-21CF467F951A}"/>
              </a:ext>
            </a:extLst>
          </p:cNvPr>
          <p:cNvSpPr/>
          <p:nvPr/>
        </p:nvSpPr>
        <p:spPr>
          <a:xfrm>
            <a:off x="8268796" y="679731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FA1ABA-9B20-5F49-8960-89CB0C82841C}"/>
              </a:ext>
            </a:extLst>
          </p:cNvPr>
          <p:cNvCxnSpPr/>
          <p:nvPr/>
        </p:nvCxnSpPr>
        <p:spPr>
          <a:xfrm>
            <a:off x="849391" y="664907"/>
            <a:ext cx="38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1D0D56-FE5E-DAB7-7DC8-E58950E7FD52}"/>
              </a:ext>
            </a:extLst>
          </p:cNvPr>
          <p:cNvCxnSpPr>
            <a:stCxn id="72" idx="2"/>
          </p:cNvCxnSpPr>
          <p:nvPr/>
        </p:nvCxnSpPr>
        <p:spPr>
          <a:xfrm flipV="1">
            <a:off x="1621358" y="887503"/>
            <a:ext cx="123456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315889-B998-E32B-9F5B-045C092E8CE5}"/>
              </a:ext>
            </a:extLst>
          </p:cNvPr>
          <p:cNvCxnSpPr>
            <a:cxnSpLocks/>
          </p:cNvCxnSpPr>
          <p:nvPr/>
        </p:nvCxnSpPr>
        <p:spPr>
          <a:xfrm>
            <a:off x="6232842" y="887503"/>
            <a:ext cx="9924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97F237-4FD2-65AB-96A6-260584DC7337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7613435" y="1106339"/>
            <a:ext cx="6553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EADFDA-8444-7822-186D-ECB1AEB616F7}"/>
              </a:ext>
            </a:extLst>
          </p:cNvPr>
          <p:cNvCxnSpPr/>
          <p:nvPr/>
        </p:nvCxnSpPr>
        <p:spPr>
          <a:xfrm>
            <a:off x="6235838" y="2572829"/>
            <a:ext cx="989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E2822D4-AE9B-0639-E3BE-6BEBAB66351D}"/>
              </a:ext>
            </a:extLst>
          </p:cNvPr>
          <p:cNvCxnSpPr/>
          <p:nvPr/>
        </p:nvCxnSpPr>
        <p:spPr>
          <a:xfrm>
            <a:off x="7836317" y="2665562"/>
            <a:ext cx="43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C9F15D-36DC-E555-D3FB-838A0699B3A0}"/>
              </a:ext>
            </a:extLst>
          </p:cNvPr>
          <p:cNvCxnSpPr/>
          <p:nvPr/>
        </p:nvCxnSpPr>
        <p:spPr>
          <a:xfrm>
            <a:off x="7836317" y="3076754"/>
            <a:ext cx="43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EE56-F463-B425-7FCA-72D01177F2A8}"/>
              </a:ext>
            </a:extLst>
          </p:cNvPr>
          <p:cNvSpPr/>
          <p:nvPr/>
        </p:nvSpPr>
        <p:spPr>
          <a:xfrm>
            <a:off x="10912058" y="679730"/>
            <a:ext cx="570578" cy="54215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MEMWB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BDBDE84-E649-42B3-816A-89DF075AF1FF}"/>
              </a:ext>
            </a:extLst>
          </p:cNvPr>
          <p:cNvCxnSpPr>
            <a:cxnSpLocks/>
            <a:stCxn id="25" idx="3"/>
            <a:endCxn id="102" idx="1"/>
          </p:cNvCxnSpPr>
          <p:nvPr/>
        </p:nvCxnSpPr>
        <p:spPr>
          <a:xfrm>
            <a:off x="10617940" y="3390514"/>
            <a:ext cx="2941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EDE041-4BCF-FD9A-6E90-4270F3A503B1}"/>
              </a:ext>
            </a:extLst>
          </p:cNvPr>
          <p:cNvCxnSpPr>
            <a:cxnSpLocks/>
          </p:cNvCxnSpPr>
          <p:nvPr/>
        </p:nvCxnSpPr>
        <p:spPr>
          <a:xfrm>
            <a:off x="8839374" y="4132377"/>
            <a:ext cx="277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A648988C-BABC-93D0-27AC-39F2EF9804E0}"/>
              </a:ext>
            </a:extLst>
          </p:cNvPr>
          <p:cNvSpPr/>
          <p:nvPr/>
        </p:nvSpPr>
        <p:spPr>
          <a:xfrm>
            <a:off x="6317122" y="948273"/>
            <a:ext cx="725735" cy="78189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Shift Left 2</a:t>
            </a:r>
            <a:endParaRPr lang="en-IN" sz="10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741634D-961D-88EE-ED71-2AAB2CEC445E}"/>
              </a:ext>
            </a:extLst>
          </p:cNvPr>
          <p:cNvCxnSpPr/>
          <p:nvPr/>
        </p:nvCxnSpPr>
        <p:spPr>
          <a:xfrm>
            <a:off x="6232842" y="4813756"/>
            <a:ext cx="4443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52FA5AD-02F0-4ABE-C73B-2061EE4A0AEB}"/>
              </a:ext>
            </a:extLst>
          </p:cNvPr>
          <p:cNvCxnSpPr>
            <a:cxnSpLocks/>
            <a:endCxn id="112" idx="4"/>
          </p:cNvCxnSpPr>
          <p:nvPr/>
        </p:nvCxnSpPr>
        <p:spPr>
          <a:xfrm flipV="1">
            <a:off x="6677146" y="1730166"/>
            <a:ext cx="2844" cy="30835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4E9377-D61D-DBBE-427B-D5E9DF1FCDE5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7042857" y="1339219"/>
            <a:ext cx="1823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Flowchart: Terminator 124">
            <a:extLst>
              <a:ext uri="{FF2B5EF4-FFF2-40B4-BE49-F238E27FC236}">
                <a16:creationId xmlns:a16="http://schemas.microsoft.com/office/drawing/2014/main" id="{9C68EBC8-52C1-94CB-C594-51A87FB014E8}"/>
              </a:ext>
            </a:extLst>
          </p:cNvPr>
          <p:cNvSpPr/>
          <p:nvPr/>
        </p:nvSpPr>
        <p:spPr>
          <a:xfrm rot="16200000">
            <a:off x="6559284" y="321447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6E0CA0-4702-4EF3-B6CC-8591A8AA6483}"/>
              </a:ext>
            </a:extLst>
          </p:cNvPr>
          <p:cNvCxnSpPr/>
          <p:nvPr/>
        </p:nvCxnSpPr>
        <p:spPr>
          <a:xfrm>
            <a:off x="6232842" y="3155112"/>
            <a:ext cx="57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CB55BB5-44D0-3D85-DC82-6B06BC4E0569}"/>
              </a:ext>
            </a:extLst>
          </p:cNvPr>
          <p:cNvCxnSpPr/>
          <p:nvPr/>
        </p:nvCxnSpPr>
        <p:spPr>
          <a:xfrm flipV="1">
            <a:off x="6454994" y="3155112"/>
            <a:ext cx="0" cy="97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B3FCA24-C023-CDA1-24F3-CE15804A76FD}"/>
              </a:ext>
            </a:extLst>
          </p:cNvPr>
          <p:cNvCxnSpPr/>
          <p:nvPr/>
        </p:nvCxnSpPr>
        <p:spPr>
          <a:xfrm>
            <a:off x="6454994" y="4132377"/>
            <a:ext cx="1813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C4E5700-B3D7-801D-CD56-317E5A4328AE}"/>
              </a:ext>
            </a:extLst>
          </p:cNvPr>
          <p:cNvCxnSpPr/>
          <p:nvPr/>
        </p:nvCxnSpPr>
        <p:spPr>
          <a:xfrm>
            <a:off x="6677146" y="3485071"/>
            <a:ext cx="13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B5620-303C-2316-B49A-51FE7936DE8B}"/>
              </a:ext>
            </a:extLst>
          </p:cNvPr>
          <p:cNvCxnSpPr>
            <a:stCxn id="125" idx="2"/>
          </p:cNvCxnSpPr>
          <p:nvPr/>
        </p:nvCxnSpPr>
        <p:spPr>
          <a:xfrm>
            <a:off x="7087652" y="3353008"/>
            <a:ext cx="13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7BFCE0-D096-EB37-B316-EB66150EBDAB}"/>
              </a:ext>
            </a:extLst>
          </p:cNvPr>
          <p:cNvCxnSpPr/>
          <p:nvPr/>
        </p:nvCxnSpPr>
        <p:spPr>
          <a:xfrm>
            <a:off x="8839374" y="1106339"/>
            <a:ext cx="5547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5A5413B-9CBE-AAF9-BF57-3D0D7EFC9BE6}"/>
              </a:ext>
            </a:extLst>
          </p:cNvPr>
          <p:cNvCxnSpPr/>
          <p:nvPr/>
        </p:nvCxnSpPr>
        <p:spPr>
          <a:xfrm flipV="1">
            <a:off x="9394166" y="146649"/>
            <a:ext cx="0" cy="9596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Terminator 145">
            <a:extLst>
              <a:ext uri="{FF2B5EF4-FFF2-40B4-BE49-F238E27FC236}">
                <a16:creationId xmlns:a16="http://schemas.microsoft.com/office/drawing/2014/main" id="{59BE4E0D-34A2-D0D2-6E00-3F7F218FD842}"/>
              </a:ext>
            </a:extLst>
          </p:cNvPr>
          <p:cNvSpPr/>
          <p:nvPr/>
        </p:nvSpPr>
        <p:spPr>
          <a:xfrm rot="16200000">
            <a:off x="1550671" y="168749"/>
            <a:ext cx="593135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197220-7827-90A6-3D9B-FE6CB2C32949}"/>
              </a:ext>
            </a:extLst>
          </p:cNvPr>
          <p:cNvCxnSpPr>
            <a:cxnSpLocks/>
          </p:cNvCxnSpPr>
          <p:nvPr/>
        </p:nvCxnSpPr>
        <p:spPr>
          <a:xfrm flipH="1">
            <a:off x="1985771" y="146649"/>
            <a:ext cx="2688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BF2D34-D131-31E2-8459-D27D33C3554C}"/>
              </a:ext>
            </a:extLst>
          </p:cNvPr>
          <p:cNvCxnSpPr/>
          <p:nvPr/>
        </p:nvCxnSpPr>
        <p:spPr>
          <a:xfrm flipV="1">
            <a:off x="2320506" y="450656"/>
            <a:ext cx="0" cy="4368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24B76E-503E-7FF7-E6A0-47F5E437426F}"/>
              </a:ext>
            </a:extLst>
          </p:cNvPr>
          <p:cNvCxnSpPr/>
          <p:nvPr/>
        </p:nvCxnSpPr>
        <p:spPr>
          <a:xfrm flipH="1">
            <a:off x="1985771" y="450656"/>
            <a:ext cx="334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B3334909-790F-43DE-0E41-897FF5BF08B4}"/>
              </a:ext>
            </a:extLst>
          </p:cNvPr>
          <p:cNvSpPr/>
          <p:nvPr/>
        </p:nvSpPr>
        <p:spPr>
          <a:xfrm rot="16200000">
            <a:off x="11486221" y="3406417"/>
            <a:ext cx="779673" cy="27706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298E7A-142D-B1D1-5631-5D0E925F4F4E}"/>
              </a:ext>
            </a:extLst>
          </p:cNvPr>
          <p:cNvCxnSpPr>
            <a:stCxn id="102" idx="3"/>
          </p:cNvCxnSpPr>
          <p:nvPr/>
        </p:nvCxnSpPr>
        <p:spPr>
          <a:xfrm flipV="1">
            <a:off x="11482636" y="3390513"/>
            <a:ext cx="2548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3E4897C-1843-7911-316E-F18C331D47FE}"/>
              </a:ext>
            </a:extLst>
          </p:cNvPr>
          <p:cNvCxnSpPr/>
          <p:nvPr/>
        </p:nvCxnSpPr>
        <p:spPr>
          <a:xfrm>
            <a:off x="8978072" y="3076754"/>
            <a:ext cx="0" cy="157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4EC3185-1C0C-80F9-31B9-C5F6A6780900}"/>
              </a:ext>
            </a:extLst>
          </p:cNvPr>
          <p:cNvCxnSpPr/>
          <p:nvPr/>
        </p:nvCxnSpPr>
        <p:spPr>
          <a:xfrm>
            <a:off x="8978072" y="4649638"/>
            <a:ext cx="193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4F833EE-DE6D-BD5D-37B6-24302E3B4722}"/>
              </a:ext>
            </a:extLst>
          </p:cNvPr>
          <p:cNvCxnSpPr/>
          <p:nvPr/>
        </p:nvCxnSpPr>
        <p:spPr>
          <a:xfrm>
            <a:off x="11482636" y="4649638"/>
            <a:ext cx="12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84000A8-D38C-0702-50A4-817EF1CA4824}"/>
              </a:ext>
            </a:extLst>
          </p:cNvPr>
          <p:cNvCxnSpPr>
            <a:cxnSpLocks/>
          </p:cNvCxnSpPr>
          <p:nvPr/>
        </p:nvCxnSpPr>
        <p:spPr>
          <a:xfrm flipV="1">
            <a:off x="11610081" y="3742845"/>
            <a:ext cx="0" cy="90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D131EDB-674B-5174-B5C6-9501183C20CA}"/>
              </a:ext>
            </a:extLst>
          </p:cNvPr>
          <p:cNvCxnSpPr/>
          <p:nvPr/>
        </p:nvCxnSpPr>
        <p:spPr>
          <a:xfrm>
            <a:off x="11610081" y="3742845"/>
            <a:ext cx="127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5B9446F-A49E-94E8-0875-12D50019DB5F}"/>
              </a:ext>
            </a:extLst>
          </p:cNvPr>
          <p:cNvCxnSpPr>
            <a:stCxn id="163" idx="2"/>
          </p:cNvCxnSpPr>
          <p:nvPr/>
        </p:nvCxnSpPr>
        <p:spPr>
          <a:xfrm>
            <a:off x="12014589" y="3544948"/>
            <a:ext cx="105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33BD47-C632-BF53-0417-3D9D3DCD52C6}"/>
              </a:ext>
            </a:extLst>
          </p:cNvPr>
          <p:cNvCxnSpPr/>
          <p:nvPr/>
        </p:nvCxnSpPr>
        <p:spPr>
          <a:xfrm>
            <a:off x="12120113" y="3544948"/>
            <a:ext cx="0" cy="269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3A8A836-1731-1B65-CF98-53C2E7A49300}"/>
              </a:ext>
            </a:extLst>
          </p:cNvPr>
          <p:cNvCxnSpPr>
            <a:cxnSpLocks/>
          </p:cNvCxnSpPr>
          <p:nvPr/>
        </p:nvCxnSpPr>
        <p:spPr>
          <a:xfrm flipH="1">
            <a:off x="3407725" y="6236898"/>
            <a:ext cx="871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7853FCF-15AD-D0C6-C656-F596AB67309E}"/>
              </a:ext>
            </a:extLst>
          </p:cNvPr>
          <p:cNvCxnSpPr>
            <a:cxnSpLocks/>
          </p:cNvCxnSpPr>
          <p:nvPr/>
        </p:nvCxnSpPr>
        <p:spPr>
          <a:xfrm flipV="1">
            <a:off x="3407725" y="3544948"/>
            <a:ext cx="0" cy="269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5669671-B783-37D0-9353-4946E7001A03}"/>
              </a:ext>
            </a:extLst>
          </p:cNvPr>
          <p:cNvCxnSpPr/>
          <p:nvPr/>
        </p:nvCxnSpPr>
        <p:spPr>
          <a:xfrm>
            <a:off x="3407725" y="3544948"/>
            <a:ext cx="45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4B47A86B-5F0A-72CF-6ADB-5831E4F418CD}"/>
              </a:ext>
            </a:extLst>
          </p:cNvPr>
          <p:cNvSpPr txBox="1"/>
          <p:nvPr/>
        </p:nvSpPr>
        <p:spPr>
          <a:xfrm>
            <a:off x="594501" y="504890"/>
            <a:ext cx="27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EBC95A2-7B3C-5E04-3D42-2DF53A308BCC}"/>
              </a:ext>
            </a:extLst>
          </p:cNvPr>
          <p:cNvCxnSpPr/>
          <p:nvPr/>
        </p:nvCxnSpPr>
        <p:spPr>
          <a:xfrm flipH="1">
            <a:off x="3862519" y="4649638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2BCDB4-FEE2-39C9-873B-488A7394C3B8}"/>
              </a:ext>
            </a:extLst>
          </p:cNvPr>
          <p:cNvCxnSpPr/>
          <p:nvPr/>
        </p:nvCxnSpPr>
        <p:spPr>
          <a:xfrm flipH="1">
            <a:off x="5255585" y="4645541"/>
            <a:ext cx="131511" cy="33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19DAFC9-620D-1896-4391-6D8450F71206}"/>
              </a:ext>
            </a:extLst>
          </p:cNvPr>
          <p:cNvSpPr txBox="1"/>
          <p:nvPr/>
        </p:nvSpPr>
        <p:spPr>
          <a:xfrm>
            <a:off x="3754222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8553C98-E921-EE67-102C-FE96512075DF}"/>
              </a:ext>
            </a:extLst>
          </p:cNvPr>
          <p:cNvSpPr txBox="1"/>
          <p:nvPr/>
        </p:nvSpPr>
        <p:spPr>
          <a:xfrm>
            <a:off x="5150064" y="4418222"/>
            <a:ext cx="35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32</a:t>
            </a:r>
            <a:endParaRPr lang="en-IN" sz="1100" dirty="0">
              <a:solidFill>
                <a:schemeClr val="bg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AC2325C-E65F-1929-B00E-EB27A493AFA8}"/>
              </a:ext>
            </a:extLst>
          </p:cNvPr>
          <p:cNvCxnSpPr>
            <a:stCxn id="146" idx="0"/>
          </p:cNvCxnSpPr>
          <p:nvPr/>
        </p:nvCxnSpPr>
        <p:spPr>
          <a:xfrm flipH="1">
            <a:off x="60385" y="307280"/>
            <a:ext cx="16483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58B5325-6A3F-5F57-49BC-724F993F2335}"/>
              </a:ext>
            </a:extLst>
          </p:cNvPr>
          <p:cNvCxnSpPr/>
          <p:nvPr/>
        </p:nvCxnSpPr>
        <p:spPr>
          <a:xfrm>
            <a:off x="60385" y="307280"/>
            <a:ext cx="0" cy="2655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4A2DE23-5361-118D-BD4A-EA943A46D6CD}"/>
              </a:ext>
            </a:extLst>
          </p:cNvPr>
          <p:cNvCxnSpPr>
            <a:endCxn id="11" idx="1"/>
          </p:cNvCxnSpPr>
          <p:nvPr/>
        </p:nvCxnSpPr>
        <p:spPr>
          <a:xfrm>
            <a:off x="60385" y="2963171"/>
            <a:ext cx="255557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C41834-99FF-1D0A-A0D3-4A887D6DF20F}"/>
              </a:ext>
            </a:extLst>
          </p:cNvPr>
          <p:cNvCxnSpPr/>
          <p:nvPr/>
        </p:nvCxnSpPr>
        <p:spPr>
          <a:xfrm>
            <a:off x="8978072" y="3076754"/>
            <a:ext cx="138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70780D-627C-467A-3600-CE20FD41BBC1}"/>
              </a:ext>
            </a:extLst>
          </p:cNvPr>
          <p:cNvCxnSpPr/>
          <p:nvPr/>
        </p:nvCxnSpPr>
        <p:spPr>
          <a:xfrm flipH="1">
            <a:off x="8839374" y="3076754"/>
            <a:ext cx="138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144F-E39E-FEEA-BA36-E66A55576FF5}"/>
              </a:ext>
            </a:extLst>
          </p:cNvPr>
          <p:cNvSpPr txBox="1"/>
          <p:nvPr/>
        </p:nvSpPr>
        <p:spPr>
          <a:xfrm>
            <a:off x="11084948" y="149793"/>
            <a:ext cx="92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JUMP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0C0382-A6E9-224D-150B-4606190E67AD}"/>
              </a:ext>
            </a:extLst>
          </p:cNvPr>
          <p:cNvSpPr/>
          <p:nvPr/>
        </p:nvSpPr>
        <p:spPr>
          <a:xfrm>
            <a:off x="4369099" y="493126"/>
            <a:ext cx="725735" cy="78189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Shift Left 2</a:t>
            </a:r>
            <a:endParaRPr lang="en-IN" sz="1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56AC34-D848-ECBD-99AF-5C90B20C87C8}"/>
              </a:ext>
            </a:extLst>
          </p:cNvPr>
          <p:cNvCxnSpPr/>
          <p:nvPr/>
        </p:nvCxnSpPr>
        <p:spPr>
          <a:xfrm flipV="1">
            <a:off x="3571336" y="812667"/>
            <a:ext cx="0" cy="15337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D1E0BD-AC08-7C5A-841C-7E655A639031}"/>
              </a:ext>
            </a:extLst>
          </p:cNvPr>
          <p:cNvCxnSpPr>
            <a:cxnSpLocks/>
          </p:cNvCxnSpPr>
          <p:nvPr/>
        </p:nvCxnSpPr>
        <p:spPr>
          <a:xfrm>
            <a:off x="3571336" y="812667"/>
            <a:ext cx="7977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EC80A2-E4EB-729C-DBFD-5DB70B255405}"/>
              </a:ext>
            </a:extLst>
          </p:cNvPr>
          <p:cNvCxnSpPr/>
          <p:nvPr/>
        </p:nvCxnSpPr>
        <p:spPr>
          <a:xfrm>
            <a:off x="3244114" y="884072"/>
            <a:ext cx="16361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E9D569-270E-E807-4DC3-F1DE4592FA0F}"/>
              </a:ext>
            </a:extLst>
          </p:cNvPr>
          <p:cNvCxnSpPr/>
          <p:nvPr/>
        </p:nvCxnSpPr>
        <p:spPr>
          <a:xfrm>
            <a:off x="3407725" y="884072"/>
            <a:ext cx="0" cy="557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92AC6-4C70-0938-99FF-34292F264DF0}"/>
              </a:ext>
            </a:extLst>
          </p:cNvPr>
          <p:cNvCxnSpPr/>
          <p:nvPr/>
        </p:nvCxnSpPr>
        <p:spPr>
          <a:xfrm>
            <a:off x="3407725" y="1450731"/>
            <a:ext cx="19793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24B5F1-84FD-98B4-7958-AAA33A7D7B0C}"/>
              </a:ext>
            </a:extLst>
          </p:cNvPr>
          <p:cNvCxnSpPr>
            <a:stCxn id="2" idx="6"/>
          </p:cNvCxnSpPr>
          <p:nvPr/>
        </p:nvCxnSpPr>
        <p:spPr>
          <a:xfrm flipV="1">
            <a:off x="5094834" y="884072"/>
            <a:ext cx="2922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B1D823-25AA-855F-F015-EAFEA6EC3D02}"/>
              </a:ext>
            </a:extLst>
          </p:cNvPr>
          <p:cNvCxnSpPr>
            <a:cxnSpLocks/>
          </p:cNvCxnSpPr>
          <p:nvPr/>
        </p:nvCxnSpPr>
        <p:spPr>
          <a:xfrm flipV="1">
            <a:off x="5387096" y="884072"/>
            <a:ext cx="0" cy="566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48D61-B135-5D92-2875-54EF0D40E294}"/>
              </a:ext>
            </a:extLst>
          </p:cNvPr>
          <p:cNvSpPr txBox="1"/>
          <p:nvPr/>
        </p:nvSpPr>
        <p:spPr>
          <a:xfrm>
            <a:off x="3720439" y="6038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25-0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AB8AF-315E-5272-4188-B2CD8CF19D6C}"/>
              </a:ext>
            </a:extLst>
          </p:cNvPr>
          <p:cNvSpPr txBox="1"/>
          <p:nvPr/>
        </p:nvSpPr>
        <p:spPr>
          <a:xfrm>
            <a:off x="4033750" y="8616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26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51A2E-D2FA-6DEE-64A5-6E5D82EC8C65}"/>
              </a:ext>
            </a:extLst>
          </p:cNvPr>
          <p:cNvSpPr txBox="1"/>
          <p:nvPr/>
        </p:nvSpPr>
        <p:spPr>
          <a:xfrm>
            <a:off x="5030210" y="88562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28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1F385-1271-1C36-ADB5-F244F131BF4B}"/>
              </a:ext>
            </a:extLst>
          </p:cNvPr>
          <p:cNvSpPr txBox="1"/>
          <p:nvPr/>
        </p:nvSpPr>
        <p:spPr>
          <a:xfrm>
            <a:off x="4795513" y="142786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31-28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589B9-4A3B-EB27-39AF-8CA92FC3F07F}"/>
              </a:ext>
            </a:extLst>
          </p:cNvPr>
          <p:cNvSpPr txBox="1"/>
          <p:nvPr/>
        </p:nvSpPr>
        <p:spPr>
          <a:xfrm>
            <a:off x="5342477" y="39008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31-0</a:t>
            </a:r>
            <a:endParaRPr lang="en-IN" sz="10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F4A3FE-6C65-3A94-A732-93C1DB363E5A}"/>
              </a:ext>
            </a:extLst>
          </p:cNvPr>
          <p:cNvCxnSpPr>
            <a:cxnSpLocks/>
          </p:cNvCxnSpPr>
          <p:nvPr/>
        </p:nvCxnSpPr>
        <p:spPr>
          <a:xfrm>
            <a:off x="5387096" y="307280"/>
            <a:ext cx="0" cy="6076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15">
            <a:extLst>
              <a:ext uri="{FF2B5EF4-FFF2-40B4-BE49-F238E27FC236}">
                <a16:creationId xmlns:a16="http://schemas.microsoft.com/office/drawing/2014/main" id="{4A40AC71-CC09-277A-F5DC-21B886C74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8A7851A9-3228-4805-8CD6-4CB2471825F7}"/>
              </a:ext>
            </a:extLst>
          </p:cNvPr>
          <p:cNvSpPr/>
          <p:nvPr/>
        </p:nvSpPr>
        <p:spPr>
          <a:xfrm rot="16200000">
            <a:off x="4577110" y="83664"/>
            <a:ext cx="427334" cy="2400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AB70F7-DACB-D1CA-C429-315556402C5B}"/>
              </a:ext>
            </a:extLst>
          </p:cNvPr>
          <p:cNvCxnSpPr>
            <a:cxnSpLocks/>
          </p:cNvCxnSpPr>
          <p:nvPr/>
        </p:nvCxnSpPr>
        <p:spPr>
          <a:xfrm flipH="1">
            <a:off x="4910822" y="307280"/>
            <a:ext cx="497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E520F3-1A74-C72D-258F-B5FF82FE8B3A}"/>
              </a:ext>
            </a:extLst>
          </p:cNvPr>
          <p:cNvCxnSpPr/>
          <p:nvPr/>
        </p:nvCxnSpPr>
        <p:spPr>
          <a:xfrm flipH="1">
            <a:off x="4910822" y="146649"/>
            <a:ext cx="448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10313"/>
            <a:ext cx="10287000" cy="1279614"/>
          </a:xfrm>
        </p:spPr>
        <p:txBody>
          <a:bodyPr>
            <a:normAutofit/>
          </a:bodyPr>
          <a:lstStyle/>
          <a:p>
            <a:r>
              <a:rPr lang="en-US" dirty="0"/>
              <a:t>Examples of Jump instruction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Control Instructions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794142E-64CA-0BE7-51ED-ACBD0737C40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21484791"/>
              </p:ext>
            </p:extLst>
          </p:nvPr>
        </p:nvGraphicFramePr>
        <p:xfrm>
          <a:off x="952500" y="2209800"/>
          <a:ext cx="10287000" cy="118417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77344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50962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700393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+mn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op[6]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Address[26]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</a:tbl>
          </a:graphicData>
        </a:graphic>
      </p:graphicFrame>
      <p:sp>
        <p:nvSpPr>
          <p:cNvPr id="3" name="Date Placeholder 15">
            <a:extLst>
              <a:ext uri="{FF2B5EF4-FFF2-40B4-BE49-F238E27FC236}">
                <a16:creationId xmlns:a16="http://schemas.microsoft.com/office/drawing/2014/main" id="{63A7B8C0-F931-10D2-FAAE-A16BCF4A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274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440970-405A-B585-0391-7F802381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2712"/>
            <a:ext cx="4572001" cy="334628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F827F52-C11E-D417-AF22-980C1B220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>
              <a:latin typeface="+mn-lt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B77F964-6641-20A9-17FB-8A876A2EA9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References</a:t>
            </a:r>
            <a:endParaRPr lang="en-US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A9B6A-F4BD-9DB8-C4BE-D02198C46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5" r="2576" b="-2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</p:spPr>
      </p:pic>
      <p:sp>
        <p:nvSpPr>
          <p:cNvPr id="54" name="Date Placeholder 15">
            <a:extLst>
              <a:ext uri="{FF2B5EF4-FFF2-40B4-BE49-F238E27FC236}">
                <a16:creationId xmlns:a16="http://schemas.microsoft.com/office/drawing/2014/main" id="{52FAEE80-9A2B-64E4-0381-83FF79092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623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D7F-48A9-1881-5F69-95ABFD7C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  <a:endParaRPr lang="en-I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258330C-D986-DABB-097B-29A84C78093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Computer Organization &amp; Design [The Hardware/Software Interface] by David A. Patterson &amp; John L. Hennessy (Fifth Edition)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hlinkClick r:id="rId2"/>
              </a:rPr>
              <a:t>https://minnie.tuhs.org/CompArch/Lectures/week02.html</a:t>
            </a:r>
            <a:r>
              <a:rPr lang="en-IN" sz="1800" dirty="0"/>
              <a:t> [For the image listing all MIPS instructions on page 12]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hlinkClick r:id="rId3"/>
              </a:rPr>
              <a:t>https://www.cs.gordon.edu/courses/cs311/handouts-2015/MIPS%20ISA.pdf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DB264-92F6-F0EC-DCF4-05B2E33C29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6555-8457-9156-CE2C-E253989119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7" name="Date Placeholder 15">
            <a:extLst>
              <a:ext uri="{FF2B5EF4-FFF2-40B4-BE49-F238E27FC236}">
                <a16:creationId xmlns:a16="http://schemas.microsoft.com/office/drawing/2014/main" id="{36963742-74B7-B5BC-8872-051FD8E1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9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440970-405A-B585-0391-7F802381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2712"/>
            <a:ext cx="4572001" cy="334628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F827F52-C11E-D417-AF22-980C1B220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>
              <a:latin typeface="+mn-lt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B77F964-6641-20A9-17FB-8A876A2EA9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Introduction</a:t>
            </a:r>
            <a:endParaRPr lang="en-US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CA9B6A-F4BD-9DB8-C4BE-D02198C46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5" r="2576" b="-2"/>
          <a:stretch/>
        </p:blipFill>
        <p:spPr>
          <a:xfrm>
            <a:off x="6096000" y="11"/>
            <a:ext cx="6096000" cy="6857990"/>
          </a:xfrm>
          <a:prstGeom prst="rect">
            <a:avLst/>
          </a:prstGeom>
          <a:noFill/>
        </p:spPr>
      </p:pic>
      <p:sp>
        <p:nvSpPr>
          <p:cNvPr id="54" name="Date Placeholder 15">
            <a:extLst>
              <a:ext uri="{FF2B5EF4-FFF2-40B4-BE49-F238E27FC236}">
                <a16:creationId xmlns:a16="http://schemas.microsoft.com/office/drawing/2014/main" id="{52FAEE80-9A2B-64E4-0381-83FF79092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140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D7F-48A9-1881-5F69-95ABFD7C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1168"/>
            <a:ext cx="10352810" cy="322783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DB264-92F6-F0EC-DCF4-05B2E33C29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6555-8457-9156-CE2C-E253989119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b="0" dirty="0"/>
          </a:p>
        </p:txBody>
      </p:sp>
      <p:sp>
        <p:nvSpPr>
          <p:cNvPr id="7" name="Date Placeholder 15">
            <a:extLst>
              <a:ext uri="{FF2B5EF4-FFF2-40B4-BE49-F238E27FC236}">
                <a16:creationId xmlns:a16="http://schemas.microsoft.com/office/drawing/2014/main" id="{36963742-74B7-B5BC-8872-051FD8E1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79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676AAB58-7EAD-CAA1-7378-94202A0E730A}"/>
              </a:ext>
            </a:extLst>
          </p:cNvPr>
          <p:cNvSpPr txBox="1">
            <a:spLocks/>
          </p:cNvSpPr>
          <p:nvPr/>
        </p:nvSpPr>
        <p:spPr>
          <a:xfrm>
            <a:off x="964023" y="82713"/>
            <a:ext cx="10256427" cy="17633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Group Members 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CB3590-5629-275D-78E3-91864372C09A}"/>
              </a:ext>
            </a:extLst>
          </p:cNvPr>
          <p:cNvSpPr txBox="1">
            <a:spLocks/>
          </p:cNvSpPr>
          <p:nvPr/>
        </p:nvSpPr>
        <p:spPr>
          <a:xfrm>
            <a:off x="952499" y="2294626"/>
            <a:ext cx="10267951" cy="30758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Ponnanna A H	 [21CS02003]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Priyam Saha	 [21CS01076]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Shubh Modi	 [21CS01073]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Tejas Singh	 [21CS01011]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Arihant Garg	 [21CS01033]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Aditya Trivedi	 [21CS01074]</a:t>
            </a:r>
          </a:p>
        </p:txBody>
      </p: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46B702A4-D448-169B-E911-17EB905A7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376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D6CE9421-5086-52B3-B8CB-26B1C95BC299}"/>
              </a:ext>
            </a:extLst>
          </p:cNvPr>
          <p:cNvSpPr txBox="1">
            <a:spLocks/>
          </p:cNvSpPr>
          <p:nvPr/>
        </p:nvSpPr>
        <p:spPr>
          <a:xfrm>
            <a:off x="964023" y="65460"/>
            <a:ext cx="10256427" cy="17633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Pipelining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0E00E0C-4881-D6D0-4B66-2B9AC6397841}"/>
              </a:ext>
            </a:extLst>
          </p:cNvPr>
          <p:cNvSpPr txBox="1">
            <a:spLocks/>
          </p:cNvSpPr>
          <p:nvPr/>
        </p:nvSpPr>
        <p:spPr>
          <a:xfrm>
            <a:off x="952499" y="2277373"/>
            <a:ext cx="10267951" cy="30758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Pipelining is a computer architecture technique that divides the execution of instructions into stages to improve throughput.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allows multiple instructions to be processed concurrently by overlapping their execution stages.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classic pipeline stages in a CPU include instruction fetch, decode, execute, memory access, and write-back.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Pipelining reduces the time it takes to execute multiple instructions, enhancing overall system performance.</a:t>
            </a:r>
          </a:p>
        </p:txBody>
      </p:sp>
      <p:sp>
        <p:nvSpPr>
          <p:cNvPr id="7" name="Date Placeholder 15">
            <a:extLst>
              <a:ext uri="{FF2B5EF4-FFF2-40B4-BE49-F238E27FC236}">
                <a16:creationId xmlns:a16="http://schemas.microsoft.com/office/drawing/2014/main" id="{86D68859-09C7-9760-FA87-C7947851B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0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9250A115-B01A-3398-D26B-294320D9301E}"/>
              </a:ext>
            </a:extLst>
          </p:cNvPr>
          <p:cNvSpPr txBox="1">
            <a:spLocks/>
          </p:cNvSpPr>
          <p:nvPr/>
        </p:nvSpPr>
        <p:spPr>
          <a:xfrm>
            <a:off x="964023" y="65461"/>
            <a:ext cx="10256427" cy="17633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Overview of Pipelining</a:t>
            </a:r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118F2F2-1E8B-AC57-E6E8-71AE2C880D35}"/>
              </a:ext>
            </a:extLst>
          </p:cNvPr>
          <p:cNvSpPr txBox="1">
            <a:spLocks/>
          </p:cNvSpPr>
          <p:nvPr/>
        </p:nvSpPr>
        <p:spPr>
          <a:xfrm>
            <a:off x="952499" y="2277374"/>
            <a:ext cx="10267951" cy="30758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Hazards, such as data hazards and control hazards, can occur in pipelines and need to be managed.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Forwarding and stalling are techniques used to mitigate hazards and ensure the correct execution order of instructions.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Pipelining is commonly found in modern processors, like CPUs and GPUs, to achieve high levels of instruction throughput.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It's crucial for achieving efficient parallelism and improving the performance of various computing tasks.</a:t>
            </a:r>
            <a:endParaRPr lang="en-US" sz="2000" dirty="0"/>
          </a:p>
        </p:txBody>
      </p:sp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0C8E8B72-AD40-379B-8DA7-FAC8B9278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1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333956AA-0007-A16C-8B85-E53CD908A551}"/>
              </a:ext>
            </a:extLst>
          </p:cNvPr>
          <p:cNvSpPr txBox="1">
            <a:spLocks/>
          </p:cNvSpPr>
          <p:nvPr/>
        </p:nvSpPr>
        <p:spPr>
          <a:xfrm>
            <a:off x="964023" y="65460"/>
            <a:ext cx="10256427" cy="17633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MIPS ISA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227CF4B-8517-109F-FA44-3ADFF34516C9}"/>
              </a:ext>
            </a:extLst>
          </p:cNvPr>
          <p:cNvSpPr txBox="1">
            <a:spLocks/>
          </p:cNvSpPr>
          <p:nvPr/>
        </p:nvSpPr>
        <p:spPr>
          <a:xfrm>
            <a:off x="952499" y="2277373"/>
            <a:ext cx="10267951" cy="30758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MIPS (Microprocessor without Interlocked Pipeline Stages) is a RISC (Reduced Instruction Set Computer) architecture known for its simplicity and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It uses a fixed 32-bit instruction format, making instruction decoding straightforward.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MIPS has a load-store architecture, where arithmetic and logical operations only operate on registers, and memory accesses are done through load and store instructions.</a:t>
            </a:r>
            <a:endParaRPr lang="en-US" sz="2000" dirty="0"/>
          </a:p>
        </p:txBody>
      </p:sp>
      <p:sp>
        <p:nvSpPr>
          <p:cNvPr id="8" name="Date Placeholder 15">
            <a:extLst>
              <a:ext uri="{FF2B5EF4-FFF2-40B4-BE49-F238E27FC236}">
                <a16:creationId xmlns:a16="http://schemas.microsoft.com/office/drawing/2014/main" id="{EB159C76-D753-5215-5820-2FB62F30F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98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449E86C-F295-3A36-191A-130DB5DAE275}"/>
              </a:ext>
            </a:extLst>
          </p:cNvPr>
          <p:cNvSpPr txBox="1">
            <a:spLocks/>
          </p:cNvSpPr>
          <p:nvPr/>
        </p:nvSpPr>
        <p:spPr>
          <a:xfrm>
            <a:off x="952499" y="2294626"/>
            <a:ext cx="10267951" cy="30758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The architecture includes 32 general-purpose registers, each 32 bits in 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MIPS instructions are grouped into three formats: R (Register), I (Immediate), and J (Jump), which makes instruction encoding and decoding predictable.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Commonly used in embedded systems, networking devices, and academic settings, MIPS has several instruction sets, including MIPS32 and MIPS64, tailored for different applications.</a:t>
            </a:r>
            <a:endParaRPr lang="en-US" sz="2000" dirty="0"/>
          </a:p>
        </p:txBody>
      </p:sp>
      <p:sp>
        <p:nvSpPr>
          <p:cNvPr id="7" name="Date Placeholder 15">
            <a:extLst>
              <a:ext uri="{FF2B5EF4-FFF2-40B4-BE49-F238E27FC236}">
                <a16:creationId xmlns:a16="http://schemas.microsoft.com/office/drawing/2014/main" id="{0C2F674A-67A6-BC39-118D-32DCF0EC4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53B04100-01C5-E6A3-CA8C-32C4F5FF6B75}"/>
              </a:ext>
            </a:extLst>
          </p:cNvPr>
          <p:cNvSpPr txBox="1">
            <a:spLocks/>
          </p:cNvSpPr>
          <p:nvPr/>
        </p:nvSpPr>
        <p:spPr>
          <a:xfrm>
            <a:off x="964023" y="65460"/>
            <a:ext cx="10256427" cy="17633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MIPS ISA</a:t>
            </a:r>
          </a:p>
        </p:txBody>
      </p:sp>
    </p:spTree>
    <p:extLst>
      <p:ext uri="{BB962C8B-B14F-4D97-AF65-F5344CB8AC3E}">
        <p14:creationId xmlns:p14="http://schemas.microsoft.com/office/powerpoint/2010/main" val="38017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E192F1E9-AEB9-172D-C135-46471E97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50" y="96444"/>
            <a:ext cx="6622099" cy="6018567"/>
          </a:xfrm>
          <a:prstGeom prst="rect">
            <a:avLst/>
          </a:prstGeom>
        </p:spPr>
      </p:pic>
      <p:sp>
        <p:nvSpPr>
          <p:cNvPr id="2" name="Date Placeholder 15">
            <a:extLst>
              <a:ext uri="{FF2B5EF4-FFF2-40B4-BE49-F238E27FC236}">
                <a16:creationId xmlns:a16="http://schemas.microsoft.com/office/drawing/2014/main" id="{9D5358BC-B6E6-6A02-BDD6-6E7CE75B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9173" y="6332220"/>
            <a:ext cx="3491277" cy="247651"/>
          </a:xfrm>
        </p:spPr>
        <p:txBody>
          <a:bodyPr/>
          <a:lstStyle/>
          <a:p>
            <a:r>
              <a:rPr lang="en-US" sz="1100" dirty="0"/>
              <a:t>Executing ALU, Memory and Control Instructions in Pipeline</a:t>
            </a:r>
            <a:endParaRPr lang="en-US" dirty="0"/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0738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1052</TotalTime>
  <Words>1392</Words>
  <Application>Microsoft Office PowerPoint</Application>
  <PresentationFormat>Widescreen</PresentationFormat>
  <Paragraphs>393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Franklin Gothic Book</vt:lpstr>
      <vt:lpstr>Franklin Gothic Demi</vt:lpstr>
      <vt:lpstr>Segoe UI</vt:lpstr>
      <vt:lpstr>Wingdings</vt:lpstr>
      <vt:lpstr>Custom</vt:lpstr>
      <vt:lpstr>Executing ALU, Memory and Control Instructions in Pipeline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ALU Instructions</vt:lpstr>
      <vt:lpstr>MIPS R-format ISA</vt:lpstr>
      <vt:lpstr>PowerPoint Presentation</vt:lpstr>
      <vt:lpstr>Examples of ALU R-Format Instruction</vt:lpstr>
      <vt:lpstr>MIPS I-format ISA</vt:lpstr>
      <vt:lpstr>PowerPoint Presentation</vt:lpstr>
      <vt:lpstr>Examples of ALU I-Format Instruction</vt:lpstr>
      <vt:lpstr>Memory Instructions</vt:lpstr>
      <vt:lpstr>PowerPoint Presentation</vt:lpstr>
      <vt:lpstr>Example of Load Instruction</vt:lpstr>
      <vt:lpstr>PowerPoint Presentation</vt:lpstr>
      <vt:lpstr>Example of Store Instruction</vt:lpstr>
      <vt:lpstr>Control Instructions</vt:lpstr>
      <vt:lpstr>PowerPoint Presentation</vt:lpstr>
      <vt:lpstr>Examples of Branch instruction</vt:lpstr>
      <vt:lpstr>MIPS J-format ISA</vt:lpstr>
      <vt:lpstr>PowerPoint Presentation</vt:lpstr>
      <vt:lpstr>Examples of Jump instruction</vt:lpstr>
      <vt:lpstr>References</vt:lpstr>
      <vt:lpstr>Additional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Ponnanna AH</dc:creator>
  <cp:lastModifiedBy>Ponnanna AH</cp:lastModifiedBy>
  <cp:revision>362</cp:revision>
  <dcterms:created xsi:type="dcterms:W3CDTF">2023-10-25T08:47:33Z</dcterms:created>
  <dcterms:modified xsi:type="dcterms:W3CDTF">2023-10-27T08:27:57Z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