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8"/>
  </p:notesMasterIdLst>
  <p:handoutMasterIdLst>
    <p:handoutMasterId r:id="rId29"/>
  </p:handoutMasterIdLst>
  <p:sldIdLst>
    <p:sldId id="365" r:id="rId5"/>
    <p:sldId id="352" r:id="rId6"/>
    <p:sldId id="367" r:id="rId7"/>
    <p:sldId id="372" r:id="rId8"/>
    <p:sldId id="375" r:id="rId9"/>
    <p:sldId id="376" r:id="rId10"/>
    <p:sldId id="377" r:id="rId11"/>
    <p:sldId id="378" r:id="rId12"/>
    <p:sldId id="373" r:id="rId13"/>
    <p:sldId id="374" r:id="rId14"/>
    <p:sldId id="379" r:id="rId15"/>
    <p:sldId id="350" r:id="rId16"/>
    <p:sldId id="361" r:id="rId17"/>
    <p:sldId id="334" r:id="rId18"/>
    <p:sldId id="353" r:id="rId19"/>
    <p:sldId id="354" r:id="rId20"/>
    <p:sldId id="355" r:id="rId21"/>
    <p:sldId id="356" r:id="rId22"/>
    <p:sldId id="357" r:id="rId23"/>
    <p:sldId id="362" r:id="rId24"/>
    <p:sldId id="363" r:id="rId25"/>
    <p:sldId id="364" r:id="rId26"/>
    <p:sldId id="34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BEB-4512-806B-A7899BFCB1E5}"/>
            </c:ext>
          </c:extLst>
        </c:ser>
        <c:ser>
          <c:idx val="1"/>
          <c:order val="1"/>
          <c:tx>
            <c:strRef>
              <c:f>Sheet1!$C$1</c:f>
              <c:strCache>
                <c:ptCount val="1"/>
                <c:pt idx="0">
                  <c:v>Series 2</c:v>
                </c:pt>
              </c:strCache>
            </c:strRef>
          </c:tx>
          <c:spPr>
            <a:solidFill>
              <a:schemeClr val="accent3"/>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B-3BEB-4512-806B-A7899BFCB1E5}"/>
              </c:ext>
            </c:extLst>
          </c:dPt>
          <c:dPt>
            <c:idx val="1"/>
            <c:invertIfNegative val="0"/>
            <c:bubble3D val="0"/>
            <c:spPr>
              <a:solidFill>
                <a:schemeClr val="tx2"/>
              </a:solidFill>
              <a:ln>
                <a:noFill/>
              </a:ln>
              <a:effectLst/>
            </c:spPr>
            <c:extLst>
              <c:ext xmlns:c16="http://schemas.microsoft.com/office/drawing/2014/chart" uri="{C3380CC4-5D6E-409C-BE32-E72D297353CC}">
                <c16:uniqueId val="{0000000A-3BEB-4512-806B-A7899BFCB1E5}"/>
              </c:ext>
            </c:extLst>
          </c:dPt>
          <c:dPt>
            <c:idx val="2"/>
            <c:invertIfNegative val="0"/>
            <c:bubble3D val="0"/>
            <c:spPr>
              <a:solidFill>
                <a:schemeClr val="tx2"/>
              </a:solidFill>
              <a:ln>
                <a:noFill/>
              </a:ln>
              <a:effectLst/>
            </c:spPr>
            <c:extLst>
              <c:ext xmlns:c16="http://schemas.microsoft.com/office/drawing/2014/chart" uri="{C3380CC4-5D6E-409C-BE32-E72D297353CC}">
                <c16:uniqueId val="{00000009-3BEB-4512-806B-A7899BFCB1E5}"/>
              </c:ext>
            </c:extLst>
          </c:dPt>
          <c:dPt>
            <c:idx val="3"/>
            <c:invertIfNegative val="0"/>
            <c:bubble3D val="0"/>
            <c:spPr>
              <a:solidFill>
                <a:schemeClr val="tx2"/>
              </a:solidFill>
              <a:ln>
                <a:noFill/>
              </a:ln>
              <a:effectLst/>
            </c:spPr>
            <c:extLst>
              <c:ext xmlns:c16="http://schemas.microsoft.com/office/drawing/2014/chart" uri="{C3380CC4-5D6E-409C-BE32-E72D297353CC}">
                <c16:uniqueId val="{00000008-3BEB-4512-806B-A7899BFCB1E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BEB-4512-806B-A7899BFCB1E5}"/>
            </c:ext>
          </c:extLst>
        </c:ser>
        <c:ser>
          <c:idx val="2"/>
          <c:order val="2"/>
          <c:tx>
            <c:strRef>
              <c:f>Sheet1!$D$1</c:f>
              <c:strCache>
                <c:ptCount val="1"/>
                <c:pt idx="0">
                  <c:v>Series 3</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07-3BEB-4512-806B-A7899BFCB1E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06-3BEB-4512-806B-A7899BFCB1E5}"/>
              </c:ext>
            </c:extLst>
          </c:dPt>
          <c:dPt>
            <c:idx val="2"/>
            <c:invertIfNegative val="0"/>
            <c:bubble3D val="0"/>
            <c:spPr>
              <a:solidFill>
                <a:schemeClr val="accent6"/>
              </a:solidFill>
              <a:ln>
                <a:noFill/>
              </a:ln>
              <a:effectLst/>
            </c:spPr>
            <c:extLst>
              <c:ext xmlns:c16="http://schemas.microsoft.com/office/drawing/2014/chart" uri="{C3380CC4-5D6E-409C-BE32-E72D297353CC}">
                <c16:uniqueId val="{00000005-3BEB-4512-806B-A7899BFCB1E5}"/>
              </c:ext>
            </c:extLst>
          </c:dPt>
          <c:dPt>
            <c:idx val="3"/>
            <c:invertIfNegative val="0"/>
            <c:bubble3D val="0"/>
            <c:spPr>
              <a:solidFill>
                <a:schemeClr val="accent6"/>
              </a:solidFill>
              <a:ln>
                <a:noFill/>
              </a:ln>
              <a:effectLst/>
            </c:spPr>
            <c:extLst>
              <c:ext xmlns:c16="http://schemas.microsoft.com/office/drawing/2014/chart" uri="{C3380CC4-5D6E-409C-BE32-E72D297353CC}">
                <c16:uniqueId val="{00000004-3BEB-4512-806B-A7899BFCB1E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BEB-4512-806B-A7899BFCB1E5}"/>
            </c:ext>
          </c:extLst>
        </c:ser>
        <c:dLbls>
          <c:showLegendKey val="0"/>
          <c:showVal val="0"/>
          <c:showCatName val="0"/>
          <c:showSerName val="0"/>
          <c:showPercent val="0"/>
          <c:showBubbleSize val="0"/>
        </c:dLbls>
        <c:gapWidth val="182"/>
        <c:axId val="431173200"/>
        <c:axId val="431179760"/>
      </c:barChart>
      <c:catAx>
        <c:axId val="431173200"/>
        <c:scaling>
          <c:orientation val="minMax"/>
        </c:scaling>
        <c:delete val="0"/>
        <c:axPos val="l"/>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9760"/>
        <c:crosses val="autoZero"/>
        <c:auto val="1"/>
        <c:lblAlgn val="ctr"/>
        <c:lblOffset val="100"/>
        <c:noMultiLvlLbl val="0"/>
      </c:catAx>
      <c:valAx>
        <c:axId val="431179760"/>
        <c:scaling>
          <c:orientation val="minMax"/>
        </c:scaling>
        <c:delete val="0"/>
        <c:axPos val="b"/>
        <c:majorGridlines>
          <c:spPr>
            <a:ln w="25400" cap="flat" cmpd="sng" algn="ctr">
              <a:solidFill>
                <a:schemeClr val="bg2"/>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431173200"/>
        <c:crosses val="autoZero"/>
        <c:crossBetween val="between"/>
      </c:valAx>
      <c:spPr>
        <a:noFill/>
        <a:ln>
          <a:noFill/>
        </a:ln>
        <a:effectLst/>
      </c:spPr>
    </c:plotArea>
    <c:legend>
      <c:legendPos val="b"/>
      <c:layout>
        <c:manualLayout>
          <c:xMode val="edge"/>
          <c:yMode val="edge"/>
          <c:x val="0.76180851114260928"/>
          <c:y val="0.93997142249110754"/>
          <c:w val="0.23735656033835878"/>
          <c:h val="6.002857750889246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3829679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329753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3629767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2468058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18238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21230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19805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525909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193005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00014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2038105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3844632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428580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67054" y="758752"/>
            <a:ext cx="5491571" cy="287144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67055" y="4549553"/>
            <a:ext cx="5491570" cy="1606189"/>
          </a:xfrm>
        </p:spPr>
        <p:txBody>
          <a:bodyPr lIns="0" tIns="0" rIns="0" bIns="0">
            <a:norm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41475"/>
            <a:ext cx="10163506" cy="134845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64023" y="2185427"/>
            <a:ext cx="4827178"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15" name="Straight Connector 14">
            <a:extLst>
              <a:ext uri="{FF2B5EF4-FFF2-40B4-BE49-F238E27FC236}">
                <a16:creationId xmlns:a16="http://schemas.microsoft.com/office/drawing/2014/main" id="{ED51C063-0222-064B-8A2E-485FE9EAC10D}"/>
              </a:ext>
              <a:ext uri="{C183D7F6-B498-43B3-948B-1728B52AA6E4}">
                <adec:decorative xmlns:adec="http://schemas.microsoft.com/office/drawing/2017/decorative" val="1"/>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hasCustomPrompt="1"/>
          </p:nvPr>
        </p:nvSpPr>
        <p:spPr>
          <a:xfrm>
            <a:off x="6362700" y="2185427"/>
            <a:ext cx="4764829" cy="584667"/>
          </a:xfrm>
          <a:prstGeom prst="rect">
            <a:avLst/>
          </a:prstGeom>
        </p:spPr>
        <p:txBody>
          <a:bodyPr lIns="0" tIns="0" rIns="0" bIns="0" anchor="ctr" anchorCtr="0">
            <a:no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hasCustomPrompt="1"/>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80FEE6CB-7A68-C30C-38DD-5D9B336CEAD4}"/>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19553"/>
            <a:ext cx="10259471" cy="1370373"/>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hasCustomPrompt="1"/>
          </p:nvPr>
        </p:nvSpPr>
        <p:spPr>
          <a:xfrm>
            <a:off x="952500"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hasCustomPrompt="1"/>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6" name="Straight Connector 25">
            <a:extLst>
              <a:ext uri="{FF2B5EF4-FFF2-40B4-BE49-F238E27FC236}">
                <a16:creationId xmlns:a16="http://schemas.microsoft.com/office/drawing/2014/main" id="{9F0C4CE5-5F02-B143-8FD1-1B235D270DAC}"/>
              </a:ext>
              <a:ext uri="{C183D7F6-B498-43B3-948B-1728B52AA6E4}">
                <adec:decorative xmlns:adec="http://schemas.microsoft.com/office/drawing/2017/decorative" val="1"/>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hasCustomPrompt="1"/>
          </p:nvPr>
        </p:nvSpPr>
        <p:spPr>
          <a:xfrm>
            <a:off x="4569372"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hasCustomPrompt="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cxnSp>
        <p:nvCxnSpPr>
          <p:cNvPr id="28" name="Straight Connector 27">
            <a:extLst>
              <a:ext uri="{FF2B5EF4-FFF2-40B4-BE49-F238E27FC236}">
                <a16:creationId xmlns:a16="http://schemas.microsoft.com/office/drawing/2014/main" id="{289A8C14-DB28-F34E-8098-168D4C75AF23}"/>
              </a:ext>
              <a:ext uri="{C183D7F6-B498-43B3-948B-1728B52AA6E4}">
                <adec:decorative xmlns:adec="http://schemas.microsoft.com/office/drawing/2017/decorative" val="1"/>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hasCustomPrompt="1"/>
          </p:nvPr>
        </p:nvSpPr>
        <p:spPr>
          <a:xfrm>
            <a:off x="8187017" y="2143615"/>
            <a:ext cx="3036477" cy="578687"/>
          </a:xfrm>
          <a:prstGeom prst="rect">
            <a:avLst/>
          </a:prstGeom>
        </p:spPr>
        <p:txBody>
          <a:bodyPr vert="horz" lIns="0" tIns="0" rIns="0" bIns="0" rtlCol="0" anchor="ctr" anchorCtr="0">
            <a:no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hasCustomPrompt="1"/>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add text</a:t>
            </a:r>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F1E69DAA-34F6-FC8E-3187-DACC516CCFB9}"/>
              </a:ext>
            </a:extLst>
          </p:cNvPr>
          <p:cNvSpPr>
            <a:spLocks noGrp="1"/>
          </p:cNvSpPr>
          <p:nvPr>
            <p:ph type="dt" sz="half" idx="17"/>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47A1EE0-4011-3749-B01C-FC489EEDF880}"/>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964023" y="160385"/>
            <a:ext cx="10274324" cy="132954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cxnSp>
        <p:nvCxnSpPr>
          <p:cNvPr id="33" name="Straight Connector 32">
            <a:extLst>
              <a:ext uri="{FF2B5EF4-FFF2-40B4-BE49-F238E27FC236}">
                <a16:creationId xmlns:a16="http://schemas.microsoft.com/office/drawing/2014/main" id="{51DEB652-BD6A-BD41-B85E-704D2C41A1C4}"/>
              </a:ext>
              <a:ext uri="{C183D7F6-B498-43B3-948B-1728B52AA6E4}">
                <adec:decorative xmlns:adec="http://schemas.microsoft.com/office/drawing/2017/decorative" val="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hasCustomPrompt="1"/>
          </p:nvPr>
        </p:nvSpPr>
        <p:spPr>
          <a:xfrm>
            <a:off x="952500"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hasCustomPrompt="1"/>
          </p:nvPr>
        </p:nvSpPr>
        <p:spPr>
          <a:xfrm>
            <a:off x="952500"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hasCustomPrompt="1"/>
          </p:nvPr>
        </p:nvSpPr>
        <p:spPr>
          <a:xfrm>
            <a:off x="953655"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hasCustomPrompt="1"/>
          </p:nvPr>
        </p:nvSpPr>
        <p:spPr>
          <a:xfrm>
            <a:off x="953655" y="3841846"/>
            <a:ext cx="4838700" cy="770076"/>
          </a:xfrm>
        </p:spPr>
        <p:txBody>
          <a:bodyPr>
            <a:normAutofit/>
          </a:bodyPr>
          <a:lstStyle>
            <a:lvl1pPr marL="0" indent="0">
              <a:buNone/>
              <a:defRPr sz="1600">
                <a:latin typeface="+mn-lt"/>
              </a:defRPr>
            </a:lvl1pPr>
          </a:lstStyle>
          <a:p>
            <a:pPr lvl="0"/>
            <a:r>
              <a:rPr lang="en-US" dirty="0"/>
              <a:t>Click to add text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hasCustomPrompt="1"/>
          </p:nvPr>
        </p:nvSpPr>
        <p:spPr>
          <a:xfrm>
            <a:off x="952500" y="4664927"/>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hasCustomPrompt="1"/>
          </p:nvPr>
        </p:nvSpPr>
        <p:spPr>
          <a:xfrm>
            <a:off x="952500" y="5017901"/>
            <a:ext cx="4838700" cy="908340"/>
          </a:xfrm>
        </p:spPr>
        <p:txBody>
          <a:bodyPr>
            <a:normAutofit/>
          </a:bodyPr>
          <a:lstStyle>
            <a:lvl1pPr marL="0" indent="0">
              <a:buNone/>
              <a:defRPr sz="1600">
                <a:latin typeface="+mn-lt"/>
              </a:defRPr>
            </a:lvl1pPr>
          </a:lstStyle>
          <a:p>
            <a:pPr lvl="0"/>
            <a:r>
              <a:rPr lang="en-US" dirty="0"/>
              <a:t>Click to add text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hasCustomPrompt="1"/>
          </p:nvPr>
        </p:nvSpPr>
        <p:spPr>
          <a:xfrm>
            <a:off x="6399647" y="2303930"/>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hasCustomPrompt="1"/>
          </p:nvPr>
        </p:nvSpPr>
        <p:spPr>
          <a:xfrm>
            <a:off x="6399647" y="2656903"/>
            <a:ext cx="4838700" cy="705363"/>
          </a:xfrm>
        </p:spPr>
        <p:txBody>
          <a:bodyPr>
            <a:normAutofit/>
          </a:bodyPr>
          <a:lstStyle>
            <a:lvl1pPr marL="0" indent="0">
              <a:buNone/>
              <a:defRPr sz="1600">
                <a:latin typeface="+mn-lt"/>
              </a:defRPr>
            </a:lvl1pPr>
          </a:lstStyle>
          <a:p>
            <a:pPr lvl="0"/>
            <a:r>
              <a:rPr lang="en-US" dirty="0"/>
              <a:t>Click to add text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hasCustomPrompt="1"/>
          </p:nvPr>
        </p:nvSpPr>
        <p:spPr>
          <a:xfrm>
            <a:off x="6399647" y="3488872"/>
            <a:ext cx="4838700" cy="315915"/>
          </a:xfrm>
        </p:spPr>
        <p:txBody>
          <a:bodyPr anchor="ctr" anchorCtr="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add text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hasCustomPrompt="1"/>
          </p:nvPr>
        </p:nvSpPr>
        <p:spPr>
          <a:xfrm>
            <a:off x="6399647" y="3841846"/>
            <a:ext cx="4838700" cy="908340"/>
          </a:xfrm>
        </p:spPr>
        <p:txBody>
          <a:bodyPr>
            <a:normAutofit/>
          </a:bodyPr>
          <a:lstStyle>
            <a:lvl1pPr marL="0" indent="0">
              <a:buNone/>
              <a:defRPr sz="1600">
                <a:latin typeface="+mn-lt"/>
              </a:defRPr>
            </a:lvl1pPr>
          </a:lstStyle>
          <a:p>
            <a:pPr lvl="0"/>
            <a:r>
              <a:rPr lang="en-US" dirty="0"/>
              <a:t>Click to add text</a:t>
            </a:r>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051AB775-D834-FE78-61E7-1D421831F035}"/>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FFEF81ED-50DF-3946-87D9-407C13C3CE9F}"/>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6" name="Title 1">
            <a:extLst>
              <a:ext uri="{FF2B5EF4-FFF2-40B4-BE49-F238E27FC236}">
                <a16:creationId xmlns:a16="http://schemas.microsoft.com/office/drawing/2014/main" id="{E29321F6-59C5-6E4C-A846-6AD00848A444}"/>
              </a:ext>
            </a:extLst>
          </p:cNvPr>
          <p:cNvSpPr>
            <a:spLocks noGrp="1"/>
          </p:cNvSpPr>
          <p:nvPr>
            <p:ph type="title" hasCustomPrompt="1"/>
          </p:nvPr>
        </p:nvSpPr>
        <p:spPr>
          <a:xfrm>
            <a:off x="6896100" y="398440"/>
            <a:ext cx="4903377" cy="2386081"/>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hasCustomPrompt="1"/>
          </p:nvPr>
        </p:nvSpPr>
        <p:spPr>
          <a:xfrm>
            <a:off x="6896100" y="3591098"/>
            <a:ext cx="4903377" cy="1506973"/>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hasCustomPrompt="1"/>
          </p:nvPr>
        </p:nvSpPr>
        <p:spPr>
          <a:xfrm>
            <a:off x="0" y="0"/>
            <a:ext cx="6096000" cy="6858000"/>
          </a:xfrm>
        </p:spPr>
        <p:txBody>
          <a:bodyPr tIns="365760"/>
          <a:lstStyle>
            <a:lvl1pPr marL="0" indent="0" algn="ctr">
              <a:buNone/>
              <a:defRPr/>
            </a:lvl1pPr>
          </a:lstStyle>
          <a:p>
            <a:r>
              <a:rPr lang="en-US" dirty="0"/>
              <a:t>Click to add picture</a:t>
            </a:r>
          </a:p>
        </p:txBody>
      </p:sp>
      <p:cxnSp>
        <p:nvCxnSpPr>
          <p:cNvPr id="27" name="Straight Connector 26">
            <a:extLst>
              <a:ext uri="{FF2B5EF4-FFF2-40B4-BE49-F238E27FC236}">
                <a16:creationId xmlns:a16="http://schemas.microsoft.com/office/drawing/2014/main" id="{AB5C3BF3-A164-DD48-BD02-4587489DA105}"/>
              </a:ext>
              <a:ext uri="{C183D7F6-B498-43B3-948B-1728B52AA6E4}">
                <adec:decorative xmlns:adec="http://schemas.microsoft.com/office/drawing/2017/decorative" val="1"/>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hasCustomPrompt="1"/>
          </p:nvPr>
        </p:nvSpPr>
        <p:spPr>
          <a:xfrm>
            <a:off x="6896100" y="5155853"/>
            <a:ext cx="4914900" cy="806659"/>
          </a:xfrm>
        </p:spPr>
        <p:txBody>
          <a:bodyPr lIns="0" tIns="0" rIns="0" bIns="0" anchor="ctr" anchorCtr="0">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964023" y="142455"/>
            <a:ext cx="7532276" cy="1347471"/>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cxnSp>
        <p:nvCxnSpPr>
          <p:cNvPr id="13" name="Straight Connector 12">
            <a:extLst>
              <a:ext uri="{FF2B5EF4-FFF2-40B4-BE49-F238E27FC236}">
                <a16:creationId xmlns:a16="http://schemas.microsoft.com/office/drawing/2014/main" id="{CF0FD074-81E2-0D4E-8446-C5B415B238A0}"/>
              </a:ext>
              <a:ext uri="{C183D7F6-B498-43B3-948B-1728B52AA6E4}">
                <adec:decorative xmlns:adec="http://schemas.microsoft.com/office/drawing/2017/decorative" val="1"/>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hasCustomPrompt="1"/>
          </p:nvPr>
        </p:nvSpPr>
        <p:spPr>
          <a:xfrm>
            <a:off x="952500" y="2046306"/>
            <a:ext cx="2133600"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hasCustomPrompt="1"/>
          </p:nvPr>
        </p:nvSpPr>
        <p:spPr>
          <a:xfrm>
            <a:off x="952500" y="2639004"/>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16" name="Straight Connector 15">
            <a:extLst>
              <a:ext uri="{FF2B5EF4-FFF2-40B4-BE49-F238E27FC236}">
                <a16:creationId xmlns:a16="http://schemas.microsoft.com/office/drawing/2014/main" id="{A3DDE02E-BC75-2645-8725-CA2CFD327A3C}"/>
              </a:ext>
              <a:ext uri="{C183D7F6-B498-43B3-948B-1728B52AA6E4}">
                <adec:decorative xmlns:adec="http://schemas.microsoft.com/office/drawing/2017/decorative" val="1"/>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hasCustomPrompt="1"/>
          </p:nvPr>
        </p:nvSpPr>
        <p:spPr>
          <a:xfrm>
            <a:off x="3663042" y="2046306"/>
            <a:ext cx="2128157" cy="53709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hasCustomPrompt="1"/>
          </p:nvPr>
        </p:nvSpPr>
        <p:spPr>
          <a:xfrm>
            <a:off x="3663042" y="2639004"/>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0" name="Straight Connector 19">
            <a:extLst>
              <a:ext uri="{FF2B5EF4-FFF2-40B4-BE49-F238E27FC236}">
                <a16:creationId xmlns:a16="http://schemas.microsoft.com/office/drawing/2014/main" id="{E01EE6FD-FABB-AD48-92DA-19805B502918}"/>
              </a:ext>
              <a:ext uri="{C183D7F6-B498-43B3-948B-1728B52AA6E4}">
                <adec:decorative xmlns:adec="http://schemas.microsoft.com/office/drawing/2017/decorative" val="1"/>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hasCustomPrompt="1"/>
          </p:nvPr>
        </p:nvSpPr>
        <p:spPr>
          <a:xfrm>
            <a:off x="952500" y="4359309"/>
            <a:ext cx="2133600"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hasCustomPrompt="1"/>
          </p:nvPr>
        </p:nvSpPr>
        <p:spPr>
          <a:xfrm>
            <a:off x="952500" y="4925112"/>
            <a:ext cx="2133600"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3" name="Straight Connector 22">
            <a:extLst>
              <a:ext uri="{FF2B5EF4-FFF2-40B4-BE49-F238E27FC236}">
                <a16:creationId xmlns:a16="http://schemas.microsoft.com/office/drawing/2014/main" id="{93BB36CC-7349-334D-A028-58D01025E726}"/>
              </a:ext>
              <a:ext uri="{C183D7F6-B498-43B3-948B-1728B52AA6E4}">
                <adec:decorative xmlns:adec="http://schemas.microsoft.com/office/drawing/2017/decorative" val="1"/>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hasCustomPrompt="1"/>
          </p:nvPr>
        </p:nvSpPr>
        <p:spPr>
          <a:xfrm>
            <a:off x="3663042" y="4359309"/>
            <a:ext cx="2128157"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hasCustomPrompt="1"/>
          </p:nvPr>
        </p:nvSpPr>
        <p:spPr>
          <a:xfrm>
            <a:off x="3663042" y="4925112"/>
            <a:ext cx="2128157"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26" name="Straight Connector 25">
            <a:extLst>
              <a:ext uri="{FF2B5EF4-FFF2-40B4-BE49-F238E27FC236}">
                <a16:creationId xmlns:a16="http://schemas.microsoft.com/office/drawing/2014/main" id="{C402C0D4-D9C4-F547-B996-38177302A3DC}"/>
              </a:ext>
              <a:ext uri="{C183D7F6-B498-43B3-948B-1728B52AA6E4}">
                <adec:decorative xmlns:adec="http://schemas.microsoft.com/office/drawing/2017/decorative" val="1"/>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hasCustomPrompt="1"/>
          </p:nvPr>
        </p:nvSpPr>
        <p:spPr>
          <a:xfrm>
            <a:off x="6367054" y="4359309"/>
            <a:ext cx="2129245" cy="492558"/>
          </a:xfrm>
        </p:spPr>
        <p:txBody>
          <a:bodyPr lIns="0" tIns="0" rIns="0" bIns="0" anchor="ctr" anchorCtr="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hasCustomPrompt="1"/>
          </p:nvPr>
        </p:nvSpPr>
        <p:spPr>
          <a:xfrm>
            <a:off x="6367054" y="4925112"/>
            <a:ext cx="2129245" cy="789996"/>
          </a:xfrm>
        </p:spPr>
        <p:txBody>
          <a:bodyPr lIns="0" tIns="0" rIns="0" bIns="0">
            <a:norm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B42F3846-3FA1-A704-DD1C-4F4EDD8FEBC2}"/>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3" y="82713"/>
            <a:ext cx="4572001" cy="2286000"/>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hasCustomPrompt="1"/>
          </p:nvPr>
        </p:nvSpPr>
        <p:spPr>
          <a:xfrm>
            <a:off x="952499" y="2810201"/>
            <a:ext cx="4572001" cy="2560320"/>
          </a:xfrm>
        </p:spPr>
        <p:txBody>
          <a:bodyPr lIns="0" tIns="0" rIns="0" bIns="0">
            <a:norm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dirty="0"/>
              <a:t>Annual Review</a:t>
            </a:r>
            <a:endParaRPr lang="en-US" b="0" dirty="0"/>
          </a:p>
        </p:txBody>
      </p:sp>
      <p:sp>
        <p:nvSpPr>
          <p:cNvPr id="6" name="Date Placeholder 3">
            <a:extLst>
              <a:ext uri="{FF2B5EF4-FFF2-40B4-BE49-F238E27FC236}">
                <a16:creationId xmlns:a16="http://schemas.microsoft.com/office/drawing/2014/main" id="{10A569B5-C0E0-B13D-812D-D5FA977913CF}"/>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hasCustomPrompt="1"/>
          </p:nvPr>
        </p:nvSpPr>
        <p:spPr>
          <a:xfrm>
            <a:off x="6096000" y="0"/>
            <a:ext cx="6096000" cy="6880543"/>
          </a:xfrm>
        </p:spPr>
        <p:txBody>
          <a:bodyPr tIns="182880"/>
          <a:lstStyle>
            <a:lvl1pPr marL="0" indent="0" algn="ctr">
              <a:buNone/>
              <a:defRPr/>
            </a:lvl1pPr>
          </a:lstStyle>
          <a:p>
            <a:r>
              <a:rPr lang="en-US" dirty="0"/>
              <a:t>Click to add picture</a:t>
            </a: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9D7C82-45D3-B736-77A1-FE479F1AD081}"/>
              </a:ext>
            </a:extLst>
          </p:cNvPr>
          <p:cNvSpPr>
            <a:spLocks noGrp="1"/>
          </p:cNvSpPr>
          <p:nvPr>
            <p:ph type="pic" sz="quarter" idx="13" hasCustomPrompt="1"/>
          </p:nvPr>
        </p:nvSpPr>
        <p:spPr>
          <a:xfrm>
            <a:off x="0" y="0"/>
            <a:ext cx="12191998" cy="6858000"/>
          </a:xfrm>
          <a:custGeom>
            <a:avLst/>
            <a:gdLst>
              <a:gd name="connsiteX0" fmla="*/ 7154721 w 12191998"/>
              <a:gd name="connsiteY0" fmla="*/ 3951843 h 6858000"/>
              <a:gd name="connsiteX1" fmla="*/ 7154721 w 12191998"/>
              <a:gd name="connsiteY1" fmla="*/ 4052427 h 6858000"/>
              <a:gd name="connsiteX2" fmla="*/ 9288321 w 12191998"/>
              <a:gd name="connsiteY2" fmla="*/ 4052427 h 6858000"/>
              <a:gd name="connsiteX3" fmla="*/ 9288321 w 12191998"/>
              <a:gd name="connsiteY3" fmla="*/ 3951843 h 6858000"/>
              <a:gd name="connsiteX4" fmla="*/ 0 w 12191998"/>
              <a:gd name="connsiteY4" fmla="*/ 0 h 6858000"/>
              <a:gd name="connsiteX5" fmla="*/ 12191998 w 12191998"/>
              <a:gd name="connsiteY5" fmla="*/ 0 h 6858000"/>
              <a:gd name="connsiteX6" fmla="*/ 12191998 w 12191998"/>
              <a:gd name="connsiteY6" fmla="*/ 6858000 h 6858000"/>
              <a:gd name="connsiteX7" fmla="*/ 0 w 12191998"/>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8" h="6858000">
                <a:moveTo>
                  <a:pt x="7154721" y="3951843"/>
                </a:moveTo>
                <a:lnTo>
                  <a:pt x="7154721" y="4052427"/>
                </a:lnTo>
                <a:lnTo>
                  <a:pt x="9288321" y="4052427"/>
                </a:lnTo>
                <a:lnTo>
                  <a:pt x="9288321" y="3951843"/>
                </a:lnTo>
                <a:close/>
                <a:moveTo>
                  <a:pt x="0" y="0"/>
                </a:moveTo>
                <a:lnTo>
                  <a:pt x="12191998" y="0"/>
                </a:lnTo>
                <a:lnTo>
                  <a:pt x="12191998" y="6858000"/>
                </a:lnTo>
                <a:lnTo>
                  <a:pt x="0" y="6858000"/>
                </a:lnTo>
                <a:close/>
              </a:path>
            </a:pathLst>
          </a:custGeom>
          <a:solidFill>
            <a:schemeClr val="accent3">
              <a:lumMod val="75000"/>
            </a:schemeClr>
          </a:solidFill>
        </p:spPr>
        <p:txBody>
          <a:bodyPr wrap="square" tIns="274320">
            <a:noAutofit/>
          </a:bodyPr>
          <a:lstStyle>
            <a:lvl1pPr marL="0" indent="0" algn="ctr">
              <a:buNone/>
              <a:defRPr>
                <a:solidFill>
                  <a:schemeClr val="tx1"/>
                </a:solidFill>
              </a:defRPr>
            </a:lvl1pPr>
          </a:lstStyle>
          <a:p>
            <a:r>
              <a:rPr lang="en-US" dirty="0"/>
              <a:t>Click to add picture</a:t>
            </a:r>
          </a:p>
        </p:txBody>
      </p:sp>
      <p:grpSp>
        <p:nvGrpSpPr>
          <p:cNvPr id="22" name="Group 21">
            <a:extLst>
              <a:ext uri="{FF2B5EF4-FFF2-40B4-BE49-F238E27FC236}">
                <a16:creationId xmlns:a16="http://schemas.microsoft.com/office/drawing/2014/main" id="{F4CB38BE-0FF2-694C-AA3C-D73DBF7C332C}"/>
              </a:ext>
              <a:ext uri="{C183D7F6-B498-43B3-948B-1728B52AA6E4}">
                <adec:decorative xmlns:adec="http://schemas.microsoft.com/office/drawing/2017/decorative" val="1"/>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7193943" y="2092817"/>
            <a:ext cx="4941477" cy="1563483"/>
          </a:xfrm>
          <a:prstGeom prst="rect">
            <a:avLst/>
          </a:prstGeom>
        </p:spPr>
        <p:txBody>
          <a:bodyPr lIns="0" tIns="0" rIns="0" bIns="0" anchor="b" anchorCtr="0">
            <a:noAutofit/>
          </a:bodyPr>
          <a:lstStyle>
            <a:lvl1pPr>
              <a:defRPr sz="4100" b="1" i="0" baseline="0">
                <a:solidFill>
                  <a:schemeClr val="tx1"/>
                </a:solidFill>
                <a:latin typeface="+mj-lt"/>
              </a:defRPr>
            </a:lvl1pPr>
          </a:lstStyle>
          <a:p>
            <a:r>
              <a:rPr lang="en-US" dirty="0"/>
              <a:t>Click to add title </a:t>
            </a:r>
          </a:p>
        </p:txBody>
      </p:sp>
      <p:sp>
        <p:nvSpPr>
          <p:cNvPr id="5" name="Rectangle 4">
            <a:extLst>
              <a:ext uri="{FF2B5EF4-FFF2-40B4-BE49-F238E27FC236}">
                <a16:creationId xmlns:a16="http://schemas.microsoft.com/office/drawing/2014/main" id="{E81ED476-3924-7E52-1A9D-0E0424695B24}"/>
              </a:ext>
            </a:extLst>
          </p:cNvPr>
          <p:cNvSpPr/>
          <p:nvPr userDrawn="1"/>
        </p:nvSpPr>
        <p:spPr>
          <a:xfrm>
            <a:off x="7154721"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01169"/>
            <a:ext cx="10352810" cy="1288758"/>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hasCustomPrompt="1"/>
          </p:nvPr>
        </p:nvSpPr>
        <p:spPr>
          <a:xfrm>
            <a:off x="952500" y="1939108"/>
            <a:ext cx="10352810" cy="4110702"/>
          </a:xfrm>
        </p:spPr>
        <p:txBody>
          <a:bodyPr/>
          <a:lstStyle>
            <a:lvl1pPr>
              <a:defRPr>
                <a:solidFill>
                  <a:schemeClr val="bg1"/>
                </a:solidFill>
              </a:defRPr>
            </a:lvl1pPr>
          </a:lstStyle>
          <a:p>
            <a:r>
              <a:rPr lang="en-US" dirty="0"/>
              <a:t>Click to add chart</a:t>
            </a:r>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7F404C10-744B-3A30-6A97-DEF88914AF8B}"/>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210313"/>
            <a:ext cx="10287000" cy="1279614"/>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hasCustomPrompt="1"/>
          </p:nvPr>
        </p:nvSpPr>
        <p:spPr>
          <a:xfrm>
            <a:off x="952500" y="2209800"/>
            <a:ext cx="10287000" cy="2593109"/>
          </a:xfrm>
        </p:spPr>
        <p:txBody>
          <a:bodyPr/>
          <a:lstStyle>
            <a:lvl1pPr>
              <a:defRPr/>
            </a:lvl1pPr>
          </a:lstStyle>
          <a:p>
            <a:r>
              <a:rPr lang="en-US" dirty="0"/>
              <a:t>Click to add table</a:t>
            </a:r>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07A8E389-98BB-3534-2651-FEF1E37EBC6E}"/>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ACB4ADD-D9F4-984E-B29D-A2CF6D19E810}"/>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9" name="Title 1">
            <a:extLst>
              <a:ext uri="{FF2B5EF4-FFF2-40B4-BE49-F238E27FC236}">
                <a16:creationId xmlns:a16="http://schemas.microsoft.com/office/drawing/2014/main" id="{A5C37098-CEB2-1E45-989B-3DD92F3B1A30}"/>
              </a:ext>
            </a:extLst>
          </p:cNvPr>
          <p:cNvSpPr>
            <a:spLocks noGrp="1"/>
          </p:cNvSpPr>
          <p:nvPr>
            <p:ph type="title" hasCustomPrompt="1"/>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pPr lvl="0"/>
            <a:r>
              <a:rPr lang="en-US" dirty="0"/>
              <a:t>Click to add text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00165"/>
          </a:xfrm>
          <a:prstGeom prst="rect">
            <a:avLst/>
          </a:prstGeom>
          <a:noFill/>
        </p:spPr>
        <p:txBody>
          <a:bodyPr wrap="square" tIns="457200" bIns="0" rtlCol="0" anchor="b" anchorCtr="0">
            <a:noAutofit/>
          </a:bodyPr>
          <a:lstStyle/>
          <a:p>
            <a:r>
              <a:rPr lang="en-US" sz="20000" b="1" dirty="0">
                <a:solidFill>
                  <a:schemeClr val="bg1"/>
                </a:solidFill>
              </a:rPr>
              <a:t>“</a:t>
            </a:r>
          </a:p>
        </p:txBody>
      </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3" name="Group 22">
            <a:extLst>
              <a:ext uri="{FF2B5EF4-FFF2-40B4-BE49-F238E27FC236}">
                <a16:creationId xmlns:a16="http://schemas.microsoft.com/office/drawing/2014/main" id="{EFD0B2D5-B3C2-D847-A220-86CB6A37E418}"/>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1" name="Title 1">
            <a:extLst>
              <a:ext uri="{FF2B5EF4-FFF2-40B4-BE49-F238E27FC236}">
                <a16:creationId xmlns:a16="http://schemas.microsoft.com/office/drawing/2014/main" id="{E2F20AFE-B282-5146-B0D6-F2FC1B6D303E}"/>
              </a:ext>
            </a:extLst>
          </p:cNvPr>
          <p:cNvSpPr>
            <a:spLocks noGrp="1"/>
          </p:cNvSpPr>
          <p:nvPr>
            <p:ph type="title" hasCustomPrompt="1"/>
          </p:nvPr>
        </p:nvSpPr>
        <p:spPr>
          <a:xfrm>
            <a:off x="964022" y="151023"/>
            <a:ext cx="10275477" cy="1338903"/>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62" name="Straight Connector 61">
            <a:extLst>
              <a:ext uri="{FF2B5EF4-FFF2-40B4-BE49-F238E27FC236}">
                <a16:creationId xmlns:a16="http://schemas.microsoft.com/office/drawing/2014/main" id="{F777D2F0-DE3F-8343-B97A-E7FA440532FD}"/>
              </a:ext>
              <a:ext uri="{C183D7F6-B498-43B3-948B-1728B52AA6E4}">
                <adec:decorative xmlns:adec="http://schemas.microsoft.com/office/drawing/2017/decorative" val="1"/>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hasCustomPrompt="1"/>
          </p:nvPr>
        </p:nvSpPr>
        <p:spPr>
          <a:xfrm>
            <a:off x="954268"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hasCustomPrompt="1"/>
          </p:nvPr>
        </p:nvSpPr>
        <p:spPr>
          <a:xfrm>
            <a:off x="952500" y="4823250"/>
            <a:ext cx="2133600"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hasCustomPrompt="1"/>
          </p:nvPr>
        </p:nvSpPr>
        <p:spPr>
          <a:xfrm>
            <a:off x="952500" y="5339379"/>
            <a:ext cx="2133600"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hasCustomPrompt="1"/>
          </p:nvPr>
        </p:nvSpPr>
        <p:spPr>
          <a:xfrm>
            <a:off x="3658280"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hasCustomPrompt="1"/>
          </p:nvPr>
        </p:nvSpPr>
        <p:spPr>
          <a:xfrm>
            <a:off x="3663042" y="4823250"/>
            <a:ext cx="2128157"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hasCustomPrompt="1"/>
          </p:nvPr>
        </p:nvSpPr>
        <p:spPr>
          <a:xfrm>
            <a:off x="3663042" y="5339379"/>
            <a:ext cx="2128157"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hasCustomPrompt="1"/>
          </p:nvPr>
        </p:nvSpPr>
        <p:spPr>
          <a:xfrm>
            <a:off x="6362292"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hasCustomPrompt="1"/>
          </p:nvPr>
        </p:nvSpPr>
        <p:spPr>
          <a:xfrm>
            <a:off x="63670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hasCustomPrompt="1"/>
          </p:nvPr>
        </p:nvSpPr>
        <p:spPr>
          <a:xfrm>
            <a:off x="63670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hasCustomPrompt="1"/>
          </p:nvPr>
        </p:nvSpPr>
        <p:spPr>
          <a:xfrm>
            <a:off x="9112023" y="2572883"/>
            <a:ext cx="2118245" cy="2037217"/>
          </a:xfrm>
          <a:prstGeom prst="rect">
            <a:avLst/>
          </a:prstGeom>
        </p:spPr>
        <p:txBody>
          <a:bodyPr>
            <a:normAutofit/>
          </a:bodyPr>
          <a:lstStyle>
            <a:lvl1pPr marL="0" indent="0" algn="ctr">
              <a:buNone/>
              <a:defRPr sz="1600"/>
            </a:lvl1pPr>
          </a:lstStyle>
          <a:p>
            <a:r>
              <a:rPr lang="en-US" dirty="0"/>
              <a:t>Click to add picture</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hasCustomPrompt="1"/>
          </p:nvPr>
        </p:nvSpPr>
        <p:spPr>
          <a:xfrm>
            <a:off x="9110254" y="4823250"/>
            <a:ext cx="2129245" cy="456961"/>
          </a:xfrm>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hasCustomPrompt="1"/>
          </p:nvPr>
        </p:nvSpPr>
        <p:spPr>
          <a:xfrm>
            <a:off x="9110254" y="5339379"/>
            <a:ext cx="2129245" cy="765586"/>
          </a:xfrm>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5BEE3F78-D640-47E6-F461-2CF028EAD0E3}"/>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205247"/>
            <a:ext cx="10169152" cy="1284679"/>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21" name="Straight Connector 20">
            <a:extLst>
              <a:ext uri="{FF2B5EF4-FFF2-40B4-BE49-F238E27FC236}">
                <a16:creationId xmlns:a16="http://schemas.microsoft.com/office/drawing/2014/main" id="{040046AF-E5BF-854D-9986-7C3019770FE7}"/>
              </a:ext>
              <a:ext uri="{C183D7F6-B498-43B3-948B-1728B52AA6E4}">
                <adec:decorative xmlns:adec="http://schemas.microsoft.com/office/drawing/2017/decorative" val="1"/>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 uri="{C183D7F6-B498-43B3-948B-1728B52AA6E4}">
                <adec:decorative xmlns:adec="http://schemas.microsoft.com/office/drawing/2017/decorative" val="1"/>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 uri="{C183D7F6-B498-43B3-948B-1728B52AA6E4}">
                <adec:decorative xmlns:adec="http://schemas.microsoft.com/office/drawing/2017/decorative" val="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 uri="{C183D7F6-B498-43B3-948B-1728B52AA6E4}">
                <adec:decorative xmlns:adec="http://schemas.microsoft.com/office/drawing/2017/decorative" val="1"/>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340167"/>
            <a:ext cx="2133600" cy="546841"/>
          </a:xfrm>
          <a:ln>
            <a:noFill/>
          </a:ln>
        </p:spPr>
        <p:txBody>
          <a:bodyPr lIns="0" tIns="0" rIns="0" bIns="0" anchor="ctr" anchorCtr="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473389"/>
            <a:ext cx="2133600" cy="546841"/>
          </a:xfrm>
          <a:ln>
            <a:noFill/>
          </a:ln>
        </p:spPr>
        <p:txBody>
          <a:bodyPr vert="horz" lIns="0" tIns="0" rIns="0" bIns="0" rtlCol="0" anchor="ctr" anchorCtr="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lvl="0"/>
            <a:r>
              <a:rPr lang="en-US" dirty="0"/>
              <a:t>Click to add text</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60433"/>
            <a:ext cx="2133600" cy="646184"/>
          </a:xfrm>
          <a:ln>
            <a:noFill/>
          </a:ln>
        </p:spPr>
        <p:txBody>
          <a:bodyPr lIns="0" tIns="0" rIns="0" bIns="0">
            <a:norm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8" name="Straight Connector 7">
            <a:extLst>
              <a:ext uri="{FF2B5EF4-FFF2-40B4-BE49-F238E27FC236}">
                <a16:creationId xmlns:a16="http://schemas.microsoft.com/office/drawing/2014/main" id="{4CE2724A-BCA1-604F-9D18-BF05746408C2}"/>
              </a:ext>
              <a:ext uri="{C183D7F6-B498-43B3-948B-1728B52AA6E4}">
                <adec:decorative xmlns:adec="http://schemas.microsoft.com/office/drawing/2017/decorative" val="1"/>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 uri="{C183D7F6-B498-43B3-948B-1728B52AA6E4}">
                <adec:decorative xmlns:adec="http://schemas.microsoft.com/office/drawing/2017/decorative" val="1"/>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 uri="{C183D7F6-B498-43B3-948B-1728B52AA6E4}">
                <adec:decorative xmlns:adec="http://schemas.microsoft.com/office/drawing/2017/decorative" val="1"/>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 uri="{C183D7F6-B498-43B3-948B-1728B52AA6E4}">
                <adec:decorative xmlns:adec="http://schemas.microsoft.com/office/drawing/2017/decorative" val="1"/>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 uri="{C183D7F6-B498-43B3-948B-1728B52AA6E4}">
                <adec:decorative xmlns:adec="http://schemas.microsoft.com/office/drawing/2017/decorative" val="1"/>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dirty="0"/>
              <a:t>Annual Review</a:t>
            </a:r>
            <a:endParaRPr lang="en-US" b="0" dirty="0"/>
          </a:p>
        </p:txBody>
      </p:sp>
      <p:sp>
        <p:nvSpPr>
          <p:cNvPr id="2" name="Date Placeholder 3">
            <a:extLst>
              <a:ext uri="{FF2B5EF4-FFF2-40B4-BE49-F238E27FC236}">
                <a16:creationId xmlns:a16="http://schemas.microsoft.com/office/drawing/2014/main" id="{F3C5F14A-2BEC-E1E4-FD6D-B181CD598ED6}"/>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dirty="0"/>
              <a:t>September 3, 20XX</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dirty="0"/>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microsoft.com/office/2007/relationships/hdphoto" Target="../media/hdphoto2.wdp"/><Relationship Id="rId2" Type="http://schemas.openxmlformats.org/officeDocument/2006/relationships/image" Target="../media/image4.jpe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jpe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758752"/>
            <a:ext cx="5491571" cy="2871449"/>
          </a:xfrm>
        </p:spPr>
        <p:txBody>
          <a:bodyPr/>
          <a:lstStyle/>
          <a:p>
            <a:r>
              <a:rPr lang="en-US" sz="3600" dirty="0"/>
              <a:t>Executing ALU, Memory and Control Instructions in Pipeline</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606189"/>
          </a:xfrm>
        </p:spPr>
        <p:txBody>
          <a:bodyPr>
            <a:normAutofit/>
          </a:bodyPr>
          <a:lstStyle/>
          <a:p>
            <a:r>
              <a:rPr lang="en-US" dirty="0"/>
              <a:t>Group Presentation</a:t>
            </a:r>
          </a:p>
          <a:p>
            <a:r>
              <a:rPr lang="en-US" dirty="0"/>
              <a:t>Computer Organization &amp; Architecture</a:t>
            </a:r>
          </a:p>
          <a:p>
            <a:r>
              <a:rPr lang="en-US" dirty="0"/>
              <a:t>October 27, 2023 </a:t>
            </a:r>
          </a:p>
          <a:p>
            <a:endParaRPr lang="en-US" dirty="0"/>
          </a:p>
        </p:txBody>
      </p:sp>
    </p:spTree>
    <p:extLst>
      <p:ext uri="{BB962C8B-B14F-4D97-AF65-F5344CB8AC3E}">
        <p14:creationId xmlns:p14="http://schemas.microsoft.com/office/powerpoint/2010/main" val="190805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2092817"/>
            <a:ext cx="4941477" cy="1563483"/>
          </a:xfrm>
        </p:spPr>
        <p:txBody>
          <a:bodyPr/>
          <a:lstStyle/>
          <a:p>
            <a:r>
              <a:rPr lang="en-US" dirty="0"/>
              <a:t>Arithmetic Instructions</a:t>
            </a:r>
          </a:p>
        </p:txBody>
      </p:sp>
    </p:spTree>
    <p:extLst>
      <p:ext uri="{BB962C8B-B14F-4D97-AF65-F5344CB8AC3E}">
        <p14:creationId xmlns:p14="http://schemas.microsoft.com/office/powerpoint/2010/main" val="35729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11</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Arithmetic Instructions</a:t>
            </a:r>
          </a:p>
        </p:txBody>
      </p:sp>
      <p:sp>
        <p:nvSpPr>
          <p:cNvPr id="4" name="Date Placeholder 3">
            <a:extLst>
              <a:ext uri="{FF2B5EF4-FFF2-40B4-BE49-F238E27FC236}">
                <a16:creationId xmlns:a16="http://schemas.microsoft.com/office/drawing/2014/main" id="{0B90EA4F-2FAA-BF1E-39F7-BE72119542F4}"/>
              </a:ext>
            </a:extLst>
          </p:cNvPr>
          <p:cNvSpPr>
            <a:spLocks noGrp="1"/>
          </p:cNvSpPr>
          <p:nvPr>
            <p:ph type="dt" sz="half" idx="2"/>
          </p:nvPr>
        </p:nvSpPr>
        <p:spPr>
          <a:xfrm>
            <a:off x="9907270" y="6332220"/>
            <a:ext cx="1313180" cy="247651"/>
          </a:xfrm>
        </p:spPr>
        <p:txBody>
          <a:bodyPr/>
          <a:lstStyle/>
          <a:p>
            <a:r>
              <a:rPr lang="en-US" dirty="0"/>
              <a:t>October 27, 2023</a:t>
            </a:r>
            <a:endParaRPr lang="en-US" dirty="0">
              <a:latin typeface="+mn-lt"/>
            </a:endParaRPr>
          </a:p>
        </p:txBody>
      </p:sp>
      <p:sp>
        <p:nvSpPr>
          <p:cNvPr id="11" name="Rectangle 10">
            <a:extLst>
              <a:ext uri="{FF2B5EF4-FFF2-40B4-BE49-F238E27FC236}">
                <a16:creationId xmlns:a16="http://schemas.microsoft.com/office/drawing/2014/main" id="{81B3DD10-720F-CC83-2559-400958EEA9B5}"/>
              </a:ext>
            </a:extLst>
          </p:cNvPr>
          <p:cNvSpPr/>
          <p:nvPr/>
        </p:nvSpPr>
        <p:spPr>
          <a:xfrm>
            <a:off x="315942" y="2572829"/>
            <a:ext cx="388188" cy="78069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PC</a:t>
            </a:r>
            <a:endParaRPr lang="en-IN" sz="1400" dirty="0">
              <a:solidFill>
                <a:schemeClr val="bg1"/>
              </a:solidFill>
            </a:endParaRPr>
          </a:p>
        </p:txBody>
      </p:sp>
      <p:sp>
        <p:nvSpPr>
          <p:cNvPr id="12" name="Rectangle 11">
            <a:extLst>
              <a:ext uri="{FF2B5EF4-FFF2-40B4-BE49-F238E27FC236}">
                <a16:creationId xmlns:a16="http://schemas.microsoft.com/office/drawing/2014/main" id="{DB4146A4-1CEA-8827-BB5A-7DF871964055}"/>
              </a:ext>
            </a:extLst>
          </p:cNvPr>
          <p:cNvSpPr/>
          <p:nvPr/>
        </p:nvSpPr>
        <p:spPr>
          <a:xfrm>
            <a:off x="994653" y="2229928"/>
            <a:ext cx="1497330" cy="146649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Instruction Memory</a:t>
            </a:r>
            <a:endParaRPr lang="en-IN" sz="1400" dirty="0">
              <a:solidFill>
                <a:schemeClr val="bg1"/>
              </a:solidFill>
            </a:endParaRPr>
          </a:p>
        </p:txBody>
      </p:sp>
      <p:cxnSp>
        <p:nvCxnSpPr>
          <p:cNvPr id="18" name="Straight Arrow Connector 17">
            <a:extLst>
              <a:ext uri="{FF2B5EF4-FFF2-40B4-BE49-F238E27FC236}">
                <a16:creationId xmlns:a16="http://schemas.microsoft.com/office/drawing/2014/main" id="{A0B59BD3-31E1-48D5-8459-82470BFE9A0F}"/>
              </a:ext>
            </a:extLst>
          </p:cNvPr>
          <p:cNvCxnSpPr>
            <a:stCxn id="11" idx="3"/>
            <a:endCxn id="12" idx="1"/>
          </p:cNvCxnSpPr>
          <p:nvPr/>
        </p:nvCxnSpPr>
        <p:spPr>
          <a:xfrm flipV="1">
            <a:off x="704130" y="2963174"/>
            <a:ext cx="29052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0AB1D7FD-BE67-7706-8BF9-5ADDECC5C233}"/>
              </a:ext>
            </a:extLst>
          </p:cNvPr>
          <p:cNvSpPr/>
          <p:nvPr/>
        </p:nvSpPr>
        <p:spPr>
          <a:xfrm>
            <a:off x="3862519" y="2229927"/>
            <a:ext cx="1497330" cy="146649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Register Bank</a:t>
            </a:r>
            <a:endParaRPr lang="en-IN" sz="1400" dirty="0">
              <a:solidFill>
                <a:schemeClr val="bg1"/>
              </a:solidFill>
            </a:endParaRPr>
          </a:p>
        </p:txBody>
      </p:sp>
      <p:sp>
        <p:nvSpPr>
          <p:cNvPr id="24" name="Flowchart: Manual Operation 23">
            <a:extLst>
              <a:ext uri="{FF2B5EF4-FFF2-40B4-BE49-F238E27FC236}">
                <a16:creationId xmlns:a16="http://schemas.microsoft.com/office/drawing/2014/main" id="{D0D59402-89EE-1ACE-94E4-A533FDF9B258}"/>
              </a:ext>
            </a:extLst>
          </p:cNvPr>
          <p:cNvSpPr/>
          <p:nvPr/>
        </p:nvSpPr>
        <p:spPr>
          <a:xfrm rot="16200000">
            <a:off x="6797537" y="2657638"/>
            <a:ext cx="1466490" cy="611070"/>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dirty="0">
                <a:solidFill>
                  <a:schemeClr val="bg1"/>
                </a:solidFill>
              </a:rPr>
              <a:t>ALU</a:t>
            </a:r>
            <a:endParaRPr lang="en-IN" dirty="0">
              <a:solidFill>
                <a:schemeClr val="bg1"/>
              </a:solidFill>
            </a:endParaRPr>
          </a:p>
        </p:txBody>
      </p:sp>
      <p:sp>
        <p:nvSpPr>
          <p:cNvPr id="25" name="Rectangle 24">
            <a:extLst>
              <a:ext uri="{FF2B5EF4-FFF2-40B4-BE49-F238E27FC236}">
                <a16:creationId xmlns:a16="http://schemas.microsoft.com/office/drawing/2014/main" id="{61742216-2BBD-7CF9-46F8-33414584AE33}"/>
              </a:ext>
            </a:extLst>
          </p:cNvPr>
          <p:cNvSpPr/>
          <p:nvPr/>
        </p:nvSpPr>
        <p:spPr>
          <a:xfrm>
            <a:off x="9120610" y="2492288"/>
            <a:ext cx="1497330" cy="17964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Data Memory</a:t>
            </a:r>
          </a:p>
        </p:txBody>
      </p:sp>
      <p:sp>
        <p:nvSpPr>
          <p:cNvPr id="27" name="Rectangle 26">
            <a:extLst>
              <a:ext uri="{FF2B5EF4-FFF2-40B4-BE49-F238E27FC236}">
                <a16:creationId xmlns:a16="http://schemas.microsoft.com/office/drawing/2014/main" id="{9860636E-A679-EF4A-7CA4-1E762B42C953}"/>
              </a:ext>
            </a:extLst>
          </p:cNvPr>
          <p:cNvSpPr/>
          <p:nvPr/>
        </p:nvSpPr>
        <p:spPr>
          <a:xfrm>
            <a:off x="2855926" y="679732"/>
            <a:ext cx="388188" cy="5436394"/>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IF</a:t>
            </a:r>
          </a:p>
          <a:p>
            <a:pPr algn="ctr"/>
            <a:r>
              <a:rPr lang="en-US" sz="1400" dirty="0">
                <a:solidFill>
                  <a:schemeClr val="bg1"/>
                </a:solidFill>
              </a:rPr>
              <a:t>ID</a:t>
            </a:r>
          </a:p>
        </p:txBody>
      </p:sp>
      <p:sp>
        <p:nvSpPr>
          <p:cNvPr id="28" name="Rectangle 27">
            <a:extLst>
              <a:ext uri="{FF2B5EF4-FFF2-40B4-BE49-F238E27FC236}">
                <a16:creationId xmlns:a16="http://schemas.microsoft.com/office/drawing/2014/main" id="{EFA9043C-4902-AFCA-3553-9F529B752EF8}"/>
              </a:ext>
            </a:extLst>
          </p:cNvPr>
          <p:cNvSpPr/>
          <p:nvPr/>
        </p:nvSpPr>
        <p:spPr>
          <a:xfrm>
            <a:off x="5847650" y="679732"/>
            <a:ext cx="38818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ID</a:t>
            </a:r>
          </a:p>
          <a:p>
            <a:pPr algn="ctr"/>
            <a:r>
              <a:rPr lang="en-US" sz="1400" dirty="0">
                <a:solidFill>
                  <a:schemeClr val="bg1"/>
                </a:solidFill>
              </a:rPr>
              <a:t>EX</a:t>
            </a:r>
          </a:p>
        </p:txBody>
      </p:sp>
      <p:cxnSp>
        <p:nvCxnSpPr>
          <p:cNvPr id="32" name="Straight Arrow Connector 31">
            <a:extLst>
              <a:ext uri="{FF2B5EF4-FFF2-40B4-BE49-F238E27FC236}">
                <a16:creationId xmlns:a16="http://schemas.microsoft.com/office/drawing/2014/main" id="{ED531294-3327-A1C0-1C11-E3AD16CBE0EE}"/>
              </a:ext>
            </a:extLst>
          </p:cNvPr>
          <p:cNvCxnSpPr>
            <a:stCxn id="12" idx="3"/>
          </p:cNvCxnSpPr>
          <p:nvPr/>
        </p:nvCxnSpPr>
        <p:spPr>
          <a:xfrm flipV="1">
            <a:off x="2491983" y="2963172"/>
            <a:ext cx="36701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68E3809-24BF-25EE-497E-240E47507CE0}"/>
              </a:ext>
            </a:extLst>
          </p:cNvPr>
          <p:cNvCxnSpPr/>
          <p:nvPr/>
        </p:nvCxnSpPr>
        <p:spPr>
          <a:xfrm>
            <a:off x="3244114" y="2963172"/>
            <a:ext cx="327222"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CA1B3CC-5C58-BC6C-54A9-9D558615D3B8}"/>
              </a:ext>
            </a:extLst>
          </p:cNvPr>
          <p:cNvCxnSpPr/>
          <p:nvPr/>
        </p:nvCxnSpPr>
        <p:spPr>
          <a:xfrm flipV="1">
            <a:off x="3571336" y="2346385"/>
            <a:ext cx="0" cy="61678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7F15F2E-244C-419F-48E5-2C1DB2FB1E89}"/>
              </a:ext>
            </a:extLst>
          </p:cNvPr>
          <p:cNvCxnSpPr/>
          <p:nvPr/>
        </p:nvCxnSpPr>
        <p:spPr>
          <a:xfrm>
            <a:off x="3571336" y="2346385"/>
            <a:ext cx="291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DE718D9-AA6B-9F4F-8D82-AB8A7DEEAAF1}"/>
              </a:ext>
            </a:extLst>
          </p:cNvPr>
          <p:cNvCxnSpPr/>
          <p:nvPr/>
        </p:nvCxnSpPr>
        <p:spPr>
          <a:xfrm>
            <a:off x="3571336" y="2741042"/>
            <a:ext cx="291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E30CE8B-EEE5-60FE-8FD7-C0C4B945057C}"/>
              </a:ext>
            </a:extLst>
          </p:cNvPr>
          <p:cNvCxnSpPr/>
          <p:nvPr/>
        </p:nvCxnSpPr>
        <p:spPr>
          <a:xfrm>
            <a:off x="3571336" y="2963172"/>
            <a:ext cx="0" cy="521899"/>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0D115A9-4165-2CDF-C1AD-B448F0767F71}"/>
              </a:ext>
            </a:extLst>
          </p:cNvPr>
          <p:cNvCxnSpPr/>
          <p:nvPr/>
        </p:nvCxnSpPr>
        <p:spPr>
          <a:xfrm>
            <a:off x="3571336" y="3122762"/>
            <a:ext cx="291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2F4432C7-6D37-C03B-54F7-AF8796684298}"/>
              </a:ext>
            </a:extLst>
          </p:cNvPr>
          <p:cNvSpPr/>
          <p:nvPr/>
        </p:nvSpPr>
        <p:spPr>
          <a:xfrm>
            <a:off x="4156951" y="4132377"/>
            <a:ext cx="928546" cy="1362758"/>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Sign Extend</a:t>
            </a:r>
            <a:endParaRPr lang="en-IN" sz="1200" dirty="0"/>
          </a:p>
        </p:txBody>
      </p:sp>
      <p:cxnSp>
        <p:nvCxnSpPr>
          <p:cNvPr id="63" name="Straight Connector 62">
            <a:extLst>
              <a:ext uri="{FF2B5EF4-FFF2-40B4-BE49-F238E27FC236}">
                <a16:creationId xmlns:a16="http://schemas.microsoft.com/office/drawing/2014/main" id="{9C3525F3-607F-343A-8BC1-8CD1CC7AF71D}"/>
              </a:ext>
            </a:extLst>
          </p:cNvPr>
          <p:cNvCxnSpPr/>
          <p:nvPr/>
        </p:nvCxnSpPr>
        <p:spPr>
          <a:xfrm>
            <a:off x="3571336" y="3485071"/>
            <a:ext cx="0" cy="132868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BD28624A-F635-7FDB-C7B5-C41EC534A9ED}"/>
              </a:ext>
            </a:extLst>
          </p:cNvPr>
          <p:cNvCxnSpPr>
            <a:cxnSpLocks/>
            <a:endCxn id="53" idx="2"/>
          </p:cNvCxnSpPr>
          <p:nvPr/>
        </p:nvCxnSpPr>
        <p:spPr>
          <a:xfrm>
            <a:off x="3571336" y="4813756"/>
            <a:ext cx="5856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9023487E-A463-4774-EBA0-ABB530CAAB32}"/>
              </a:ext>
            </a:extLst>
          </p:cNvPr>
          <p:cNvCxnSpPr>
            <a:cxnSpLocks/>
            <a:stCxn id="53" idx="6"/>
          </p:cNvCxnSpPr>
          <p:nvPr/>
        </p:nvCxnSpPr>
        <p:spPr>
          <a:xfrm>
            <a:off x="5085497" y="4813756"/>
            <a:ext cx="7621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19AFACC9-FDCA-63EB-9A79-37D928226950}"/>
              </a:ext>
            </a:extLst>
          </p:cNvPr>
          <p:cNvCxnSpPr/>
          <p:nvPr/>
        </p:nvCxnSpPr>
        <p:spPr>
          <a:xfrm>
            <a:off x="5359849" y="2572829"/>
            <a:ext cx="487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F3E11725-4A79-7521-6557-AD3E0E1AC05A}"/>
              </a:ext>
            </a:extLst>
          </p:cNvPr>
          <p:cNvCxnSpPr/>
          <p:nvPr/>
        </p:nvCxnSpPr>
        <p:spPr>
          <a:xfrm>
            <a:off x="5359849" y="3155112"/>
            <a:ext cx="4878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Flowchart: Manual Operation 71">
            <a:extLst>
              <a:ext uri="{FF2B5EF4-FFF2-40B4-BE49-F238E27FC236}">
                <a16:creationId xmlns:a16="http://schemas.microsoft.com/office/drawing/2014/main" id="{7FFE1E7B-B927-50B6-C6F0-47F759B563B3}"/>
              </a:ext>
            </a:extLst>
          </p:cNvPr>
          <p:cNvSpPr/>
          <p:nvPr/>
        </p:nvSpPr>
        <p:spPr>
          <a:xfrm rot="16200000">
            <a:off x="990417" y="693410"/>
            <a:ext cx="873694" cy="388188"/>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sz="1200" dirty="0">
                <a:solidFill>
                  <a:schemeClr val="bg1"/>
                </a:solidFill>
              </a:rPr>
              <a:t>ADD</a:t>
            </a:r>
            <a:endParaRPr lang="en-IN" sz="1200" dirty="0">
              <a:solidFill>
                <a:schemeClr val="bg1"/>
              </a:solidFill>
            </a:endParaRPr>
          </a:p>
        </p:txBody>
      </p:sp>
      <p:cxnSp>
        <p:nvCxnSpPr>
          <p:cNvPr id="74" name="Straight Connector 73">
            <a:extLst>
              <a:ext uri="{FF2B5EF4-FFF2-40B4-BE49-F238E27FC236}">
                <a16:creationId xmlns:a16="http://schemas.microsoft.com/office/drawing/2014/main" id="{43E0BBF0-567D-12FB-1C7F-D0DBACCD314B}"/>
              </a:ext>
            </a:extLst>
          </p:cNvPr>
          <p:cNvCxnSpPr/>
          <p:nvPr/>
        </p:nvCxnSpPr>
        <p:spPr>
          <a:xfrm flipV="1">
            <a:off x="849391" y="1164566"/>
            <a:ext cx="0" cy="1798606"/>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24AF12E3-6D2D-F5FC-4D8B-1C3804054177}"/>
              </a:ext>
            </a:extLst>
          </p:cNvPr>
          <p:cNvCxnSpPr/>
          <p:nvPr/>
        </p:nvCxnSpPr>
        <p:spPr>
          <a:xfrm>
            <a:off x="849391" y="1164566"/>
            <a:ext cx="383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Flowchart: Manual Operation 76">
            <a:extLst>
              <a:ext uri="{FF2B5EF4-FFF2-40B4-BE49-F238E27FC236}">
                <a16:creationId xmlns:a16="http://schemas.microsoft.com/office/drawing/2014/main" id="{2A064F9D-737C-34F0-7B13-55765DF109AF}"/>
              </a:ext>
            </a:extLst>
          </p:cNvPr>
          <p:cNvSpPr/>
          <p:nvPr/>
        </p:nvSpPr>
        <p:spPr>
          <a:xfrm rot="16200000">
            <a:off x="6982494" y="912245"/>
            <a:ext cx="873694" cy="388188"/>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sz="1200" dirty="0">
                <a:solidFill>
                  <a:schemeClr val="bg1"/>
                </a:solidFill>
              </a:rPr>
              <a:t>ADD</a:t>
            </a:r>
            <a:endParaRPr lang="en-IN" sz="1200" dirty="0">
              <a:solidFill>
                <a:schemeClr val="bg1"/>
              </a:solidFill>
            </a:endParaRPr>
          </a:p>
        </p:txBody>
      </p:sp>
      <p:sp>
        <p:nvSpPr>
          <p:cNvPr id="78" name="Rectangle 77">
            <a:extLst>
              <a:ext uri="{FF2B5EF4-FFF2-40B4-BE49-F238E27FC236}">
                <a16:creationId xmlns:a16="http://schemas.microsoft.com/office/drawing/2014/main" id="{C5345DB0-FD9B-29DD-D041-21CF467F951A}"/>
              </a:ext>
            </a:extLst>
          </p:cNvPr>
          <p:cNvSpPr/>
          <p:nvPr/>
        </p:nvSpPr>
        <p:spPr>
          <a:xfrm>
            <a:off x="8268796" y="679731"/>
            <a:ext cx="57057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EX</a:t>
            </a:r>
          </a:p>
          <a:p>
            <a:pPr algn="ctr"/>
            <a:r>
              <a:rPr lang="en-US" sz="1400" dirty="0">
                <a:solidFill>
                  <a:schemeClr val="bg1"/>
                </a:solidFill>
              </a:rPr>
              <a:t>MEM</a:t>
            </a:r>
          </a:p>
        </p:txBody>
      </p:sp>
      <p:cxnSp>
        <p:nvCxnSpPr>
          <p:cNvPr id="80" name="Straight Arrow Connector 79">
            <a:extLst>
              <a:ext uri="{FF2B5EF4-FFF2-40B4-BE49-F238E27FC236}">
                <a16:creationId xmlns:a16="http://schemas.microsoft.com/office/drawing/2014/main" id="{78FA1ABA-9B20-5F49-8960-89CB0C82841C}"/>
              </a:ext>
            </a:extLst>
          </p:cNvPr>
          <p:cNvCxnSpPr/>
          <p:nvPr/>
        </p:nvCxnSpPr>
        <p:spPr>
          <a:xfrm>
            <a:off x="849391" y="664907"/>
            <a:ext cx="3837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BD1D0D56-FE5E-DAB7-7DC8-E58950E7FD52}"/>
              </a:ext>
            </a:extLst>
          </p:cNvPr>
          <p:cNvCxnSpPr>
            <a:stCxn id="72" idx="2"/>
          </p:cNvCxnSpPr>
          <p:nvPr/>
        </p:nvCxnSpPr>
        <p:spPr>
          <a:xfrm flipV="1">
            <a:off x="1621358" y="887503"/>
            <a:ext cx="123456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B0C26E1E-454E-A459-00CC-73F2CA10461E}"/>
              </a:ext>
            </a:extLst>
          </p:cNvPr>
          <p:cNvCxnSpPr/>
          <p:nvPr/>
        </p:nvCxnSpPr>
        <p:spPr>
          <a:xfrm>
            <a:off x="3244114" y="887503"/>
            <a:ext cx="26035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D1315889-B998-E32B-9F5B-045C092E8CE5}"/>
              </a:ext>
            </a:extLst>
          </p:cNvPr>
          <p:cNvCxnSpPr>
            <a:cxnSpLocks/>
          </p:cNvCxnSpPr>
          <p:nvPr/>
        </p:nvCxnSpPr>
        <p:spPr>
          <a:xfrm>
            <a:off x="6232842" y="887503"/>
            <a:ext cx="9924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D497F237-4FD2-65AB-96A6-260584DC7337}"/>
              </a:ext>
            </a:extLst>
          </p:cNvPr>
          <p:cNvCxnSpPr>
            <a:cxnSpLocks/>
            <a:stCxn id="77" idx="2"/>
          </p:cNvCxnSpPr>
          <p:nvPr/>
        </p:nvCxnSpPr>
        <p:spPr>
          <a:xfrm>
            <a:off x="7613435" y="1106339"/>
            <a:ext cx="6553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3CEADFDA-8444-7822-186D-ECB1AEB616F7}"/>
              </a:ext>
            </a:extLst>
          </p:cNvPr>
          <p:cNvCxnSpPr/>
          <p:nvPr/>
        </p:nvCxnSpPr>
        <p:spPr>
          <a:xfrm>
            <a:off x="6235838" y="2572829"/>
            <a:ext cx="9894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EE2822D4-AE9B-0639-E3BE-6BEBAB66351D}"/>
              </a:ext>
            </a:extLst>
          </p:cNvPr>
          <p:cNvCxnSpPr/>
          <p:nvPr/>
        </p:nvCxnSpPr>
        <p:spPr>
          <a:xfrm>
            <a:off x="7836317" y="2665562"/>
            <a:ext cx="432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DDC9F15D-36DC-E555-D3FB-838A0699B3A0}"/>
              </a:ext>
            </a:extLst>
          </p:cNvPr>
          <p:cNvCxnSpPr/>
          <p:nvPr/>
        </p:nvCxnSpPr>
        <p:spPr>
          <a:xfrm>
            <a:off x="7836317" y="3076754"/>
            <a:ext cx="43247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Rectangle 101">
            <a:extLst>
              <a:ext uri="{FF2B5EF4-FFF2-40B4-BE49-F238E27FC236}">
                <a16:creationId xmlns:a16="http://schemas.microsoft.com/office/drawing/2014/main" id="{49A0EE56-F463-B425-7FCA-72D01177F2A8}"/>
              </a:ext>
            </a:extLst>
          </p:cNvPr>
          <p:cNvSpPr/>
          <p:nvPr/>
        </p:nvSpPr>
        <p:spPr>
          <a:xfrm>
            <a:off x="10912058" y="679730"/>
            <a:ext cx="570578" cy="5421569"/>
          </a:xfrm>
          <a:prstGeom prst="rect">
            <a:avLst/>
          </a:prstGeom>
          <a:solidFill>
            <a:srgbClr val="FFFF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MEMWB</a:t>
            </a:r>
          </a:p>
        </p:txBody>
      </p:sp>
      <p:cxnSp>
        <p:nvCxnSpPr>
          <p:cNvPr id="104" name="Straight Arrow Connector 103">
            <a:extLst>
              <a:ext uri="{FF2B5EF4-FFF2-40B4-BE49-F238E27FC236}">
                <a16:creationId xmlns:a16="http://schemas.microsoft.com/office/drawing/2014/main" id="{AE478402-6D45-0FA9-1446-BBC45603C021}"/>
              </a:ext>
            </a:extLst>
          </p:cNvPr>
          <p:cNvCxnSpPr>
            <a:cxnSpLocks/>
          </p:cNvCxnSpPr>
          <p:nvPr/>
        </p:nvCxnSpPr>
        <p:spPr>
          <a:xfrm>
            <a:off x="8839374" y="3076754"/>
            <a:ext cx="277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BBDBDE84-E649-42B3-816A-89DF075AF1FF}"/>
              </a:ext>
            </a:extLst>
          </p:cNvPr>
          <p:cNvCxnSpPr>
            <a:cxnSpLocks/>
            <a:stCxn id="25" idx="3"/>
            <a:endCxn id="102" idx="1"/>
          </p:cNvCxnSpPr>
          <p:nvPr/>
        </p:nvCxnSpPr>
        <p:spPr>
          <a:xfrm>
            <a:off x="10617940" y="3390514"/>
            <a:ext cx="2941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84EDE041-4BCF-FD9A-6E90-4270F3A503B1}"/>
              </a:ext>
            </a:extLst>
          </p:cNvPr>
          <p:cNvCxnSpPr>
            <a:cxnSpLocks/>
          </p:cNvCxnSpPr>
          <p:nvPr/>
        </p:nvCxnSpPr>
        <p:spPr>
          <a:xfrm>
            <a:off x="8839374" y="4132377"/>
            <a:ext cx="277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2" name="Oval 111">
            <a:extLst>
              <a:ext uri="{FF2B5EF4-FFF2-40B4-BE49-F238E27FC236}">
                <a16:creationId xmlns:a16="http://schemas.microsoft.com/office/drawing/2014/main" id="{A648988C-BABC-93D0-27AC-39F2EF9804E0}"/>
              </a:ext>
            </a:extLst>
          </p:cNvPr>
          <p:cNvSpPr/>
          <p:nvPr/>
        </p:nvSpPr>
        <p:spPr>
          <a:xfrm>
            <a:off x="6317122" y="948273"/>
            <a:ext cx="725735" cy="781893"/>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00" dirty="0"/>
              <a:t>Shift Left 2</a:t>
            </a:r>
            <a:endParaRPr lang="en-IN" sz="1000" dirty="0"/>
          </a:p>
        </p:txBody>
      </p:sp>
      <p:cxnSp>
        <p:nvCxnSpPr>
          <p:cNvPr id="118" name="Straight Connector 117">
            <a:extLst>
              <a:ext uri="{FF2B5EF4-FFF2-40B4-BE49-F238E27FC236}">
                <a16:creationId xmlns:a16="http://schemas.microsoft.com/office/drawing/2014/main" id="{A741634D-961D-88EE-ED71-2AAB2CEC445E}"/>
              </a:ext>
            </a:extLst>
          </p:cNvPr>
          <p:cNvCxnSpPr/>
          <p:nvPr/>
        </p:nvCxnSpPr>
        <p:spPr>
          <a:xfrm>
            <a:off x="6232842" y="4813756"/>
            <a:ext cx="444304" cy="0"/>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E52FA5AD-02F0-4ABE-C73B-2061EE4A0AEB}"/>
              </a:ext>
            </a:extLst>
          </p:cNvPr>
          <p:cNvCxnSpPr>
            <a:cxnSpLocks/>
            <a:endCxn id="112" idx="4"/>
          </p:cNvCxnSpPr>
          <p:nvPr/>
        </p:nvCxnSpPr>
        <p:spPr>
          <a:xfrm flipV="1">
            <a:off x="6677146" y="1730166"/>
            <a:ext cx="2844" cy="3083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44E9377-D61D-DBBE-427B-D5E9DF1FCDE5}"/>
              </a:ext>
            </a:extLst>
          </p:cNvPr>
          <p:cNvCxnSpPr>
            <a:cxnSpLocks/>
            <a:stCxn id="112" idx="6"/>
          </p:cNvCxnSpPr>
          <p:nvPr/>
        </p:nvCxnSpPr>
        <p:spPr>
          <a:xfrm flipV="1">
            <a:off x="7042857" y="1339219"/>
            <a:ext cx="18239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5" name="Flowchart: Terminator 124">
            <a:extLst>
              <a:ext uri="{FF2B5EF4-FFF2-40B4-BE49-F238E27FC236}">
                <a16:creationId xmlns:a16="http://schemas.microsoft.com/office/drawing/2014/main" id="{9C68EBC8-52C1-94CB-C594-51A87FB014E8}"/>
              </a:ext>
            </a:extLst>
          </p:cNvPr>
          <p:cNvSpPr/>
          <p:nvPr/>
        </p:nvSpPr>
        <p:spPr>
          <a:xfrm rot="16200000">
            <a:off x="6559284" y="3214477"/>
            <a:ext cx="779673"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27" name="Straight Arrow Connector 126">
            <a:extLst>
              <a:ext uri="{FF2B5EF4-FFF2-40B4-BE49-F238E27FC236}">
                <a16:creationId xmlns:a16="http://schemas.microsoft.com/office/drawing/2014/main" id="{B66E0CA0-4702-4EF3-B6CC-8591A8AA6483}"/>
              </a:ext>
            </a:extLst>
          </p:cNvPr>
          <p:cNvCxnSpPr/>
          <p:nvPr/>
        </p:nvCxnSpPr>
        <p:spPr>
          <a:xfrm>
            <a:off x="6232842" y="3155112"/>
            <a:ext cx="5777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8CB55BB5-44D0-3D85-DC82-6B06BC4E0569}"/>
              </a:ext>
            </a:extLst>
          </p:cNvPr>
          <p:cNvCxnSpPr/>
          <p:nvPr/>
        </p:nvCxnSpPr>
        <p:spPr>
          <a:xfrm flipV="1">
            <a:off x="6454994" y="3155112"/>
            <a:ext cx="0" cy="977265"/>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6B3FCA24-C023-CDA1-24F3-CE15804A76FD}"/>
              </a:ext>
            </a:extLst>
          </p:cNvPr>
          <p:cNvCxnSpPr/>
          <p:nvPr/>
        </p:nvCxnSpPr>
        <p:spPr>
          <a:xfrm>
            <a:off x="6454994" y="4132377"/>
            <a:ext cx="18138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5C4E5700-B3D7-801D-CD56-317E5A4328AE}"/>
              </a:ext>
            </a:extLst>
          </p:cNvPr>
          <p:cNvCxnSpPr/>
          <p:nvPr/>
        </p:nvCxnSpPr>
        <p:spPr>
          <a:xfrm>
            <a:off x="6677146" y="3485071"/>
            <a:ext cx="1334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B67B5620-303C-2316-B49A-51FE7936DE8B}"/>
              </a:ext>
            </a:extLst>
          </p:cNvPr>
          <p:cNvCxnSpPr>
            <a:stCxn id="125" idx="2"/>
          </p:cNvCxnSpPr>
          <p:nvPr/>
        </p:nvCxnSpPr>
        <p:spPr>
          <a:xfrm>
            <a:off x="7087652" y="3353008"/>
            <a:ext cx="1375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517BFCE0-D096-EB37-B316-EB66150EBDAB}"/>
              </a:ext>
            </a:extLst>
          </p:cNvPr>
          <p:cNvCxnSpPr/>
          <p:nvPr/>
        </p:nvCxnSpPr>
        <p:spPr>
          <a:xfrm>
            <a:off x="8839374" y="1106339"/>
            <a:ext cx="554792" cy="0"/>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75A5413B-9CBE-AAF9-BF57-3D0D7EFC9BE6}"/>
              </a:ext>
            </a:extLst>
          </p:cNvPr>
          <p:cNvCxnSpPr/>
          <p:nvPr/>
        </p:nvCxnSpPr>
        <p:spPr>
          <a:xfrm flipV="1">
            <a:off x="9394166" y="146649"/>
            <a:ext cx="0" cy="959690"/>
          </a:xfrm>
          <a:prstGeom prst="line">
            <a:avLst/>
          </a:prstGeom>
        </p:spPr>
        <p:style>
          <a:lnRef idx="1">
            <a:schemeClr val="dk1"/>
          </a:lnRef>
          <a:fillRef idx="0">
            <a:schemeClr val="dk1"/>
          </a:fillRef>
          <a:effectRef idx="0">
            <a:schemeClr val="dk1"/>
          </a:effectRef>
          <a:fontRef idx="minor">
            <a:schemeClr val="tx1"/>
          </a:fontRef>
        </p:style>
      </p:cxnSp>
      <p:sp>
        <p:nvSpPr>
          <p:cNvPr id="146" name="Flowchart: Terminator 145">
            <a:extLst>
              <a:ext uri="{FF2B5EF4-FFF2-40B4-BE49-F238E27FC236}">
                <a16:creationId xmlns:a16="http://schemas.microsoft.com/office/drawing/2014/main" id="{59BE4E0D-34A2-D0D2-6E00-3F7F218FD842}"/>
              </a:ext>
            </a:extLst>
          </p:cNvPr>
          <p:cNvSpPr/>
          <p:nvPr/>
        </p:nvSpPr>
        <p:spPr>
          <a:xfrm rot="16200000">
            <a:off x="1550671" y="168749"/>
            <a:ext cx="593135"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48" name="Straight Arrow Connector 147">
            <a:extLst>
              <a:ext uri="{FF2B5EF4-FFF2-40B4-BE49-F238E27FC236}">
                <a16:creationId xmlns:a16="http://schemas.microsoft.com/office/drawing/2014/main" id="{FB197220-7827-90A6-3D9B-FE6CB2C32949}"/>
              </a:ext>
            </a:extLst>
          </p:cNvPr>
          <p:cNvCxnSpPr/>
          <p:nvPr/>
        </p:nvCxnSpPr>
        <p:spPr>
          <a:xfrm flipH="1">
            <a:off x="1985771" y="146649"/>
            <a:ext cx="74083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A2BF2D34-D131-31E2-8459-D27D33C3554C}"/>
              </a:ext>
            </a:extLst>
          </p:cNvPr>
          <p:cNvCxnSpPr/>
          <p:nvPr/>
        </p:nvCxnSpPr>
        <p:spPr>
          <a:xfrm flipV="1">
            <a:off x="2320506" y="450656"/>
            <a:ext cx="0" cy="436847"/>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5124B76E-503E-7FF7-E6A0-47F5E437426F}"/>
              </a:ext>
            </a:extLst>
          </p:cNvPr>
          <p:cNvCxnSpPr/>
          <p:nvPr/>
        </p:nvCxnSpPr>
        <p:spPr>
          <a:xfrm flipH="1">
            <a:off x="1985771" y="450656"/>
            <a:ext cx="334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3" name="Flowchart: Terminator 162">
            <a:extLst>
              <a:ext uri="{FF2B5EF4-FFF2-40B4-BE49-F238E27FC236}">
                <a16:creationId xmlns:a16="http://schemas.microsoft.com/office/drawing/2014/main" id="{B3334909-790F-43DE-0E41-897FF5BF08B4}"/>
              </a:ext>
            </a:extLst>
          </p:cNvPr>
          <p:cNvSpPr/>
          <p:nvPr/>
        </p:nvSpPr>
        <p:spPr>
          <a:xfrm rot="16200000">
            <a:off x="11486221" y="3406417"/>
            <a:ext cx="779673" cy="277063"/>
          </a:xfrm>
          <a:prstGeom prst="flowChartTerminator">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cxnSp>
        <p:nvCxnSpPr>
          <p:cNvPr id="165" name="Straight Arrow Connector 164">
            <a:extLst>
              <a:ext uri="{FF2B5EF4-FFF2-40B4-BE49-F238E27FC236}">
                <a16:creationId xmlns:a16="http://schemas.microsoft.com/office/drawing/2014/main" id="{5F298E7A-142D-B1D1-5631-5D0E925F4F4E}"/>
              </a:ext>
            </a:extLst>
          </p:cNvPr>
          <p:cNvCxnSpPr>
            <a:stCxn id="102" idx="3"/>
          </p:cNvCxnSpPr>
          <p:nvPr/>
        </p:nvCxnSpPr>
        <p:spPr>
          <a:xfrm flipV="1">
            <a:off x="11482636" y="3390513"/>
            <a:ext cx="254890"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53E4897C-1843-7911-316E-F18C331D47FE}"/>
              </a:ext>
            </a:extLst>
          </p:cNvPr>
          <p:cNvCxnSpPr/>
          <p:nvPr/>
        </p:nvCxnSpPr>
        <p:spPr>
          <a:xfrm>
            <a:off x="8978072" y="3076754"/>
            <a:ext cx="0" cy="1572884"/>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64EC3185-1C0C-80F9-31B9-C5F6A6780900}"/>
              </a:ext>
            </a:extLst>
          </p:cNvPr>
          <p:cNvCxnSpPr/>
          <p:nvPr/>
        </p:nvCxnSpPr>
        <p:spPr>
          <a:xfrm>
            <a:off x="8978072" y="4649638"/>
            <a:ext cx="19339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B4F833EE-DE6D-BD5D-37B6-24302E3B4722}"/>
              </a:ext>
            </a:extLst>
          </p:cNvPr>
          <p:cNvCxnSpPr/>
          <p:nvPr/>
        </p:nvCxnSpPr>
        <p:spPr>
          <a:xfrm>
            <a:off x="11482636" y="4649638"/>
            <a:ext cx="127445" cy="0"/>
          </a:xfrm>
          <a:prstGeom prst="line">
            <a:avLst/>
          </a:prstGeom>
        </p:spPr>
        <p:style>
          <a:lnRef idx="1">
            <a:schemeClr val="dk1"/>
          </a:lnRef>
          <a:fillRef idx="0">
            <a:schemeClr val="dk1"/>
          </a:fillRef>
          <a:effectRef idx="0">
            <a:schemeClr val="dk1"/>
          </a:effectRef>
          <a:fontRef idx="minor">
            <a:schemeClr val="tx1"/>
          </a:fontRef>
        </p:style>
      </p:cxnSp>
      <p:cxnSp>
        <p:nvCxnSpPr>
          <p:cNvPr id="179" name="Straight Connector 178">
            <a:extLst>
              <a:ext uri="{FF2B5EF4-FFF2-40B4-BE49-F238E27FC236}">
                <a16:creationId xmlns:a16="http://schemas.microsoft.com/office/drawing/2014/main" id="{684000A8-D38C-0702-50A4-817EF1CA4824}"/>
              </a:ext>
            </a:extLst>
          </p:cNvPr>
          <p:cNvCxnSpPr>
            <a:cxnSpLocks/>
          </p:cNvCxnSpPr>
          <p:nvPr/>
        </p:nvCxnSpPr>
        <p:spPr>
          <a:xfrm flipV="1">
            <a:off x="11610081" y="3742845"/>
            <a:ext cx="0" cy="906793"/>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BD131EDB-674B-5174-B5C6-9501183C20CA}"/>
              </a:ext>
            </a:extLst>
          </p:cNvPr>
          <p:cNvCxnSpPr/>
          <p:nvPr/>
        </p:nvCxnSpPr>
        <p:spPr>
          <a:xfrm>
            <a:off x="11610081" y="3742845"/>
            <a:ext cx="1274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15B9446F-A49E-94E8-0875-12D50019DB5F}"/>
              </a:ext>
            </a:extLst>
          </p:cNvPr>
          <p:cNvCxnSpPr>
            <a:stCxn id="163" idx="2"/>
          </p:cNvCxnSpPr>
          <p:nvPr/>
        </p:nvCxnSpPr>
        <p:spPr>
          <a:xfrm>
            <a:off x="12014589" y="3544948"/>
            <a:ext cx="105524"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6833BD47-C632-BF53-0417-3D9D3DCD52C6}"/>
              </a:ext>
            </a:extLst>
          </p:cNvPr>
          <p:cNvCxnSpPr/>
          <p:nvPr/>
        </p:nvCxnSpPr>
        <p:spPr>
          <a:xfrm>
            <a:off x="12120113" y="3544948"/>
            <a:ext cx="0" cy="269195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83A8A836-1731-1B65-CF98-53C2E7A49300}"/>
              </a:ext>
            </a:extLst>
          </p:cNvPr>
          <p:cNvCxnSpPr>
            <a:cxnSpLocks/>
          </p:cNvCxnSpPr>
          <p:nvPr/>
        </p:nvCxnSpPr>
        <p:spPr>
          <a:xfrm flipH="1">
            <a:off x="3407725" y="6236898"/>
            <a:ext cx="8712388" cy="0"/>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F7853FCF-15AD-D0C6-C656-F596AB67309E}"/>
              </a:ext>
            </a:extLst>
          </p:cNvPr>
          <p:cNvCxnSpPr>
            <a:cxnSpLocks/>
          </p:cNvCxnSpPr>
          <p:nvPr/>
        </p:nvCxnSpPr>
        <p:spPr>
          <a:xfrm flipV="1">
            <a:off x="3407725" y="3544948"/>
            <a:ext cx="0" cy="2691950"/>
          </a:xfrm>
          <a:prstGeom prst="line">
            <a:avLst/>
          </a:prstGeom>
        </p:spPr>
        <p:style>
          <a:lnRef idx="1">
            <a:schemeClr val="dk1"/>
          </a:lnRef>
          <a:fillRef idx="0">
            <a:schemeClr val="dk1"/>
          </a:fillRef>
          <a:effectRef idx="0">
            <a:schemeClr val="dk1"/>
          </a:effectRef>
          <a:fontRef idx="minor">
            <a:schemeClr val="tx1"/>
          </a:fontRef>
        </p:style>
      </p:cxnSp>
      <p:cxnSp>
        <p:nvCxnSpPr>
          <p:cNvPr id="202" name="Straight Arrow Connector 201">
            <a:extLst>
              <a:ext uri="{FF2B5EF4-FFF2-40B4-BE49-F238E27FC236}">
                <a16:creationId xmlns:a16="http://schemas.microsoft.com/office/drawing/2014/main" id="{95669671-B783-37D0-9353-4946E7001A03}"/>
              </a:ext>
            </a:extLst>
          </p:cNvPr>
          <p:cNvCxnSpPr/>
          <p:nvPr/>
        </p:nvCxnSpPr>
        <p:spPr>
          <a:xfrm>
            <a:off x="3407725" y="3544948"/>
            <a:ext cx="4547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3" name="TextBox 202">
            <a:extLst>
              <a:ext uri="{FF2B5EF4-FFF2-40B4-BE49-F238E27FC236}">
                <a16:creationId xmlns:a16="http://schemas.microsoft.com/office/drawing/2014/main" id="{4B47A86B-5F0A-72CF-6ADB-5831E4F418CD}"/>
              </a:ext>
            </a:extLst>
          </p:cNvPr>
          <p:cNvSpPr txBox="1"/>
          <p:nvPr/>
        </p:nvSpPr>
        <p:spPr>
          <a:xfrm>
            <a:off x="594501" y="504890"/>
            <a:ext cx="273102" cy="307777"/>
          </a:xfrm>
          <a:prstGeom prst="rect">
            <a:avLst/>
          </a:prstGeom>
          <a:noFill/>
        </p:spPr>
        <p:txBody>
          <a:bodyPr wrap="square" rtlCol="0">
            <a:spAutoFit/>
          </a:bodyPr>
          <a:lstStyle/>
          <a:p>
            <a:r>
              <a:rPr lang="en-US" sz="1400" dirty="0">
                <a:solidFill>
                  <a:schemeClr val="bg1"/>
                </a:solidFill>
              </a:rPr>
              <a:t>4</a:t>
            </a:r>
            <a:endParaRPr lang="en-IN" sz="1400" dirty="0">
              <a:solidFill>
                <a:schemeClr val="bg1"/>
              </a:solidFill>
            </a:endParaRPr>
          </a:p>
        </p:txBody>
      </p:sp>
      <p:cxnSp>
        <p:nvCxnSpPr>
          <p:cNvPr id="207" name="Straight Connector 206">
            <a:extLst>
              <a:ext uri="{FF2B5EF4-FFF2-40B4-BE49-F238E27FC236}">
                <a16:creationId xmlns:a16="http://schemas.microsoft.com/office/drawing/2014/main" id="{2EBC95A2-7B3C-5E04-3D42-2DF53A308BCC}"/>
              </a:ext>
            </a:extLst>
          </p:cNvPr>
          <p:cNvCxnSpPr/>
          <p:nvPr/>
        </p:nvCxnSpPr>
        <p:spPr>
          <a:xfrm flipH="1">
            <a:off x="3862519" y="4649638"/>
            <a:ext cx="131511" cy="336430"/>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3B2BCDB4-FEE2-39C9-873B-488A7394C3B8}"/>
              </a:ext>
            </a:extLst>
          </p:cNvPr>
          <p:cNvCxnSpPr/>
          <p:nvPr/>
        </p:nvCxnSpPr>
        <p:spPr>
          <a:xfrm flipH="1">
            <a:off x="5255585" y="4645541"/>
            <a:ext cx="131511" cy="336430"/>
          </a:xfrm>
          <a:prstGeom prst="line">
            <a:avLst/>
          </a:prstGeom>
        </p:spPr>
        <p:style>
          <a:lnRef idx="1">
            <a:schemeClr val="dk1"/>
          </a:lnRef>
          <a:fillRef idx="0">
            <a:schemeClr val="dk1"/>
          </a:fillRef>
          <a:effectRef idx="0">
            <a:schemeClr val="dk1"/>
          </a:effectRef>
          <a:fontRef idx="minor">
            <a:schemeClr val="tx1"/>
          </a:fontRef>
        </p:style>
      </p:cxnSp>
      <p:sp>
        <p:nvSpPr>
          <p:cNvPr id="210" name="TextBox 209">
            <a:extLst>
              <a:ext uri="{FF2B5EF4-FFF2-40B4-BE49-F238E27FC236}">
                <a16:creationId xmlns:a16="http://schemas.microsoft.com/office/drawing/2014/main" id="{619DAFC9-620D-1896-4391-6D8450F71206}"/>
              </a:ext>
            </a:extLst>
          </p:cNvPr>
          <p:cNvSpPr txBox="1"/>
          <p:nvPr/>
        </p:nvSpPr>
        <p:spPr>
          <a:xfrm>
            <a:off x="3754222" y="4418222"/>
            <a:ext cx="353190" cy="261610"/>
          </a:xfrm>
          <a:prstGeom prst="rect">
            <a:avLst/>
          </a:prstGeom>
          <a:noFill/>
        </p:spPr>
        <p:txBody>
          <a:bodyPr wrap="square" rtlCol="0">
            <a:spAutoFit/>
          </a:bodyPr>
          <a:lstStyle/>
          <a:p>
            <a:r>
              <a:rPr lang="en-US" sz="1100" dirty="0">
                <a:solidFill>
                  <a:schemeClr val="bg1"/>
                </a:solidFill>
              </a:rPr>
              <a:t>16</a:t>
            </a:r>
            <a:endParaRPr lang="en-IN" sz="1100" dirty="0">
              <a:solidFill>
                <a:schemeClr val="bg1"/>
              </a:solidFill>
            </a:endParaRPr>
          </a:p>
        </p:txBody>
      </p:sp>
      <p:sp>
        <p:nvSpPr>
          <p:cNvPr id="211" name="TextBox 210">
            <a:extLst>
              <a:ext uri="{FF2B5EF4-FFF2-40B4-BE49-F238E27FC236}">
                <a16:creationId xmlns:a16="http://schemas.microsoft.com/office/drawing/2014/main" id="{D8553C98-E921-EE67-102C-FE96512075DF}"/>
              </a:ext>
            </a:extLst>
          </p:cNvPr>
          <p:cNvSpPr txBox="1"/>
          <p:nvPr/>
        </p:nvSpPr>
        <p:spPr>
          <a:xfrm>
            <a:off x="5150064" y="4418222"/>
            <a:ext cx="353190" cy="261610"/>
          </a:xfrm>
          <a:prstGeom prst="rect">
            <a:avLst/>
          </a:prstGeom>
          <a:noFill/>
        </p:spPr>
        <p:txBody>
          <a:bodyPr wrap="square" rtlCol="0">
            <a:spAutoFit/>
          </a:bodyPr>
          <a:lstStyle/>
          <a:p>
            <a:r>
              <a:rPr lang="en-US" sz="1100" dirty="0">
                <a:solidFill>
                  <a:schemeClr val="bg1"/>
                </a:solidFill>
              </a:rPr>
              <a:t>32</a:t>
            </a:r>
            <a:endParaRPr lang="en-IN" sz="1100" dirty="0">
              <a:solidFill>
                <a:schemeClr val="bg1"/>
              </a:solidFill>
            </a:endParaRPr>
          </a:p>
        </p:txBody>
      </p:sp>
      <p:cxnSp>
        <p:nvCxnSpPr>
          <p:cNvPr id="213" name="Straight Connector 212">
            <a:extLst>
              <a:ext uri="{FF2B5EF4-FFF2-40B4-BE49-F238E27FC236}">
                <a16:creationId xmlns:a16="http://schemas.microsoft.com/office/drawing/2014/main" id="{2AC2325C-E65F-1929-B00E-EB27A493AFA8}"/>
              </a:ext>
            </a:extLst>
          </p:cNvPr>
          <p:cNvCxnSpPr>
            <a:stCxn id="146" idx="0"/>
          </p:cNvCxnSpPr>
          <p:nvPr/>
        </p:nvCxnSpPr>
        <p:spPr>
          <a:xfrm flipH="1">
            <a:off x="60385" y="307280"/>
            <a:ext cx="1648322" cy="0"/>
          </a:xfrm>
          <a:prstGeom prst="line">
            <a:avLst/>
          </a:prstGeom>
        </p:spPr>
        <p:style>
          <a:lnRef idx="1">
            <a:schemeClr val="dk1"/>
          </a:lnRef>
          <a:fillRef idx="0">
            <a:schemeClr val="dk1"/>
          </a:fillRef>
          <a:effectRef idx="0">
            <a:schemeClr val="dk1"/>
          </a:effectRef>
          <a:fontRef idx="minor">
            <a:schemeClr val="tx1"/>
          </a:fontRef>
        </p:style>
      </p:cxnSp>
      <p:cxnSp>
        <p:nvCxnSpPr>
          <p:cNvPr id="215" name="Straight Connector 214">
            <a:extLst>
              <a:ext uri="{FF2B5EF4-FFF2-40B4-BE49-F238E27FC236}">
                <a16:creationId xmlns:a16="http://schemas.microsoft.com/office/drawing/2014/main" id="{D58B5325-6A3F-5F57-49BC-724F993F2335}"/>
              </a:ext>
            </a:extLst>
          </p:cNvPr>
          <p:cNvCxnSpPr/>
          <p:nvPr/>
        </p:nvCxnSpPr>
        <p:spPr>
          <a:xfrm>
            <a:off x="60385" y="307280"/>
            <a:ext cx="0" cy="2655891"/>
          </a:xfrm>
          <a:prstGeom prst="line">
            <a:avLst/>
          </a:prstGeom>
        </p:spPr>
        <p:style>
          <a:lnRef idx="1">
            <a:schemeClr val="dk1"/>
          </a:lnRef>
          <a:fillRef idx="0">
            <a:schemeClr val="dk1"/>
          </a:fillRef>
          <a:effectRef idx="0">
            <a:schemeClr val="dk1"/>
          </a:effectRef>
          <a:fontRef idx="minor">
            <a:schemeClr val="tx1"/>
          </a:fontRef>
        </p:style>
      </p:cxnSp>
      <p:cxnSp>
        <p:nvCxnSpPr>
          <p:cNvPr id="217" name="Straight Arrow Connector 216">
            <a:extLst>
              <a:ext uri="{FF2B5EF4-FFF2-40B4-BE49-F238E27FC236}">
                <a16:creationId xmlns:a16="http://schemas.microsoft.com/office/drawing/2014/main" id="{34A2DE23-5361-118D-BD4A-EA943A46D6CD}"/>
              </a:ext>
            </a:extLst>
          </p:cNvPr>
          <p:cNvCxnSpPr>
            <a:endCxn id="11" idx="1"/>
          </p:cNvCxnSpPr>
          <p:nvPr/>
        </p:nvCxnSpPr>
        <p:spPr>
          <a:xfrm>
            <a:off x="60385" y="2963171"/>
            <a:ext cx="255557"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736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par>
                                <p:cTn id="13" presetID="10" presetClass="entr" presetSubtype="0" fill="hold" nodeType="with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758752"/>
            <a:ext cx="5491571" cy="2871449"/>
          </a:xfrm>
        </p:spPr>
        <p:txBody>
          <a:bodyPr/>
          <a:lstStyle/>
          <a:p>
            <a:r>
              <a:rPr lang="en-US" dirty="0"/>
              <a:t>Annual Review</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606189"/>
          </a:xfrm>
        </p:spPr>
        <p:txBody>
          <a:bodyPr>
            <a:normAutofit/>
          </a:bodyPr>
          <a:lstStyle/>
          <a:p>
            <a:r>
              <a:rPr lang="en-US" dirty="0"/>
              <a:t>Contoso </a:t>
            </a:r>
          </a:p>
          <a:p>
            <a:r>
              <a:rPr lang="en-US" dirty="0"/>
              <a:t>Customer Success Team</a:t>
            </a:r>
          </a:p>
          <a:p>
            <a:r>
              <a:rPr lang="en-US" dirty="0"/>
              <a:t>September 3, 20XX </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B06EEEB-3B0A-C5FF-0556-2418D262984D}"/>
              </a:ext>
            </a:extLst>
          </p:cNvPr>
          <p:cNvSpPr>
            <a:spLocks noGrp="1"/>
          </p:cNvSpPr>
          <p:nvPr>
            <p:ph type="title"/>
          </p:nvPr>
        </p:nvSpPr>
        <p:spPr>
          <a:xfrm>
            <a:off x="964023" y="82713"/>
            <a:ext cx="4572001" cy="2286000"/>
          </a:xfrm>
        </p:spPr>
        <p:txBody>
          <a:bodyPr/>
          <a:lstStyle/>
          <a:p>
            <a:r>
              <a:rPr lang="en-US" dirty="0"/>
              <a:t>Introduction </a:t>
            </a:r>
          </a:p>
        </p:txBody>
      </p:sp>
      <p:sp>
        <p:nvSpPr>
          <p:cNvPr id="11" name="Text Placeholder 10">
            <a:extLst>
              <a:ext uri="{FF2B5EF4-FFF2-40B4-BE49-F238E27FC236}">
                <a16:creationId xmlns:a16="http://schemas.microsoft.com/office/drawing/2014/main" id="{CC44239B-7197-71B4-1A8B-5003C2311538}"/>
              </a:ext>
            </a:extLst>
          </p:cNvPr>
          <p:cNvSpPr>
            <a:spLocks noGrp="1"/>
          </p:cNvSpPr>
          <p:nvPr>
            <p:ph type="body" sz="quarter" idx="11"/>
          </p:nvPr>
        </p:nvSpPr>
        <p:spPr>
          <a:xfrm>
            <a:off x="952499" y="2810201"/>
            <a:ext cx="4572001" cy="2560320"/>
          </a:xfrm>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13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37" name="Date Placeholder 36">
            <a:extLst>
              <a:ext uri="{FF2B5EF4-FFF2-40B4-BE49-F238E27FC236}">
                <a16:creationId xmlns:a16="http://schemas.microsoft.com/office/drawing/2014/main" id="{F4B2ECEF-8D19-DCB0-0C03-29B418379850}"/>
              </a:ext>
            </a:extLst>
          </p:cNvPr>
          <p:cNvSpPr>
            <a:spLocks noGrp="1"/>
          </p:cNvSpPr>
          <p:nvPr>
            <p:ph type="dt" sz="half" idx="2"/>
          </p:nvPr>
        </p:nvSpPr>
        <p:spPr>
          <a:xfrm>
            <a:off x="2992120" y="6332220"/>
            <a:ext cx="1313180" cy="247651"/>
          </a:xfrm>
        </p:spPr>
        <p:txBody>
          <a:bodyPr/>
          <a:lstStyle/>
          <a:p>
            <a:r>
              <a:rPr lang="en-US" dirty="0"/>
              <a:t>September 3, 20XX</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3" b="13"/>
          <a:stretch/>
        </p:blipFill>
        <p:spPr>
          <a:xfrm>
            <a:off x="6096000" y="0"/>
            <a:ext cx="6096000" cy="6880543"/>
          </a:xfrm>
        </p:spPr>
      </p:pic>
    </p:spTree>
    <p:extLst>
      <p:ext uri="{BB962C8B-B14F-4D97-AF65-F5344CB8AC3E}">
        <p14:creationId xmlns:p14="http://schemas.microsoft.com/office/powerpoint/2010/main" val="391246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2092817"/>
            <a:ext cx="4941477" cy="1563483"/>
          </a:xfrm>
        </p:spPr>
        <p:txBody>
          <a:bodyPr/>
          <a:lstStyle/>
          <a:p>
            <a:r>
              <a:rPr lang="en-US" dirty="0"/>
              <a:t>Last year</a:t>
            </a:r>
          </a:p>
        </p:txBody>
      </p:sp>
    </p:spTree>
    <p:extLst>
      <p:ext uri="{BB962C8B-B14F-4D97-AF65-F5344CB8AC3E}">
        <p14:creationId xmlns:p14="http://schemas.microsoft.com/office/powerpoint/2010/main" val="210546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201169"/>
            <a:ext cx="10352810" cy="1288758"/>
          </a:xfrm>
        </p:spPr>
        <p:txBody>
          <a:bodyPr/>
          <a:lstStyle/>
          <a:p>
            <a:r>
              <a:rPr lang="en-US" dirty="0"/>
              <a:t>Growth by sector graph</a:t>
            </a:r>
          </a:p>
        </p:txBody>
      </p:sp>
      <p:graphicFrame>
        <p:nvGraphicFramePr>
          <p:cNvPr id="24" name="Chart Placeholder 23" descr="Growth by sector graph">
            <a:extLst>
              <a:ext uri="{FF2B5EF4-FFF2-40B4-BE49-F238E27FC236}">
                <a16:creationId xmlns:a16="http://schemas.microsoft.com/office/drawing/2014/main" id="{1036F083-5B62-486F-9167-3421FCA69413}"/>
              </a:ext>
              <a:ext uri="{C183D7F6-B498-43B3-948B-1728B52AA6E4}">
                <adec:decorative xmlns:adec="http://schemas.microsoft.com/office/drawing/2017/decorative" val="0"/>
              </a:ext>
            </a:extLst>
          </p:cNvPr>
          <p:cNvGraphicFramePr>
            <a:graphicFrameLocks noGrp="1"/>
          </p:cNvGraphicFramePr>
          <p:nvPr>
            <p:ph type="chart" sz="quarter" idx="10"/>
            <p:extLst>
              <p:ext uri="{D42A27DB-BD31-4B8C-83A1-F6EECF244321}">
                <p14:modId xmlns:p14="http://schemas.microsoft.com/office/powerpoint/2010/main" val="3083334105"/>
              </p:ext>
            </p:extLst>
          </p:nvPr>
        </p:nvGraphicFramePr>
        <p:xfrm>
          <a:off x="952500" y="1938338"/>
          <a:ext cx="10352088" cy="4111625"/>
        </p:xfrm>
        <a:graphic>
          <a:graphicData uri="http://schemas.openxmlformats.org/drawingml/2006/chart">
            <c:chart xmlns:c="http://schemas.openxmlformats.org/drawingml/2006/chart" xmlns:r="http://schemas.openxmlformats.org/officeDocument/2006/relationships" r:id="rId3"/>
          </a:graphicData>
        </a:graphic>
      </p:graphicFrame>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15</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02CB2354-DAD0-9976-B26E-CC26A03AFD8A}"/>
              </a:ext>
            </a:extLst>
          </p:cNvPr>
          <p:cNvSpPr>
            <a:spLocks noGrp="1"/>
          </p:cNvSpPr>
          <p:nvPr>
            <p:ph type="dt" sz="half" idx="2"/>
          </p:nvPr>
        </p:nvSpPr>
        <p:spPr>
          <a:xfrm>
            <a:off x="2992120" y="6332220"/>
            <a:ext cx="1313180" cy="247651"/>
          </a:xfrm>
        </p:spPr>
        <p:txBody>
          <a:bodyPr/>
          <a:lstStyle/>
          <a:p>
            <a:r>
              <a:rPr lang="en-US" dirty="0"/>
              <a:t>September 3, 20XX</a:t>
            </a:r>
          </a:p>
        </p:txBody>
      </p:sp>
    </p:spTree>
    <p:extLst>
      <p:ext uri="{BB962C8B-B14F-4D97-AF65-F5344CB8AC3E}">
        <p14:creationId xmlns:p14="http://schemas.microsoft.com/office/powerpoint/2010/main" val="2521537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64023" y="210313"/>
            <a:ext cx="10287000" cy="1279614"/>
          </a:xfrm>
        </p:spPr>
        <p:txBody>
          <a:bodyPr>
            <a:normAutofit/>
          </a:bodyPr>
          <a:lstStyle/>
          <a:p>
            <a:r>
              <a:rPr lang="en-US" dirty="0"/>
              <a:t>Growth by sector table</a:t>
            </a:r>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16</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0B90EA4F-2FAA-BF1E-39F7-BE72119542F4}"/>
              </a:ext>
            </a:extLst>
          </p:cNvPr>
          <p:cNvSpPr>
            <a:spLocks noGrp="1"/>
          </p:cNvSpPr>
          <p:nvPr>
            <p:ph type="dt" sz="half" idx="2"/>
          </p:nvPr>
        </p:nvSpPr>
        <p:spPr/>
        <p:txBody>
          <a:bodyPr/>
          <a:lstStyle/>
          <a:p>
            <a:r>
              <a:rPr lang="en-US" dirty="0"/>
              <a:t>September 3, 20XX</a:t>
            </a:r>
            <a:endParaRPr lang="en-US" dirty="0">
              <a:latin typeface="+mn-lt"/>
            </a:endParaRPr>
          </a:p>
        </p:txBody>
      </p:sp>
      <p:graphicFrame>
        <p:nvGraphicFramePr>
          <p:cNvPr id="9" name="Table 4">
            <a:extLst>
              <a:ext uri="{FF2B5EF4-FFF2-40B4-BE49-F238E27FC236}">
                <a16:creationId xmlns:a16="http://schemas.microsoft.com/office/drawing/2014/main" id="{0CB684BE-D214-86A2-3920-E508C5E6D5BD}"/>
              </a:ext>
            </a:extLst>
          </p:cNvPr>
          <p:cNvGraphicFramePr>
            <a:graphicFrameLocks noGrp="1"/>
          </p:cNvGraphicFramePr>
          <p:nvPr>
            <p:ph type="tbl" sz="quarter" idx="10"/>
            <p:extLst>
              <p:ext uri="{D42A27DB-BD31-4B8C-83A1-F6EECF244321}">
                <p14:modId xmlns:p14="http://schemas.microsoft.com/office/powerpoint/2010/main" val="3071784710"/>
              </p:ext>
            </p:extLst>
          </p:nvPr>
        </p:nvGraphicFramePr>
        <p:xfrm>
          <a:off x="952500" y="2209800"/>
          <a:ext cx="10287000" cy="2368356"/>
        </p:xfrm>
        <a:graphic>
          <a:graphicData uri="http://schemas.openxmlformats.org/drawingml/2006/table">
            <a:tbl>
              <a:tblPr firstRow="1" firstCol="1" bandRow="1">
                <a:tableStyleId>{8799B23B-EC83-4686-B30A-512413B5E67A}</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gridCol w="2064503">
                  <a:extLst>
                    <a:ext uri="{9D8B030D-6E8A-4147-A177-3AD203B41FA5}">
                      <a16:colId xmlns:a16="http://schemas.microsoft.com/office/drawing/2014/main" val="2755691855"/>
                    </a:ext>
                  </a:extLst>
                </a:gridCol>
              </a:tblGrid>
              <a:tr h="592089">
                <a:tc>
                  <a:txBody>
                    <a:bodyPr/>
                    <a:lstStyle/>
                    <a:p>
                      <a:pPr algn="ctr"/>
                      <a:endParaRPr lang="en-US" b="1" i="0" dirty="0">
                        <a:solidFill>
                          <a:schemeClr val="bg1"/>
                        </a:solidFill>
                        <a:latin typeface="+mn-lt"/>
                      </a:endParaRPr>
                    </a:p>
                  </a:txBody>
                  <a:tcPr anchor="ctr"/>
                </a:tc>
                <a:tc>
                  <a:txBody>
                    <a:bodyPr/>
                    <a:lstStyle/>
                    <a:p>
                      <a:pPr algn="ctr"/>
                      <a:r>
                        <a:rPr lang="en-US" sz="1400" b="0" dirty="0">
                          <a:solidFill>
                            <a:schemeClr val="bg1"/>
                          </a:solidFill>
                        </a:rPr>
                        <a:t>Q1</a:t>
                      </a:r>
                      <a:endParaRPr lang="en-US" sz="1400" b="0" i="0" dirty="0">
                        <a:solidFill>
                          <a:schemeClr val="bg1"/>
                        </a:solidFill>
                        <a:latin typeface="+mn-lt"/>
                      </a:endParaRPr>
                    </a:p>
                  </a:txBody>
                  <a:tcPr anchor="ctr"/>
                </a:tc>
                <a:tc>
                  <a:txBody>
                    <a:bodyPr/>
                    <a:lstStyle/>
                    <a:p>
                      <a:pPr algn="ctr"/>
                      <a:r>
                        <a:rPr lang="en-US" sz="1400" b="0" dirty="0">
                          <a:solidFill>
                            <a:schemeClr val="bg1"/>
                          </a:solidFill>
                        </a:rPr>
                        <a:t>Q2</a:t>
                      </a:r>
                      <a:endParaRPr lang="en-US" sz="1400" b="0" i="0" dirty="0">
                        <a:solidFill>
                          <a:schemeClr val="bg1"/>
                        </a:solidFill>
                        <a:latin typeface="+mn-lt"/>
                      </a:endParaRPr>
                    </a:p>
                  </a:txBody>
                  <a:tcPr anchor="ctr"/>
                </a:tc>
                <a:tc>
                  <a:txBody>
                    <a:bodyPr/>
                    <a:lstStyle/>
                    <a:p>
                      <a:pPr algn="ctr"/>
                      <a:r>
                        <a:rPr lang="en-US" sz="1400" b="0" dirty="0">
                          <a:solidFill>
                            <a:schemeClr val="bg1"/>
                          </a:solidFill>
                        </a:rPr>
                        <a:t>Q3</a:t>
                      </a:r>
                      <a:endParaRPr lang="en-US" sz="1400" b="0" i="0" dirty="0">
                        <a:solidFill>
                          <a:schemeClr val="bg1"/>
                        </a:solidFill>
                        <a:latin typeface="+mn-lt"/>
                      </a:endParaRPr>
                    </a:p>
                  </a:txBody>
                  <a:tcPr anchor="ctr"/>
                </a:tc>
                <a:tc>
                  <a:txBody>
                    <a:bodyPr/>
                    <a:lstStyle/>
                    <a:p>
                      <a:pPr algn="ctr"/>
                      <a:r>
                        <a:rPr lang="en-US" sz="1400" b="0" dirty="0">
                          <a:solidFill>
                            <a:schemeClr val="bg1"/>
                          </a:solidFill>
                        </a:rPr>
                        <a:t>Q4</a:t>
                      </a:r>
                      <a:endParaRPr lang="en-US" sz="1400" b="0" i="0" dirty="0">
                        <a:solidFill>
                          <a:schemeClr val="bg1"/>
                        </a:solidFill>
                        <a:latin typeface="+mn-lt"/>
                      </a:endParaRPr>
                    </a:p>
                  </a:txBody>
                  <a:tcPr anchor="ctr"/>
                </a:tc>
                <a:extLst>
                  <a:ext uri="{0D108BD9-81ED-4DB2-BD59-A6C34878D82A}">
                    <a16:rowId xmlns:a16="http://schemas.microsoft.com/office/drawing/2014/main" val="479928716"/>
                  </a:ext>
                </a:extLst>
              </a:tr>
              <a:tr h="592089">
                <a:tc>
                  <a:txBody>
                    <a:bodyPr/>
                    <a:lstStyle/>
                    <a:p>
                      <a:pPr algn="ctr"/>
                      <a:r>
                        <a:rPr lang="en-US" sz="1400" b="0" dirty="0">
                          <a:solidFill>
                            <a:schemeClr val="bg1"/>
                          </a:solidFill>
                        </a:rPr>
                        <a:t>Series 1</a:t>
                      </a:r>
                      <a:endParaRPr lang="en-US" sz="1400" b="0" i="0" dirty="0">
                        <a:solidFill>
                          <a:schemeClr val="bg1"/>
                        </a:solidFill>
                        <a:latin typeface="+mn-lt"/>
                      </a:endParaRPr>
                    </a:p>
                  </a:txBody>
                  <a:tcPr anchor="ctr"/>
                </a:tc>
                <a:tc>
                  <a:txBody>
                    <a:bodyPr/>
                    <a:lstStyle/>
                    <a:p>
                      <a:pPr algn="ctr"/>
                      <a:r>
                        <a:rPr lang="en-US" sz="1400" dirty="0">
                          <a:solidFill>
                            <a:schemeClr val="bg1"/>
                          </a:solidFill>
                        </a:rPr>
                        <a:t>4.3</a:t>
                      </a:r>
                      <a:endParaRPr lang="en-US" sz="1400" dirty="0">
                        <a:solidFill>
                          <a:schemeClr val="bg1"/>
                        </a:solidFill>
                        <a:latin typeface="+mn-lt"/>
                      </a:endParaRPr>
                    </a:p>
                  </a:txBody>
                  <a:tcPr anchor="ctr"/>
                </a:tc>
                <a:tc>
                  <a:txBody>
                    <a:bodyPr/>
                    <a:lstStyle/>
                    <a:p>
                      <a:pPr algn="ctr"/>
                      <a:r>
                        <a:rPr lang="en-US" sz="1400" dirty="0">
                          <a:solidFill>
                            <a:schemeClr val="bg1"/>
                          </a:solidFill>
                        </a:rPr>
                        <a:t>2.5</a:t>
                      </a:r>
                      <a:endParaRPr lang="en-US" sz="1400" dirty="0">
                        <a:solidFill>
                          <a:schemeClr val="bg1"/>
                        </a:solidFill>
                        <a:latin typeface="+mn-lt"/>
                      </a:endParaRPr>
                    </a:p>
                  </a:txBody>
                  <a:tcPr anchor="ctr"/>
                </a:tc>
                <a:tc>
                  <a:txBody>
                    <a:bodyPr/>
                    <a:lstStyle/>
                    <a:p>
                      <a:pPr algn="ctr"/>
                      <a:r>
                        <a:rPr lang="en-US" sz="1400" dirty="0">
                          <a:solidFill>
                            <a:schemeClr val="bg1"/>
                          </a:solidFill>
                        </a:rPr>
                        <a:t>3.5</a:t>
                      </a:r>
                      <a:endParaRPr lang="en-US" sz="1400" dirty="0">
                        <a:solidFill>
                          <a:schemeClr val="bg1"/>
                        </a:solidFill>
                        <a:latin typeface="+mn-lt"/>
                      </a:endParaRPr>
                    </a:p>
                  </a:txBody>
                  <a:tcPr anchor="ctr"/>
                </a:tc>
                <a:tc>
                  <a:txBody>
                    <a:bodyPr/>
                    <a:lstStyle/>
                    <a:p>
                      <a:pPr algn="ctr"/>
                      <a:r>
                        <a:rPr lang="en-US" sz="1400" dirty="0">
                          <a:solidFill>
                            <a:schemeClr val="bg1"/>
                          </a:solidFill>
                        </a:rPr>
                        <a:t>4.5</a:t>
                      </a:r>
                      <a:endParaRPr lang="en-US" sz="1400" dirty="0">
                        <a:solidFill>
                          <a:schemeClr val="bg1"/>
                        </a:solidFill>
                        <a:latin typeface="+mn-lt"/>
                      </a:endParaRPr>
                    </a:p>
                  </a:txBody>
                  <a:tcPr anchor="ctr"/>
                </a:tc>
                <a:extLst>
                  <a:ext uri="{0D108BD9-81ED-4DB2-BD59-A6C34878D82A}">
                    <a16:rowId xmlns:a16="http://schemas.microsoft.com/office/drawing/2014/main" val="1760208656"/>
                  </a:ext>
                </a:extLst>
              </a:tr>
              <a:tr h="592089">
                <a:tc>
                  <a:txBody>
                    <a:bodyPr/>
                    <a:lstStyle/>
                    <a:p>
                      <a:pPr algn="ctr"/>
                      <a:r>
                        <a:rPr lang="en-US" sz="1400" b="0" dirty="0">
                          <a:solidFill>
                            <a:schemeClr val="bg1"/>
                          </a:solidFill>
                        </a:rPr>
                        <a:t>Series 2</a:t>
                      </a:r>
                      <a:endParaRPr lang="en-US" sz="1400" b="0" i="0" dirty="0">
                        <a:solidFill>
                          <a:schemeClr val="bg1"/>
                        </a:solidFill>
                        <a:latin typeface="+mn-lt"/>
                      </a:endParaRPr>
                    </a:p>
                  </a:txBody>
                  <a:tcPr anchor="ctr"/>
                </a:tc>
                <a:tc>
                  <a:txBody>
                    <a:bodyPr/>
                    <a:lstStyle/>
                    <a:p>
                      <a:pPr algn="ctr"/>
                      <a:r>
                        <a:rPr lang="en-US" sz="1400" dirty="0">
                          <a:solidFill>
                            <a:schemeClr val="bg1"/>
                          </a:solidFill>
                        </a:rPr>
                        <a:t>2.4</a:t>
                      </a:r>
                      <a:endParaRPr lang="en-US" sz="1400" dirty="0">
                        <a:solidFill>
                          <a:schemeClr val="bg1"/>
                        </a:solidFill>
                        <a:latin typeface="+mn-lt"/>
                      </a:endParaRPr>
                    </a:p>
                  </a:txBody>
                  <a:tcPr anchor="ctr"/>
                </a:tc>
                <a:tc>
                  <a:txBody>
                    <a:bodyPr/>
                    <a:lstStyle/>
                    <a:p>
                      <a:pPr algn="ctr"/>
                      <a:r>
                        <a:rPr lang="en-US" sz="1400" dirty="0">
                          <a:solidFill>
                            <a:schemeClr val="bg1"/>
                          </a:solidFill>
                        </a:rPr>
                        <a:t>4.4</a:t>
                      </a:r>
                      <a:endParaRPr lang="en-US" sz="1400" dirty="0">
                        <a:solidFill>
                          <a:schemeClr val="bg1"/>
                        </a:solidFill>
                        <a:latin typeface="+mn-lt"/>
                      </a:endParaRPr>
                    </a:p>
                  </a:txBody>
                  <a:tcPr anchor="ctr"/>
                </a:tc>
                <a:tc>
                  <a:txBody>
                    <a:bodyPr/>
                    <a:lstStyle/>
                    <a:p>
                      <a:pPr algn="ctr"/>
                      <a:r>
                        <a:rPr lang="en-US" sz="1400" dirty="0">
                          <a:solidFill>
                            <a:schemeClr val="bg1"/>
                          </a:solidFill>
                        </a:rPr>
                        <a:t>1.8</a:t>
                      </a:r>
                      <a:endParaRPr lang="en-US" sz="1400" dirty="0">
                        <a:solidFill>
                          <a:schemeClr val="bg1"/>
                        </a:solidFill>
                        <a:latin typeface="+mn-lt"/>
                      </a:endParaRPr>
                    </a:p>
                  </a:txBody>
                  <a:tcPr anchor="ctr"/>
                </a:tc>
                <a:tc>
                  <a:txBody>
                    <a:bodyPr/>
                    <a:lstStyle/>
                    <a:p>
                      <a:pPr algn="ctr"/>
                      <a:r>
                        <a:rPr lang="en-US" sz="1400" dirty="0">
                          <a:solidFill>
                            <a:schemeClr val="bg1"/>
                          </a:solidFill>
                        </a:rPr>
                        <a:t>2.8</a:t>
                      </a:r>
                      <a:endParaRPr lang="en-US" sz="1400" dirty="0">
                        <a:solidFill>
                          <a:schemeClr val="bg1"/>
                        </a:solidFill>
                        <a:latin typeface="+mn-lt"/>
                      </a:endParaRPr>
                    </a:p>
                  </a:txBody>
                  <a:tcPr anchor="ctr"/>
                </a:tc>
                <a:extLst>
                  <a:ext uri="{0D108BD9-81ED-4DB2-BD59-A6C34878D82A}">
                    <a16:rowId xmlns:a16="http://schemas.microsoft.com/office/drawing/2014/main" val="3634243071"/>
                  </a:ext>
                </a:extLst>
              </a:tr>
              <a:tr h="592089">
                <a:tc>
                  <a:txBody>
                    <a:bodyPr/>
                    <a:lstStyle/>
                    <a:p>
                      <a:pPr algn="ctr"/>
                      <a:r>
                        <a:rPr lang="en-US" sz="1400" b="0" dirty="0">
                          <a:solidFill>
                            <a:schemeClr val="bg1"/>
                          </a:solidFill>
                        </a:rPr>
                        <a:t>Series 3</a:t>
                      </a:r>
                      <a:endParaRPr lang="en-US" sz="1400" b="0" i="0" dirty="0">
                        <a:solidFill>
                          <a:schemeClr val="bg1"/>
                        </a:solidFill>
                        <a:latin typeface="+mn-lt"/>
                      </a:endParaRPr>
                    </a:p>
                  </a:txBody>
                  <a:tcPr anchor="ctr"/>
                </a:tc>
                <a:tc>
                  <a:txBody>
                    <a:bodyPr/>
                    <a:lstStyle/>
                    <a:p>
                      <a:pPr algn="ctr"/>
                      <a:r>
                        <a:rPr lang="en-US" sz="1400" dirty="0">
                          <a:solidFill>
                            <a:schemeClr val="bg1"/>
                          </a:solidFill>
                        </a:rPr>
                        <a:t>2</a:t>
                      </a:r>
                      <a:endParaRPr lang="en-US" sz="1400" dirty="0">
                        <a:solidFill>
                          <a:schemeClr val="bg1"/>
                        </a:solidFill>
                        <a:latin typeface="+mn-lt"/>
                      </a:endParaRPr>
                    </a:p>
                  </a:txBody>
                  <a:tcPr anchor="ctr"/>
                </a:tc>
                <a:tc>
                  <a:txBody>
                    <a:bodyPr/>
                    <a:lstStyle/>
                    <a:p>
                      <a:pPr algn="ctr"/>
                      <a:r>
                        <a:rPr lang="en-US" sz="1400" dirty="0">
                          <a:solidFill>
                            <a:schemeClr val="bg1"/>
                          </a:solidFill>
                        </a:rPr>
                        <a:t>2</a:t>
                      </a:r>
                      <a:endParaRPr lang="en-US" sz="1400" dirty="0">
                        <a:solidFill>
                          <a:schemeClr val="bg1"/>
                        </a:solidFill>
                        <a:latin typeface="+mn-lt"/>
                      </a:endParaRPr>
                    </a:p>
                  </a:txBody>
                  <a:tcPr anchor="ctr"/>
                </a:tc>
                <a:tc>
                  <a:txBody>
                    <a:bodyPr/>
                    <a:lstStyle/>
                    <a:p>
                      <a:pPr algn="ctr"/>
                      <a:r>
                        <a:rPr lang="en-US" sz="1400" dirty="0">
                          <a:solidFill>
                            <a:schemeClr val="bg1"/>
                          </a:solidFill>
                        </a:rPr>
                        <a:t>3</a:t>
                      </a:r>
                      <a:endParaRPr lang="en-US" sz="1400" dirty="0">
                        <a:solidFill>
                          <a:schemeClr val="bg1"/>
                        </a:solidFill>
                        <a:latin typeface="+mn-lt"/>
                      </a:endParaRPr>
                    </a:p>
                  </a:txBody>
                  <a:tcPr anchor="ctr"/>
                </a:tc>
                <a:tc>
                  <a:txBody>
                    <a:bodyPr/>
                    <a:lstStyle/>
                    <a:p>
                      <a:pPr algn="ctr"/>
                      <a:r>
                        <a:rPr lang="en-US" sz="1400" dirty="0">
                          <a:solidFill>
                            <a:schemeClr val="bg1"/>
                          </a:solidFill>
                        </a:rPr>
                        <a:t>5</a:t>
                      </a:r>
                      <a:endParaRPr lang="en-US" sz="1400" dirty="0">
                        <a:solidFill>
                          <a:schemeClr val="bg1"/>
                        </a:solidFill>
                        <a:latin typeface="+mn-lt"/>
                      </a:endParaRPr>
                    </a:p>
                  </a:txBody>
                  <a:tcPr anchor="ctr"/>
                </a:tc>
                <a:extLst>
                  <a:ext uri="{0D108BD9-81ED-4DB2-BD59-A6C34878D82A}">
                    <a16:rowId xmlns:a16="http://schemas.microsoft.com/office/drawing/2014/main" val="415808797"/>
                  </a:ext>
                </a:extLst>
              </a:tr>
            </a:tbl>
          </a:graphicData>
        </a:graphic>
      </p:graphicFrame>
    </p:spTree>
    <p:extLst>
      <p:ext uri="{BB962C8B-B14F-4D97-AF65-F5344CB8AC3E}">
        <p14:creationId xmlns:p14="http://schemas.microsoft.com/office/powerpoint/2010/main" val="1556310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7132320" cy="3289971"/>
          </a:xfrm>
        </p:spPr>
        <p:txBody>
          <a:bodyPr/>
          <a:lstStyle/>
          <a:p>
            <a:r>
              <a:rPr lang="en-US" dirty="0"/>
              <a:t>Contoso was great to work with. </a:t>
            </a:r>
            <a:br>
              <a:rPr lang="en-US" dirty="0"/>
            </a:br>
            <a:r>
              <a:rPr lang="en-US" dirty="0"/>
              <a:t>Patrice was </a:t>
            </a:r>
            <a:r>
              <a:rPr lang="en-US"/>
              <a:t>my representative, </a:t>
            </a:r>
            <a:r>
              <a:rPr lang="en-US" dirty="0"/>
              <a:t>and she anticipated my needs and worked diligently to fix my issue.</a:t>
            </a:r>
            <a:br>
              <a:rPr lang="en-US" dirty="0"/>
            </a:br>
            <a:endParaRPr lang="en-US" dirty="0"/>
          </a:p>
        </p:txBody>
      </p:sp>
    </p:spTree>
    <p:extLst>
      <p:ext uri="{BB962C8B-B14F-4D97-AF65-F5344CB8AC3E}">
        <p14:creationId xmlns:p14="http://schemas.microsoft.com/office/powerpoint/2010/main" val="4206035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151023"/>
            <a:ext cx="10275477" cy="1338903"/>
          </a:xfrm>
        </p:spPr>
        <p:txBody>
          <a:bodyPr/>
          <a:lstStyle/>
          <a:p>
            <a:r>
              <a:rPr lang="en-US" dirty="0"/>
              <a:t>Our team</a:t>
            </a:r>
          </a:p>
        </p:txBody>
      </p:sp>
      <p:pic>
        <p:nvPicPr>
          <p:cNvPr id="37" name="Picture Placeholder 36" descr="Portrait of a team member">
            <a:extLst>
              <a:ext uri="{FF2B5EF4-FFF2-40B4-BE49-F238E27FC236}">
                <a16:creationId xmlns:a16="http://schemas.microsoft.com/office/drawing/2014/main" id="{A6DA57CA-945B-4A0F-8110-3C4D57993698}"/>
              </a:ext>
            </a:extLst>
          </p:cNvPr>
          <p:cNvPicPr>
            <a:picLocks noGrp="1" noChangeAspect="1"/>
          </p:cNvPicPr>
          <p:nvPr>
            <p:ph type="pic" sz="quarter" idx="18"/>
          </p:nvPr>
        </p:nvPicPr>
        <p:blipFill rotWithShape="1">
          <a:blip r:embed="rId2">
            <a:extLst>
              <a:ext uri="{28A0092B-C50C-407E-A947-70E740481C1C}">
                <a14:useLocalDpi xmlns:a14="http://schemas.microsoft.com/office/drawing/2010/main" val="0"/>
              </a:ext>
            </a:extLst>
          </a:blip>
          <a:srcRect/>
          <a:stretch/>
        </p:blipFill>
        <p:spPr>
          <a:xfrm>
            <a:off x="954268" y="2572883"/>
            <a:ext cx="2118245" cy="2037217"/>
          </a:xfrm>
        </p:spPr>
      </p:pic>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952500" y="4823250"/>
            <a:ext cx="2133600" cy="456961"/>
          </a:xfrm>
        </p:spPr>
        <p:txBody>
          <a:bodyPr/>
          <a:lstStyle/>
          <a:p>
            <a:r>
              <a:rPr lang="en-US" dirty="0"/>
              <a:t>Anna</a:t>
            </a:r>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952500" y="5339379"/>
            <a:ext cx="2133600" cy="765586"/>
          </a:xfrm>
        </p:spPr>
        <p:txBody>
          <a:bodyPr/>
          <a:lstStyle/>
          <a:p>
            <a:r>
              <a:rPr lang="en-US" dirty="0"/>
              <a:t>CEO</a:t>
            </a:r>
          </a:p>
        </p:txBody>
      </p:sp>
      <p:pic>
        <p:nvPicPr>
          <p:cNvPr id="19" name="Picture Placeholder 13" descr="Portrait of a team member">
            <a:extLst>
              <a:ext uri="{FF2B5EF4-FFF2-40B4-BE49-F238E27FC236}">
                <a16:creationId xmlns:a16="http://schemas.microsoft.com/office/drawing/2014/main" id="{EF9CA003-7E17-ED41-92AE-D8D98C0825A7}"/>
              </a:ext>
            </a:extLst>
          </p:cNvPr>
          <p:cNvPicPr>
            <a:picLocks noGrp="1" noChangeAspect="1"/>
          </p:cNvPicPr>
          <p:nvPr>
            <p:ph type="pic" sz="quarter" idx="24"/>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3658280" y="2572883"/>
            <a:ext cx="2118245" cy="2037217"/>
          </a:xfrm>
        </p:spPr>
      </p:pic>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3663042" y="4823250"/>
            <a:ext cx="2128157" cy="456961"/>
          </a:xfrm>
        </p:spPr>
        <p:txBody>
          <a:bodyPr/>
          <a:lstStyle/>
          <a:p>
            <a:r>
              <a:rPr lang="en-US" dirty="0"/>
              <a:t>Larissa</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3663042" y="5339379"/>
            <a:ext cx="2128157" cy="765586"/>
          </a:xfrm>
        </p:spPr>
        <p:txBody>
          <a:bodyPr/>
          <a:lstStyle/>
          <a:p>
            <a:r>
              <a:rPr lang="en-US" dirty="0"/>
              <a:t>CFO</a:t>
            </a:r>
          </a:p>
        </p:txBody>
      </p:sp>
      <p:pic>
        <p:nvPicPr>
          <p:cNvPr id="41" name="Picture Placeholder 40" descr="Portrait of a team member">
            <a:extLst>
              <a:ext uri="{FF2B5EF4-FFF2-40B4-BE49-F238E27FC236}">
                <a16:creationId xmlns:a16="http://schemas.microsoft.com/office/drawing/2014/main" id="{74EB486D-4A8D-4B29-8FD0-B96906E3E283}"/>
              </a:ext>
            </a:extLst>
          </p:cNvPr>
          <p:cNvPicPr>
            <a:picLocks noGrp="1" noChangeAspect="1"/>
          </p:cNvPicPr>
          <p:nvPr>
            <p:ph type="pic" sz="quarter" idx="27"/>
          </p:nvPr>
        </p:nvPicPr>
        <p:blipFill rotWithShape="1">
          <a:blip r:embed="rId5">
            <a:extLst>
              <a:ext uri="{28A0092B-C50C-407E-A947-70E740481C1C}">
                <a14:useLocalDpi xmlns:a14="http://schemas.microsoft.com/office/drawing/2010/main" val="0"/>
              </a:ext>
            </a:extLst>
          </a:blip>
          <a:srcRect/>
          <a:stretch/>
        </p:blipFill>
        <p:spPr>
          <a:xfrm>
            <a:off x="6362292" y="2572883"/>
            <a:ext cx="2118245" cy="2037217"/>
          </a:xfrm>
        </p:spPr>
      </p:pic>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6367054" y="4823250"/>
            <a:ext cx="2129245" cy="456961"/>
          </a:xfrm>
        </p:spPr>
        <p:txBody>
          <a:bodyPr/>
          <a:lstStyle/>
          <a:p>
            <a:r>
              <a:rPr lang="en-US" dirty="0"/>
              <a:t>Roman</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6367054" y="5339379"/>
            <a:ext cx="2129245" cy="765586"/>
          </a:xfrm>
        </p:spPr>
        <p:txBody>
          <a:bodyPr/>
          <a:lstStyle/>
          <a:p>
            <a:r>
              <a:rPr lang="en-US" dirty="0"/>
              <a:t>COO</a:t>
            </a:r>
          </a:p>
        </p:txBody>
      </p:sp>
      <p:pic>
        <p:nvPicPr>
          <p:cNvPr id="21" name="Picture Placeholder 18" descr="Portrait of a team member">
            <a:extLst>
              <a:ext uri="{FF2B5EF4-FFF2-40B4-BE49-F238E27FC236}">
                <a16:creationId xmlns:a16="http://schemas.microsoft.com/office/drawing/2014/main" id="{17C96991-59CF-8142-BA51-B8B56EE23D65}"/>
              </a:ext>
            </a:extLst>
          </p:cNvPr>
          <p:cNvPicPr>
            <a:picLocks noGrp="1" noChangeAspect="1"/>
          </p:cNvPicPr>
          <p:nvPr>
            <p:ph type="pic" sz="quarter" idx="30"/>
          </p:nvPr>
        </p:nvPicPr>
        <p:blipFill rotWithShape="1">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p:blipFill>
        <p:spPr>
          <a:xfrm>
            <a:off x="9112023" y="2572883"/>
            <a:ext cx="2118245" cy="2037217"/>
          </a:xfrm>
        </p:spPr>
      </p:pic>
      <p:sp>
        <p:nvSpPr>
          <p:cNvPr id="12" name="Text Placeholder 11">
            <a:extLst>
              <a:ext uri="{FF2B5EF4-FFF2-40B4-BE49-F238E27FC236}">
                <a16:creationId xmlns:a16="http://schemas.microsoft.com/office/drawing/2014/main" id="{70695B8F-A3CD-4845-8150-758480179C28}"/>
              </a:ext>
            </a:extLst>
          </p:cNvPr>
          <p:cNvSpPr>
            <a:spLocks noGrp="1"/>
          </p:cNvSpPr>
          <p:nvPr>
            <p:ph type="body" sz="quarter" idx="21"/>
          </p:nvPr>
        </p:nvSpPr>
        <p:spPr>
          <a:xfrm>
            <a:off x="9110254" y="4823250"/>
            <a:ext cx="2129245" cy="456961"/>
          </a:xfrm>
        </p:spPr>
        <p:txBody>
          <a:bodyPr/>
          <a:lstStyle/>
          <a:p>
            <a:r>
              <a:rPr lang="en-US" dirty="0"/>
              <a:t>Federico</a:t>
            </a:r>
          </a:p>
        </p:txBody>
      </p:sp>
      <p:sp>
        <p:nvSpPr>
          <p:cNvPr id="11" name="Text Placeholder 10">
            <a:extLst>
              <a:ext uri="{FF2B5EF4-FFF2-40B4-BE49-F238E27FC236}">
                <a16:creationId xmlns:a16="http://schemas.microsoft.com/office/drawing/2014/main" id="{69B26C61-D5D7-CC42-848C-158367DB8216}"/>
              </a:ext>
            </a:extLst>
          </p:cNvPr>
          <p:cNvSpPr>
            <a:spLocks noGrp="1"/>
          </p:cNvSpPr>
          <p:nvPr>
            <p:ph type="body" sz="quarter" idx="19"/>
          </p:nvPr>
        </p:nvSpPr>
        <p:spPr>
          <a:xfrm>
            <a:off x="9110254" y="5339379"/>
            <a:ext cx="2129245" cy="765586"/>
          </a:xfrm>
        </p:spPr>
        <p:txBody>
          <a:bodyPr/>
          <a:lstStyle/>
          <a:p>
            <a:r>
              <a:rPr lang="en-US" dirty="0"/>
              <a:t>CTO</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18</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9035E09D-D71E-2904-E048-C2FF9290B2BA}"/>
              </a:ext>
            </a:extLst>
          </p:cNvPr>
          <p:cNvSpPr>
            <a:spLocks noGrp="1"/>
          </p:cNvSpPr>
          <p:nvPr>
            <p:ph type="dt" sz="half" idx="2"/>
          </p:nvPr>
        </p:nvSpPr>
        <p:spPr/>
        <p:txBody>
          <a:bodyPr/>
          <a:lstStyle/>
          <a:p>
            <a:r>
              <a:rPr lang="en-US" dirty="0"/>
              <a:t>September 3, 20XX</a:t>
            </a:r>
            <a:endParaRPr lang="en-US" dirty="0">
              <a:latin typeface="+mn-lt"/>
            </a:endParaRPr>
          </a:p>
        </p:txBody>
      </p:sp>
    </p:spTree>
    <p:extLst>
      <p:ext uri="{BB962C8B-B14F-4D97-AF65-F5344CB8AC3E}">
        <p14:creationId xmlns:p14="http://schemas.microsoft.com/office/powerpoint/2010/main" val="188845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205247"/>
            <a:ext cx="10169152" cy="1284679"/>
          </a:xfrm>
        </p:spPr>
        <p:txBody>
          <a:bodyPr/>
          <a:lstStyle/>
          <a:p>
            <a:r>
              <a:rPr lang="en-US" dirty="0"/>
              <a:t>Timeline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6955" y="2340167"/>
            <a:ext cx="2133600" cy="546841"/>
          </a:xfrm>
        </p:spPr>
        <p:txBody>
          <a:bodyPr/>
          <a:lstStyle/>
          <a:p>
            <a:r>
              <a:rPr lang="en-US" dirty="0"/>
              <a:t>Q1. Jul – Sep</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96955" y="2934856"/>
            <a:ext cx="2133600" cy="646184"/>
          </a:xfrm>
        </p:spPr>
        <p:txBody>
          <a:bodyPr>
            <a:normAutofit/>
          </a:bodyPr>
          <a:lstStyle/>
          <a:p>
            <a:r>
              <a:rPr lang="en-US" dirty="0"/>
              <a:t>Lorem ipsum dolor sit amet, consectetuer adipiscing elit, sed diam nonummy nibh.</a:t>
            </a:r>
          </a:p>
          <a:p>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9" y="4473389"/>
            <a:ext cx="2133600" cy="546841"/>
          </a:xfrm>
        </p:spPr>
        <p:txBody>
          <a:bodyPr/>
          <a:lstStyle/>
          <a:p>
            <a:r>
              <a:rPr lang="en-US" dirty="0"/>
              <a:t>Q2. Oct – Dec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5060433"/>
            <a:ext cx="2133600" cy="646184"/>
          </a:xfrm>
        </p:spPr>
        <p:txBody>
          <a:bodyPr>
            <a:normAutofit/>
          </a:bodyPr>
          <a:lstStyle/>
          <a:p>
            <a:r>
              <a:rPr lang="en-US" dirty="0"/>
              <a:t>Lorem ipsum dolor sit amet, consectetuer adipiscing elit, sed diam nonummy nibh.</a:t>
            </a:r>
          </a:p>
          <a:p>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340167"/>
            <a:ext cx="2133600" cy="546841"/>
          </a:xfrm>
        </p:spPr>
        <p:txBody>
          <a:bodyPr/>
          <a:lstStyle/>
          <a:p>
            <a:r>
              <a:rPr lang="en-US" dirty="0"/>
              <a:t>Q3. Jan – Mar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934856"/>
            <a:ext cx="2133600" cy="646184"/>
          </a:xfrm>
        </p:spPr>
        <p:txBody>
          <a:bodyPr>
            <a:normAutofit/>
          </a:bodyPr>
          <a:lstStyle/>
          <a:p>
            <a:r>
              <a:rPr lang="en-US" dirty="0"/>
              <a:t>Lorem ipsum dolor sit amet, consectetuer adipiscing elit, sed diam nonummy nibh.</a:t>
            </a:r>
          </a:p>
          <a:p>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1" y="4473389"/>
            <a:ext cx="2133600" cy="546841"/>
          </a:xfrm>
        </p:spPr>
        <p:txBody>
          <a:bodyPr/>
          <a:lstStyle/>
          <a:p>
            <a:r>
              <a:rPr lang="en-US" dirty="0"/>
              <a:t>Q4. Apr – Jun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1" y="5060433"/>
            <a:ext cx="2133600" cy="646184"/>
          </a:xfrm>
        </p:spPr>
        <p:txBody>
          <a:bodyPr>
            <a:normAutofit/>
          </a:bodyPr>
          <a:lstStyle/>
          <a:p>
            <a:r>
              <a:rPr lang="en-US" dirty="0"/>
              <a:t>Lorem ipsum dolor sit amet, consectetuer adipiscing elit, sed diam nonummy nibh.</a:t>
            </a:r>
          </a:p>
          <a:p>
            <a:endParaRPr lang="en-US" dirty="0"/>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19</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Annual Review</a:t>
            </a:r>
          </a:p>
        </p:txBody>
      </p:sp>
      <p:sp>
        <p:nvSpPr>
          <p:cNvPr id="14" name="Date Placeholder 13">
            <a:extLst>
              <a:ext uri="{FF2B5EF4-FFF2-40B4-BE49-F238E27FC236}">
                <a16:creationId xmlns:a16="http://schemas.microsoft.com/office/drawing/2014/main" id="{3148458E-E475-67C0-76EE-E966A9615AC4}"/>
              </a:ext>
            </a:extLst>
          </p:cNvPr>
          <p:cNvSpPr>
            <a:spLocks noGrp="1"/>
          </p:cNvSpPr>
          <p:nvPr>
            <p:ph type="dt" sz="half" idx="2"/>
          </p:nvPr>
        </p:nvSpPr>
        <p:spPr/>
        <p:txBody>
          <a:bodyPr/>
          <a:lstStyle/>
          <a:p>
            <a:r>
              <a:rPr lang="en-US" dirty="0"/>
              <a:t>September 3, 20XX</a:t>
            </a:r>
            <a:endParaRPr lang="en-US" dirty="0">
              <a:latin typeface="+mn-lt"/>
            </a:endParaRPr>
          </a:p>
        </p:txBody>
      </p:sp>
    </p:spTree>
    <p:extLst>
      <p:ext uri="{BB962C8B-B14F-4D97-AF65-F5344CB8AC3E}">
        <p14:creationId xmlns:p14="http://schemas.microsoft.com/office/powerpoint/2010/main" val="250910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142455"/>
            <a:ext cx="7532276" cy="1347471"/>
          </a:xfrm>
        </p:spPr>
        <p:txBody>
          <a:bodyPr/>
          <a:lstStyle/>
          <a:p>
            <a:r>
              <a:rPr lang="en-US" dirty="0"/>
              <a:t>Table of Contents</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046306"/>
            <a:ext cx="2133600" cy="537098"/>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639004"/>
            <a:ext cx="2133600" cy="789996"/>
          </a:xfrm>
        </p:spPr>
        <p:txBody>
          <a:bodyPr>
            <a:normAutofit fontScale="92500" lnSpcReduction="10000"/>
          </a:bodyPr>
          <a:lstStyle/>
          <a:p>
            <a:pPr marL="285750" indent="-285750">
              <a:buFont typeface="Wingdings" panose="05000000000000000000" pitchFamily="2" charset="2"/>
              <a:buChar char="Ø"/>
            </a:pPr>
            <a:r>
              <a:rPr lang="en-US" dirty="0"/>
              <a:t>Group Members</a:t>
            </a:r>
          </a:p>
          <a:p>
            <a:pPr marL="285750" indent="-285750">
              <a:buFont typeface="Wingdings" panose="05000000000000000000" pitchFamily="2" charset="2"/>
              <a:buChar char="Ø"/>
            </a:pPr>
            <a:r>
              <a:rPr lang="en-US" dirty="0"/>
              <a:t>Overview of Pipelining</a:t>
            </a:r>
          </a:p>
          <a:p>
            <a:pPr marL="285750" indent="-285750">
              <a:buFont typeface="Wingdings" panose="05000000000000000000" pitchFamily="2" charset="2"/>
              <a:buChar char="Ø"/>
            </a:pPr>
            <a:r>
              <a:rPr lang="en-US" dirty="0"/>
              <a:t>Overview of MIPS ISA</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046306"/>
            <a:ext cx="2128157" cy="537098"/>
          </a:xfrm>
        </p:spPr>
        <p:txBody>
          <a:bodyPr/>
          <a:lstStyle/>
          <a:p>
            <a:r>
              <a:rPr lang="en-US" dirty="0"/>
              <a:t>02. Arithmetic Instructions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639003"/>
            <a:ext cx="2128157" cy="1424754"/>
          </a:xfrm>
        </p:spPr>
        <p:txBody>
          <a:bodyPr>
            <a:normAutofit fontScale="92500" lnSpcReduction="10000"/>
          </a:bodyPr>
          <a:lstStyle/>
          <a:p>
            <a:pPr marL="285750" indent="-285750">
              <a:buFont typeface="Wingdings" panose="05000000000000000000" pitchFamily="2" charset="2"/>
              <a:buChar char="Ø"/>
            </a:pPr>
            <a:r>
              <a:rPr lang="en-US" dirty="0"/>
              <a:t>ADD</a:t>
            </a:r>
          </a:p>
          <a:p>
            <a:pPr marL="285750" indent="-285750">
              <a:buFont typeface="Wingdings" panose="05000000000000000000" pitchFamily="2" charset="2"/>
              <a:buChar char="Ø"/>
            </a:pPr>
            <a:r>
              <a:rPr lang="en-US" dirty="0"/>
              <a:t>SUB</a:t>
            </a:r>
          </a:p>
          <a:p>
            <a:pPr marL="285750" indent="-285750">
              <a:buFont typeface="Wingdings" panose="05000000000000000000" pitchFamily="2" charset="2"/>
              <a:buChar char="Ø"/>
            </a:pPr>
            <a:r>
              <a:rPr lang="en-US" dirty="0"/>
              <a:t>ADDI</a:t>
            </a:r>
          </a:p>
          <a:p>
            <a:pPr marL="285750" indent="-285750">
              <a:buFont typeface="Wingdings" panose="05000000000000000000" pitchFamily="2" charset="2"/>
              <a:buChar char="Ø"/>
            </a:pPr>
            <a:r>
              <a:rPr lang="en-US" dirty="0"/>
              <a:t>MULT</a:t>
            </a:r>
          </a:p>
          <a:p>
            <a:pPr marL="285750" indent="-285750">
              <a:buFont typeface="Wingdings" panose="05000000000000000000" pitchFamily="2" charset="2"/>
              <a:buChar char="Ø"/>
            </a:pPr>
            <a:r>
              <a:rPr lang="en-US" dirty="0"/>
              <a:t>DIV</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359309"/>
            <a:ext cx="2133600" cy="492558"/>
          </a:xfrm>
        </p:spPr>
        <p:txBody>
          <a:bodyPr/>
          <a:lstStyle/>
          <a:p>
            <a:r>
              <a:rPr lang="en-US" dirty="0"/>
              <a:t>03. Logical</a:t>
            </a:r>
          </a:p>
          <a:p>
            <a:r>
              <a:rPr lang="en-US" dirty="0"/>
              <a:t>Instructions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4925112"/>
            <a:ext cx="2133600" cy="789996"/>
          </a:xfrm>
        </p:spPr>
        <p:txBody>
          <a:bodyPr>
            <a:normAutofit/>
          </a:bodyPr>
          <a:lstStyle/>
          <a:p>
            <a:r>
              <a:rPr lang="en-US" dirty="0"/>
              <a:t>Lorem ipsum dolor sit amet, consectetuer adipiscing elit, sed diam nonummy nibh.</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359309"/>
            <a:ext cx="2128157" cy="492558"/>
          </a:xfrm>
        </p:spPr>
        <p:txBody>
          <a:bodyPr/>
          <a:lstStyle/>
          <a:p>
            <a:r>
              <a:rPr lang="en-US" dirty="0"/>
              <a:t>04. Memory Instructions</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4925112"/>
            <a:ext cx="2128157" cy="789996"/>
          </a:xfrm>
        </p:spPr>
        <p:txBody>
          <a:bodyPr>
            <a:normAutofit/>
          </a:bodyPr>
          <a:lstStyle/>
          <a:p>
            <a:r>
              <a:rPr lang="en-US" dirty="0"/>
              <a:t>Lorem ipsum dolor sit amet, consectetuer adipiscing elit, sed diam nonummy nibh.</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359309"/>
            <a:ext cx="2129245" cy="492558"/>
          </a:xfrm>
        </p:spPr>
        <p:txBody>
          <a:bodyPr/>
          <a:lstStyle/>
          <a:p>
            <a:r>
              <a:rPr lang="en-US" dirty="0"/>
              <a:t>05. Control Instructions</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4925112"/>
            <a:ext cx="2129245" cy="789996"/>
          </a:xfrm>
        </p:spPr>
        <p:txBody>
          <a:bodyPr>
            <a:normAutofit/>
          </a:bodyPr>
          <a:lstStyle/>
          <a:p>
            <a:r>
              <a:rPr lang="en-US" dirty="0"/>
              <a:t>Lorem ipsum dolor sit amet, consectetuer adipiscing elit, sed diam nonummy nibh.</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3491278" cy="247651"/>
          </a:xfrm>
        </p:spPr>
        <p:txBody>
          <a:bodyPr/>
          <a:lstStyle/>
          <a:p>
            <a:r>
              <a:rPr lang="en-US" sz="1100" dirty="0"/>
              <a:t>Executing ALU, MEM and Control Instructions in Pipeline</a:t>
            </a:r>
            <a:endParaRPr lang="en-US" dirty="0"/>
          </a:p>
        </p:txBody>
      </p:sp>
      <p:sp>
        <p:nvSpPr>
          <p:cNvPr id="16" name="Date Placeholder 15">
            <a:extLst>
              <a:ext uri="{FF2B5EF4-FFF2-40B4-BE49-F238E27FC236}">
                <a16:creationId xmlns:a16="http://schemas.microsoft.com/office/drawing/2014/main" id="{0E339B14-700C-4C70-41A0-98EFCB7EF6AB}"/>
              </a:ext>
            </a:extLst>
          </p:cNvPr>
          <p:cNvSpPr>
            <a:spLocks noGrp="1"/>
          </p:cNvSpPr>
          <p:nvPr>
            <p:ph type="dt" sz="half" idx="2"/>
          </p:nvPr>
        </p:nvSpPr>
        <p:spPr>
          <a:xfrm>
            <a:off x="10064512" y="6332220"/>
            <a:ext cx="1155938" cy="247651"/>
          </a:xfrm>
        </p:spPr>
        <p:txBody>
          <a:bodyPr/>
          <a:lstStyle/>
          <a:p>
            <a:r>
              <a:rPr lang="en-US" dirty="0"/>
              <a:t>October 27, 2023</a:t>
            </a:r>
            <a:endParaRPr lang="en-US" dirty="0">
              <a:latin typeface="+mn-lt"/>
            </a:endParaRPr>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FA04-6227-9040-92A6-9514A59B8E7B}"/>
              </a:ext>
            </a:extLst>
          </p:cNvPr>
          <p:cNvSpPr>
            <a:spLocks noGrp="1"/>
          </p:cNvSpPr>
          <p:nvPr>
            <p:ph type="title"/>
          </p:nvPr>
        </p:nvSpPr>
        <p:spPr>
          <a:xfrm>
            <a:off x="964023" y="141475"/>
            <a:ext cx="10163506" cy="1348451"/>
          </a:xfrm>
        </p:spPr>
        <p:txBody>
          <a:bodyPr/>
          <a:lstStyle/>
          <a:p>
            <a:r>
              <a:rPr lang="en-US" dirty="0"/>
              <a:t>Goals for Q1</a:t>
            </a:r>
          </a:p>
        </p:txBody>
      </p:sp>
      <p:sp>
        <p:nvSpPr>
          <p:cNvPr id="3" name="Text Placeholder 2">
            <a:extLst>
              <a:ext uri="{FF2B5EF4-FFF2-40B4-BE49-F238E27FC236}">
                <a16:creationId xmlns:a16="http://schemas.microsoft.com/office/drawing/2014/main" id="{9CD657E5-4675-E84E-840E-4F6D4868C5A9}"/>
              </a:ext>
            </a:extLst>
          </p:cNvPr>
          <p:cNvSpPr>
            <a:spLocks noGrp="1"/>
          </p:cNvSpPr>
          <p:nvPr>
            <p:ph type="body" idx="1"/>
          </p:nvPr>
        </p:nvSpPr>
        <p:spPr>
          <a:xfrm>
            <a:off x="964023" y="2185427"/>
            <a:ext cx="4827178" cy="584667"/>
          </a:xfrm>
        </p:spPr>
        <p:txBody>
          <a:bodyPr/>
          <a:lstStyle/>
          <a:p>
            <a:r>
              <a:rPr lang="en-US" dirty="0"/>
              <a:t>Business priorities</a:t>
            </a:r>
          </a:p>
        </p:txBody>
      </p:sp>
      <p:sp>
        <p:nvSpPr>
          <p:cNvPr id="5" name="Content Placeholder 4">
            <a:extLst>
              <a:ext uri="{FF2B5EF4-FFF2-40B4-BE49-F238E27FC236}">
                <a16:creationId xmlns:a16="http://schemas.microsoft.com/office/drawing/2014/main" id="{0B4B9306-DDC0-AD4F-A9C2-739C6AEB0172}"/>
              </a:ext>
            </a:extLst>
          </p:cNvPr>
          <p:cNvSpPr>
            <a:spLocks noGrp="1"/>
          </p:cNvSpPr>
          <p:nvPr>
            <p:ph sz="half" idx="2"/>
          </p:nvPr>
        </p:nvSpPr>
        <p:spPr>
          <a:xfrm>
            <a:off x="964023" y="2799146"/>
            <a:ext cx="4827178" cy="1942138"/>
          </a:xfrm>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3rd party organizations</a:t>
            </a:r>
          </a:p>
          <a:p>
            <a:endParaRPr lang="en-US" dirty="0"/>
          </a:p>
          <a:p>
            <a:endParaRPr lang="en-US" dirty="0"/>
          </a:p>
        </p:txBody>
      </p:sp>
      <p:sp>
        <p:nvSpPr>
          <p:cNvPr id="4" name="Text Placeholder 3">
            <a:extLst>
              <a:ext uri="{FF2B5EF4-FFF2-40B4-BE49-F238E27FC236}">
                <a16:creationId xmlns:a16="http://schemas.microsoft.com/office/drawing/2014/main" id="{6AF03CC0-7DA0-ED4F-B612-580E138D588A}"/>
              </a:ext>
            </a:extLst>
          </p:cNvPr>
          <p:cNvSpPr>
            <a:spLocks noGrp="1"/>
          </p:cNvSpPr>
          <p:nvPr>
            <p:ph type="body" idx="10"/>
          </p:nvPr>
        </p:nvSpPr>
        <p:spPr>
          <a:xfrm>
            <a:off x="6362700" y="2185427"/>
            <a:ext cx="4764829" cy="584667"/>
          </a:xfrm>
        </p:spPr>
        <p:txBody>
          <a:bodyPr/>
          <a:lstStyle/>
          <a:p>
            <a:r>
              <a:rPr lang="en-US" dirty="0"/>
              <a:t>Employee opportunities</a:t>
            </a:r>
          </a:p>
        </p:txBody>
      </p:sp>
      <p:sp>
        <p:nvSpPr>
          <p:cNvPr id="6" name="Content Placeholder 5">
            <a:extLst>
              <a:ext uri="{FF2B5EF4-FFF2-40B4-BE49-F238E27FC236}">
                <a16:creationId xmlns:a16="http://schemas.microsoft.com/office/drawing/2014/main" id="{B7D8EEE0-6E1C-9F47-936F-25FCC2FC368C}"/>
              </a:ext>
            </a:extLst>
          </p:cNvPr>
          <p:cNvSpPr>
            <a:spLocks noGrp="1"/>
          </p:cNvSpPr>
          <p:nvPr>
            <p:ph sz="half" idx="13"/>
          </p:nvPr>
        </p:nvSpPr>
        <p:spPr>
          <a:xfrm>
            <a:off x="6362700" y="2799146"/>
            <a:ext cx="4756241" cy="1942138"/>
          </a:xfrm>
        </p:spPr>
        <p:txBody>
          <a:bodyPr/>
          <a:lstStyle/>
          <a:p>
            <a:r>
              <a:rPr lang="en-US" dirty="0"/>
              <a:t>End of fiscal celebration on July 15th </a:t>
            </a:r>
          </a:p>
          <a:p>
            <a:r>
              <a:rPr lang="en-US" dirty="0"/>
              <a:t>Employee day of learning on August 14th </a:t>
            </a:r>
          </a:p>
          <a:p>
            <a:r>
              <a:rPr lang="en-US" dirty="0"/>
              <a:t>Employee yoga on September 3rd </a:t>
            </a:r>
          </a:p>
          <a:p>
            <a:r>
              <a:rPr lang="en-US" dirty="0"/>
              <a:t>Seminar series begins September 10th </a:t>
            </a:r>
          </a:p>
          <a:p>
            <a:endParaRPr lang="en-US" dirty="0"/>
          </a:p>
        </p:txBody>
      </p:sp>
      <p:sp>
        <p:nvSpPr>
          <p:cNvPr id="9" name="Slide Number Placeholder 8">
            <a:extLst>
              <a:ext uri="{FF2B5EF4-FFF2-40B4-BE49-F238E27FC236}">
                <a16:creationId xmlns:a16="http://schemas.microsoft.com/office/drawing/2014/main" id="{9A5802D8-6C81-6C4F-97CF-C1F2344EE894}"/>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20</a:t>
            </a:fld>
            <a:endParaRPr lang="en-US" dirty="0"/>
          </a:p>
        </p:txBody>
      </p:sp>
      <p:sp>
        <p:nvSpPr>
          <p:cNvPr id="8" name="Footer Placeholder 7">
            <a:extLst>
              <a:ext uri="{FF2B5EF4-FFF2-40B4-BE49-F238E27FC236}">
                <a16:creationId xmlns:a16="http://schemas.microsoft.com/office/drawing/2014/main" id="{2A659727-BBB9-9B49-BCA1-694F74F717C4}"/>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10" name="Date Placeholder 9">
            <a:extLst>
              <a:ext uri="{FF2B5EF4-FFF2-40B4-BE49-F238E27FC236}">
                <a16:creationId xmlns:a16="http://schemas.microsoft.com/office/drawing/2014/main" id="{2314BB68-A1C7-4CFE-67EB-47BEB3F32A44}"/>
              </a:ext>
            </a:extLst>
          </p:cNvPr>
          <p:cNvSpPr>
            <a:spLocks noGrp="1"/>
          </p:cNvSpPr>
          <p:nvPr>
            <p:ph type="dt" sz="half" idx="17"/>
          </p:nvPr>
        </p:nvSpPr>
        <p:spPr/>
        <p:txBody>
          <a:bodyPr/>
          <a:lstStyle/>
          <a:p>
            <a:r>
              <a:rPr lang="en-US" dirty="0"/>
              <a:t>September 3, 20XX</a:t>
            </a:r>
            <a:endParaRPr lang="en-US" dirty="0">
              <a:latin typeface="+mn-lt"/>
            </a:endParaRPr>
          </a:p>
        </p:txBody>
      </p:sp>
    </p:spTree>
    <p:extLst>
      <p:ext uri="{BB962C8B-B14F-4D97-AF65-F5344CB8AC3E}">
        <p14:creationId xmlns:p14="http://schemas.microsoft.com/office/powerpoint/2010/main" val="767675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119553"/>
            <a:ext cx="10259471" cy="1370373"/>
          </a:xfrm>
        </p:spPr>
        <p:txBody>
          <a:bodyPr/>
          <a:lstStyle/>
          <a:p>
            <a:r>
              <a:rPr lang="en-US" dirty="0"/>
              <a:t>Goals for Q2</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a:xfrm>
            <a:off x="952500" y="2143615"/>
            <a:ext cx="3036477" cy="578687"/>
          </a:xfrm>
        </p:spPr>
        <p:txBody>
          <a:bodyPr/>
          <a:lstStyle/>
          <a:p>
            <a:r>
              <a:rPr lang="en-US" dirty="0"/>
              <a:t>Business priorities</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99146"/>
            <a:ext cx="3036477" cy="1942138"/>
          </a:xfrm>
        </p:spPr>
        <p:txBody>
          <a:bodyPr/>
          <a:lstStyle/>
          <a:p>
            <a:r>
              <a:rPr lang="en-US" dirty="0"/>
              <a:t>Increase customer satisfaction </a:t>
            </a:r>
            <a:br>
              <a:rPr lang="en-US" dirty="0"/>
            </a:br>
            <a:r>
              <a:rPr lang="en-US" dirty="0"/>
              <a:t>by 2%</a:t>
            </a:r>
          </a:p>
          <a:p>
            <a:r>
              <a:rPr lang="en-US" dirty="0"/>
              <a:t>Maintain growth</a:t>
            </a:r>
          </a:p>
          <a:p>
            <a:endParaRPr lang="en-US" dirty="0"/>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a:xfrm>
            <a:off x="4569372" y="2143615"/>
            <a:ext cx="3036477" cy="578687"/>
          </a:xfrm>
        </p:spPr>
        <p:txBody>
          <a:bodyPr/>
          <a:lstStyle/>
          <a:p>
            <a:r>
              <a:rPr lang="en-US" dirty="0"/>
              <a:t>Added priorities</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a:xfrm>
            <a:off x="4569372" y="2799146"/>
            <a:ext cx="3050628" cy="1942138"/>
          </a:xfrm>
        </p:spPr>
        <p:txBody>
          <a:bodyPr/>
          <a:lstStyle/>
          <a:p>
            <a:r>
              <a:rPr lang="en-US" dirty="0"/>
              <a:t>Decrease the number of rotations </a:t>
            </a:r>
            <a:br>
              <a:rPr lang="en-US" dirty="0"/>
            </a:br>
            <a:r>
              <a:rPr lang="en-US" dirty="0"/>
              <a:t>by at least 2</a:t>
            </a:r>
          </a:p>
          <a:p>
            <a:r>
              <a:rPr lang="en-US" dirty="0"/>
              <a:t>Ensure the cost of development stays below budget</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a:xfrm>
            <a:off x="8187017" y="2143615"/>
            <a:ext cx="3036477" cy="578687"/>
          </a:xfrm>
        </p:spPr>
        <p:txBody>
          <a:bodyPr/>
          <a:lstStyle/>
          <a:p>
            <a:r>
              <a:rPr lang="en-US" dirty="0"/>
              <a:t>Employee opportunities</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a:xfrm>
            <a:off x="8187017" y="2799146"/>
            <a:ext cx="3036477" cy="1942138"/>
          </a:xfrm>
        </p:spPr>
        <p:txBody>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endParaRPr lang="en-US" dirty="0"/>
          </a:p>
          <a:p>
            <a:endParaRPr lang="en-US" dirty="0"/>
          </a:p>
          <a:p>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21</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13" name="Date Placeholder 12">
            <a:extLst>
              <a:ext uri="{FF2B5EF4-FFF2-40B4-BE49-F238E27FC236}">
                <a16:creationId xmlns:a16="http://schemas.microsoft.com/office/drawing/2014/main" id="{989BA7EB-74ED-E3EB-1321-4A29EF18D5FB}"/>
              </a:ext>
            </a:extLst>
          </p:cNvPr>
          <p:cNvSpPr>
            <a:spLocks noGrp="1"/>
          </p:cNvSpPr>
          <p:nvPr>
            <p:ph type="dt" sz="half" idx="17"/>
          </p:nvPr>
        </p:nvSpPr>
        <p:spPr/>
        <p:txBody>
          <a:bodyPr/>
          <a:lstStyle/>
          <a:p>
            <a:r>
              <a:rPr lang="en-US" dirty="0"/>
              <a:t>September 3, 20XX</a:t>
            </a:r>
            <a:endParaRPr lang="en-US" dirty="0">
              <a:latin typeface="+mn-lt"/>
            </a:endParaRPr>
          </a:p>
        </p:txBody>
      </p:sp>
    </p:spTree>
    <p:extLst>
      <p:ext uri="{BB962C8B-B14F-4D97-AF65-F5344CB8AC3E}">
        <p14:creationId xmlns:p14="http://schemas.microsoft.com/office/powerpoint/2010/main" val="495483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160385"/>
            <a:ext cx="10274324" cy="1329541"/>
          </a:xfrm>
        </p:spPr>
        <p:txBody>
          <a:bodyPr/>
          <a:lstStyle/>
          <a:p>
            <a:r>
              <a:rPr lang="en-US" dirty="0"/>
              <a:t>Summary</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303930"/>
            <a:ext cx="4838700" cy="315915"/>
          </a:xfrm>
        </p:spPr>
        <p:txBody>
          <a:bodyPr/>
          <a:lstStyle/>
          <a:p>
            <a:r>
              <a:rPr lang="en-US" dirty="0"/>
              <a:t>Our business is good</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656903"/>
            <a:ext cx="4838700" cy="705363"/>
          </a:xfrm>
        </p:spPr>
        <p:txBody>
          <a:bodyPr/>
          <a:lstStyle/>
          <a:p>
            <a:r>
              <a:rPr lang="en-US" dirty="0"/>
              <a:t>Profits are up in the last quarter by 3%</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a:off x="953655" y="3488872"/>
            <a:ext cx="4838700" cy="315915"/>
          </a:xfrm>
        </p:spPr>
        <p:txBody>
          <a:bodyPr/>
          <a:lstStyle/>
          <a:p>
            <a:r>
              <a:rPr lang="en-US" dirty="0"/>
              <a:t>We’re getting our work done</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a:xfrm>
            <a:off x="953655" y="3841846"/>
            <a:ext cx="4838700" cy="770076"/>
          </a:xfrm>
        </p:spPr>
        <p:txBody>
          <a:bodyPr/>
          <a:lstStyle/>
          <a:p>
            <a:r>
              <a:rPr lang="en-US" dirty="0"/>
              <a:t>We finished the consolidation project</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a:xfrm>
            <a:off x="952500" y="4664927"/>
            <a:ext cx="4838700" cy="315915"/>
          </a:xfrm>
        </p:spPr>
        <p:txBody>
          <a:bodyPr/>
          <a:lstStyle/>
          <a:p>
            <a:r>
              <a:rPr lang="en-US" dirty="0"/>
              <a:t>We’re delivering for our customers</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a:xfrm>
            <a:off x="952500" y="5017901"/>
            <a:ext cx="4838700" cy="908340"/>
          </a:xfrm>
        </p:spPr>
        <p:txBody>
          <a:bodyPr/>
          <a:lstStyle/>
          <a:p>
            <a:r>
              <a:rPr lang="en-US" dirty="0"/>
              <a:t>Last year we supported thousands of customers and</a:t>
            </a:r>
          </a:p>
          <a:p>
            <a:r>
              <a:rPr lang="en-US" dirty="0"/>
              <a:t>sold 60,000 units</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a:xfrm>
            <a:off x="6399647" y="2303930"/>
            <a:ext cx="4838700" cy="315915"/>
          </a:xfrm>
        </p:spPr>
        <p:txBody>
          <a:bodyPr/>
          <a:lstStyle/>
          <a:p>
            <a:r>
              <a:rPr lang="en-US" dirty="0"/>
              <a:t>Our customers keep coming back</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2656903"/>
            <a:ext cx="4838700" cy="705363"/>
          </a:xfrm>
        </p:spPr>
        <p:txBody>
          <a:bodyPr/>
          <a:lstStyle/>
          <a:p>
            <a:r>
              <a:rPr lang="en-US" dirty="0"/>
              <a:t>We increased customer retention by 4%</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6399647" y="3488872"/>
            <a:ext cx="4838700" cy="315915"/>
          </a:xfrm>
        </p:spPr>
        <p:txBody>
          <a:bodyPr/>
          <a:lstStyle/>
          <a:p>
            <a:r>
              <a:rPr lang="en-US" dirty="0"/>
              <a:t>We’re leaders</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a:xfrm>
            <a:off x="6399647" y="3841846"/>
            <a:ext cx="4838700" cy="908340"/>
          </a:xfrm>
        </p:spPr>
        <p:txBody>
          <a:bodyPr/>
          <a:lstStyle/>
          <a:p>
            <a:r>
              <a:rPr lang="en-US" dirty="0"/>
              <a:t>We are top leaders in the industry</a:t>
            </a:r>
          </a:p>
          <a:p>
            <a:r>
              <a:rPr lang="en-US" dirty="0"/>
              <a:t>across the board</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22</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Annual Review</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2992120" y="6332220"/>
            <a:ext cx="1313180" cy="247651"/>
          </a:xfrm>
        </p:spPr>
        <p:txBody>
          <a:bodyPr/>
          <a:lstStyle/>
          <a:p>
            <a:r>
              <a:rPr lang="en-US" dirty="0"/>
              <a:t>September 3, 20XX</a:t>
            </a:r>
          </a:p>
        </p:txBody>
      </p:sp>
    </p:spTree>
    <p:extLst>
      <p:ext uri="{BB962C8B-B14F-4D97-AF65-F5344CB8AC3E}">
        <p14:creationId xmlns:p14="http://schemas.microsoft.com/office/powerpoint/2010/main" val="643842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96100" y="398440"/>
            <a:ext cx="4903377" cy="2386081"/>
          </a:xfrm>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a:xfrm>
            <a:off x="6896100" y="3591098"/>
            <a:ext cx="4903377" cy="1506973"/>
          </a:xfrm>
        </p:spPr>
        <p:txBody>
          <a:bodyPr/>
          <a:lstStyle/>
          <a:p>
            <a:r>
              <a:rPr lang="en-US" dirty="0"/>
              <a:t>Thanks to your commitment and strong work ethic, we know next year will be even better than the last. </a:t>
            </a:r>
          </a:p>
          <a:p>
            <a:r>
              <a:rPr lang="en-US" dirty="0"/>
              <a:t>We look forward to working together. </a:t>
            </a:r>
          </a:p>
          <a:p>
            <a:endParaRPr lang="en-US" dirty="0"/>
          </a:p>
        </p:txBody>
      </p:sp>
      <p:pic>
        <p:nvPicPr>
          <p:cNvPr id="13" name="Picture Placeholder 12" descr="Person running up stairs">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6096000" cy="6858000"/>
          </a:xfrm>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a:xfrm>
            <a:off x="6896100" y="5155853"/>
            <a:ext cx="4914900" cy="806659"/>
          </a:xfrm>
        </p:spPr>
        <p:txBody>
          <a:bodyPr/>
          <a:lstStyle/>
          <a:p>
            <a:r>
              <a:rPr lang="en-US" dirty="0"/>
              <a:t>Contoso    </a:t>
            </a:r>
          </a:p>
          <a:p>
            <a:r>
              <a:rPr lang="en-US" dirty="0"/>
              <a:t>sales@contoso.com</a:t>
            </a:r>
          </a:p>
        </p:txBody>
      </p:sp>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descr="Seedling black and white close up">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7193943" y="2092817"/>
            <a:ext cx="4941477" cy="1563483"/>
          </a:xfrm>
        </p:spPr>
        <p:txBody>
          <a:bodyPr/>
          <a:lstStyle/>
          <a:p>
            <a:r>
              <a:rPr lang="en-US" dirty="0"/>
              <a:t>Introduction</a:t>
            </a:r>
          </a:p>
        </p:txBody>
      </p:sp>
    </p:spTree>
    <p:extLst>
      <p:ext uri="{BB962C8B-B14F-4D97-AF65-F5344CB8AC3E}">
        <p14:creationId xmlns:p14="http://schemas.microsoft.com/office/powerpoint/2010/main" val="3356510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4</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26" name="Title 8">
            <a:extLst>
              <a:ext uri="{FF2B5EF4-FFF2-40B4-BE49-F238E27FC236}">
                <a16:creationId xmlns:a16="http://schemas.microsoft.com/office/drawing/2014/main" id="{676AAB58-7EAD-CAA1-7378-94202A0E730A}"/>
              </a:ext>
            </a:extLst>
          </p:cNvPr>
          <p:cNvSpPr txBox="1">
            <a:spLocks/>
          </p:cNvSpPr>
          <p:nvPr/>
        </p:nvSpPr>
        <p:spPr>
          <a:xfrm>
            <a:off x="964023" y="82713"/>
            <a:ext cx="10256427" cy="17633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Group Members </a:t>
            </a:r>
          </a:p>
        </p:txBody>
      </p:sp>
      <p:sp>
        <p:nvSpPr>
          <p:cNvPr id="27" name="Text Placeholder 10">
            <a:extLst>
              <a:ext uri="{FF2B5EF4-FFF2-40B4-BE49-F238E27FC236}">
                <a16:creationId xmlns:a16="http://schemas.microsoft.com/office/drawing/2014/main" id="{25CB3590-5629-275D-78E3-91864372C09A}"/>
              </a:ext>
            </a:extLst>
          </p:cNvPr>
          <p:cNvSpPr txBox="1">
            <a:spLocks/>
          </p:cNvSpPr>
          <p:nvPr/>
        </p:nvSpPr>
        <p:spPr>
          <a:xfrm>
            <a:off x="952499" y="2294626"/>
            <a:ext cx="10267951" cy="30758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800" dirty="0"/>
              <a:t>Ponnanna A H	 [21CS02003]</a:t>
            </a:r>
          </a:p>
          <a:p>
            <a:pPr marL="285750" indent="-285750">
              <a:buFont typeface="Wingdings" panose="05000000000000000000" pitchFamily="2" charset="2"/>
              <a:buChar char="Ø"/>
            </a:pPr>
            <a:r>
              <a:rPr lang="en-US" sz="1800" dirty="0"/>
              <a:t>Priyam Saha	 [21CS01076]</a:t>
            </a:r>
          </a:p>
          <a:p>
            <a:pPr marL="285750" indent="-285750">
              <a:buFont typeface="Wingdings" panose="05000000000000000000" pitchFamily="2" charset="2"/>
              <a:buChar char="Ø"/>
            </a:pPr>
            <a:r>
              <a:rPr lang="en-US" sz="1800" dirty="0"/>
              <a:t>Shubh Modi	 [21CS01073]</a:t>
            </a:r>
          </a:p>
          <a:p>
            <a:pPr marL="285750" indent="-285750">
              <a:buFont typeface="Wingdings" panose="05000000000000000000" pitchFamily="2" charset="2"/>
              <a:buChar char="Ø"/>
            </a:pPr>
            <a:r>
              <a:rPr lang="en-US" sz="1800" dirty="0"/>
              <a:t>Tejas Singh	 [21CS01011]</a:t>
            </a:r>
          </a:p>
          <a:p>
            <a:pPr marL="285750" indent="-285750">
              <a:buFont typeface="Wingdings" panose="05000000000000000000" pitchFamily="2" charset="2"/>
              <a:buChar char="Ø"/>
            </a:pPr>
            <a:r>
              <a:rPr lang="en-US" sz="1800" dirty="0"/>
              <a:t>Arihant Garg	 [21CS01033]</a:t>
            </a:r>
          </a:p>
          <a:p>
            <a:pPr marL="285750" indent="-285750">
              <a:buFont typeface="Wingdings" panose="05000000000000000000" pitchFamily="2" charset="2"/>
              <a:buChar char="Ø"/>
            </a:pPr>
            <a:r>
              <a:rPr lang="en-US" sz="1800" dirty="0"/>
              <a:t>Aditya Trivedi	 [21CS01074]</a:t>
            </a:r>
          </a:p>
        </p:txBody>
      </p:sp>
    </p:spTree>
    <p:extLst>
      <p:ext uri="{BB962C8B-B14F-4D97-AF65-F5344CB8AC3E}">
        <p14:creationId xmlns:p14="http://schemas.microsoft.com/office/powerpoint/2010/main" val="351376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5</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2" name="Title 8">
            <a:extLst>
              <a:ext uri="{FF2B5EF4-FFF2-40B4-BE49-F238E27FC236}">
                <a16:creationId xmlns:a16="http://schemas.microsoft.com/office/drawing/2014/main" id="{D6CE9421-5086-52B3-B8CB-26B1C95BC299}"/>
              </a:ext>
            </a:extLst>
          </p:cNvPr>
          <p:cNvSpPr txBox="1">
            <a:spLocks/>
          </p:cNvSpPr>
          <p:nvPr/>
        </p:nvSpPr>
        <p:spPr>
          <a:xfrm>
            <a:off x="964023" y="65460"/>
            <a:ext cx="10256427" cy="17633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Overview of Pipelining</a:t>
            </a:r>
          </a:p>
        </p:txBody>
      </p:sp>
      <p:sp>
        <p:nvSpPr>
          <p:cNvPr id="6" name="Text Placeholder 10">
            <a:extLst>
              <a:ext uri="{FF2B5EF4-FFF2-40B4-BE49-F238E27FC236}">
                <a16:creationId xmlns:a16="http://schemas.microsoft.com/office/drawing/2014/main" id="{C0E00E0C-4881-D6D0-4B66-2B9AC6397841}"/>
              </a:ext>
            </a:extLst>
          </p:cNvPr>
          <p:cNvSpPr txBox="1">
            <a:spLocks/>
          </p:cNvSpPr>
          <p:nvPr/>
        </p:nvSpPr>
        <p:spPr>
          <a:xfrm>
            <a:off x="952499" y="2277373"/>
            <a:ext cx="10267951" cy="307589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dirty="0"/>
              <a:t>Pipelining is a computer architecture technique that divides the execution of instructions into stages to improve throughput.</a:t>
            </a:r>
          </a:p>
          <a:p>
            <a:pPr marL="285750" indent="-285750">
              <a:buFont typeface="Wingdings" panose="05000000000000000000" pitchFamily="2" charset="2"/>
              <a:buChar char="Ø"/>
            </a:pPr>
            <a:r>
              <a:rPr lang="en-US" sz="2000" dirty="0"/>
              <a:t>It allows multiple instructions to be processed concurrently by overlapping their execution stages.</a:t>
            </a:r>
          </a:p>
          <a:p>
            <a:pPr marL="285750" indent="-285750">
              <a:buFont typeface="Wingdings" panose="05000000000000000000" pitchFamily="2" charset="2"/>
              <a:buChar char="Ø"/>
            </a:pPr>
            <a:r>
              <a:rPr lang="en-US" sz="2000" dirty="0"/>
              <a:t>The classic pipeline stages in a CPU include instruction fetch, decode, execute, memory access, and write-back.</a:t>
            </a:r>
          </a:p>
          <a:p>
            <a:pPr marL="285750" indent="-285750">
              <a:buFont typeface="Wingdings" panose="05000000000000000000" pitchFamily="2" charset="2"/>
              <a:buChar char="Ø"/>
            </a:pPr>
            <a:r>
              <a:rPr lang="en-US" sz="2000" dirty="0"/>
              <a:t>Pipelining reduces the time it takes to execute a single instruction, enhancing overall system performance.</a:t>
            </a:r>
          </a:p>
        </p:txBody>
      </p:sp>
    </p:spTree>
    <p:extLst>
      <p:ext uri="{BB962C8B-B14F-4D97-AF65-F5344CB8AC3E}">
        <p14:creationId xmlns:p14="http://schemas.microsoft.com/office/powerpoint/2010/main" val="256306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6</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7" name="Title 8">
            <a:extLst>
              <a:ext uri="{FF2B5EF4-FFF2-40B4-BE49-F238E27FC236}">
                <a16:creationId xmlns:a16="http://schemas.microsoft.com/office/drawing/2014/main" id="{9250A115-B01A-3398-D26B-294320D9301E}"/>
              </a:ext>
            </a:extLst>
          </p:cNvPr>
          <p:cNvSpPr txBox="1">
            <a:spLocks/>
          </p:cNvSpPr>
          <p:nvPr/>
        </p:nvSpPr>
        <p:spPr>
          <a:xfrm>
            <a:off x="964023" y="65461"/>
            <a:ext cx="10256427" cy="17633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Overview of Pipelining</a:t>
            </a:r>
            <a:endParaRPr lang="en-US" dirty="0"/>
          </a:p>
        </p:txBody>
      </p:sp>
      <p:sp>
        <p:nvSpPr>
          <p:cNvPr id="8" name="Text Placeholder 10">
            <a:extLst>
              <a:ext uri="{FF2B5EF4-FFF2-40B4-BE49-F238E27FC236}">
                <a16:creationId xmlns:a16="http://schemas.microsoft.com/office/drawing/2014/main" id="{2118F2F2-1E8B-AC57-E6E8-71AE2C880D35}"/>
              </a:ext>
            </a:extLst>
          </p:cNvPr>
          <p:cNvSpPr txBox="1">
            <a:spLocks/>
          </p:cNvSpPr>
          <p:nvPr/>
        </p:nvSpPr>
        <p:spPr>
          <a:xfrm>
            <a:off x="952499" y="2277374"/>
            <a:ext cx="10267951" cy="307589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a:t>Hazards, such as data hazards and control hazards, can occur in pipelines and need to be managed.</a:t>
            </a:r>
          </a:p>
          <a:p>
            <a:pPr marL="285750" indent="-285750">
              <a:buFont typeface="Wingdings" panose="05000000000000000000" pitchFamily="2" charset="2"/>
              <a:buChar char="Ø"/>
            </a:pPr>
            <a:r>
              <a:rPr lang="en-US" sz="2000"/>
              <a:t>Forwarding and stalling are techniques used to mitigate hazards and ensure the correct execution order of instructions.</a:t>
            </a:r>
          </a:p>
          <a:p>
            <a:pPr marL="285750" indent="-285750">
              <a:buFont typeface="Wingdings" panose="05000000000000000000" pitchFamily="2" charset="2"/>
              <a:buChar char="Ø"/>
            </a:pPr>
            <a:r>
              <a:rPr lang="en-US" sz="2000"/>
              <a:t>Pipelining is commonly found in modern processors, like CPUs and GPUs, to achieve high levels of instruction throughput.</a:t>
            </a:r>
          </a:p>
          <a:p>
            <a:pPr marL="285750" indent="-285750">
              <a:buFont typeface="Wingdings" panose="05000000000000000000" pitchFamily="2" charset="2"/>
              <a:buChar char="Ø"/>
            </a:pPr>
            <a:r>
              <a:rPr lang="en-US" sz="2000"/>
              <a:t>It's crucial for achieving efficient parallelism and improving the performance of various computing tasks.</a:t>
            </a:r>
            <a:endParaRPr lang="en-US" sz="2000" dirty="0"/>
          </a:p>
        </p:txBody>
      </p:sp>
    </p:spTree>
    <p:extLst>
      <p:ext uri="{BB962C8B-B14F-4D97-AF65-F5344CB8AC3E}">
        <p14:creationId xmlns:p14="http://schemas.microsoft.com/office/powerpoint/2010/main" val="1013192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7</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2" name="Title 8">
            <a:extLst>
              <a:ext uri="{FF2B5EF4-FFF2-40B4-BE49-F238E27FC236}">
                <a16:creationId xmlns:a16="http://schemas.microsoft.com/office/drawing/2014/main" id="{333956AA-0007-A16C-8B85-E53CD908A551}"/>
              </a:ext>
            </a:extLst>
          </p:cNvPr>
          <p:cNvSpPr txBox="1">
            <a:spLocks/>
          </p:cNvSpPr>
          <p:nvPr/>
        </p:nvSpPr>
        <p:spPr>
          <a:xfrm>
            <a:off x="964023" y="65460"/>
            <a:ext cx="10256427" cy="1763340"/>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Overview of MIPS ISA</a:t>
            </a:r>
          </a:p>
        </p:txBody>
      </p:sp>
      <p:sp>
        <p:nvSpPr>
          <p:cNvPr id="6" name="Text Placeholder 10">
            <a:extLst>
              <a:ext uri="{FF2B5EF4-FFF2-40B4-BE49-F238E27FC236}">
                <a16:creationId xmlns:a16="http://schemas.microsoft.com/office/drawing/2014/main" id="{D227CF4B-8517-109F-FA44-3ADFF34516C9}"/>
              </a:ext>
            </a:extLst>
          </p:cNvPr>
          <p:cNvSpPr txBox="1">
            <a:spLocks/>
          </p:cNvSpPr>
          <p:nvPr/>
        </p:nvSpPr>
        <p:spPr>
          <a:xfrm>
            <a:off x="952499" y="2277373"/>
            <a:ext cx="10267951" cy="3075895"/>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a:t>MIPS (Microprocessor without Interlocked Pipeline Stages) is a RISC (Reduced Instruction Set Computer) architecture known for its simplicity and efficiency.</a:t>
            </a:r>
          </a:p>
          <a:p>
            <a:pPr marL="285750" indent="-285750">
              <a:buFont typeface="Wingdings" panose="05000000000000000000" pitchFamily="2" charset="2"/>
              <a:buChar char="Ø"/>
            </a:pPr>
            <a:r>
              <a:rPr lang="en-US" sz="2000"/>
              <a:t>It uses a fixed 32-bit instruction format, making instruction decoding straightforward.</a:t>
            </a:r>
          </a:p>
          <a:p>
            <a:pPr marL="285750" indent="-285750">
              <a:buFont typeface="Wingdings" panose="05000000000000000000" pitchFamily="2" charset="2"/>
              <a:buChar char="Ø"/>
            </a:pPr>
            <a:r>
              <a:rPr lang="en-US" sz="2000"/>
              <a:t>MIPS has a load-store architecture, where arithmetic and logical operations only operate on registers, and memory accesses are done through load and store instructions.</a:t>
            </a:r>
            <a:endParaRPr lang="en-US" sz="2000" dirty="0"/>
          </a:p>
        </p:txBody>
      </p:sp>
    </p:spTree>
    <p:extLst>
      <p:ext uri="{BB962C8B-B14F-4D97-AF65-F5344CB8AC3E}">
        <p14:creationId xmlns:p14="http://schemas.microsoft.com/office/powerpoint/2010/main" val="1294981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Introduction</a:t>
            </a:r>
          </a:p>
        </p:txBody>
      </p:sp>
      <p:sp>
        <p:nvSpPr>
          <p:cNvPr id="3" name="Date Placeholder 2">
            <a:extLst>
              <a:ext uri="{FF2B5EF4-FFF2-40B4-BE49-F238E27FC236}">
                <a16:creationId xmlns:a16="http://schemas.microsoft.com/office/drawing/2014/main" id="{E0B52CC1-8A18-5E1D-15D6-7E661799E4E1}"/>
              </a:ext>
            </a:extLst>
          </p:cNvPr>
          <p:cNvSpPr>
            <a:spLocks noGrp="1"/>
          </p:cNvSpPr>
          <p:nvPr>
            <p:ph type="dt" sz="half" idx="2"/>
          </p:nvPr>
        </p:nvSpPr>
        <p:spPr>
          <a:xfrm>
            <a:off x="9907270" y="6332651"/>
            <a:ext cx="1313180" cy="247651"/>
          </a:xfrm>
        </p:spPr>
        <p:txBody>
          <a:bodyPr/>
          <a:lstStyle/>
          <a:p>
            <a:r>
              <a:rPr lang="en-US" dirty="0"/>
              <a:t>October 27, 2023</a:t>
            </a:r>
          </a:p>
        </p:txBody>
      </p:sp>
      <p:sp>
        <p:nvSpPr>
          <p:cNvPr id="2" name="Title 8">
            <a:extLst>
              <a:ext uri="{FF2B5EF4-FFF2-40B4-BE49-F238E27FC236}">
                <a16:creationId xmlns:a16="http://schemas.microsoft.com/office/drawing/2014/main" id="{1311B11F-25A2-D75C-EDC7-5DBE03E4936A}"/>
              </a:ext>
            </a:extLst>
          </p:cNvPr>
          <p:cNvSpPr>
            <a:spLocks noGrp="1"/>
          </p:cNvSpPr>
          <p:nvPr>
            <p:ph type="title"/>
          </p:nvPr>
        </p:nvSpPr>
        <p:spPr>
          <a:xfrm>
            <a:off x="964023" y="82713"/>
            <a:ext cx="10256427" cy="1746087"/>
          </a:xfrm>
        </p:spPr>
        <p:txBody>
          <a:bodyPr/>
          <a:lstStyle/>
          <a:p>
            <a:r>
              <a:rPr lang="en-US" dirty="0"/>
              <a:t>Overview of MIPS ISA</a:t>
            </a:r>
          </a:p>
        </p:txBody>
      </p:sp>
      <p:sp>
        <p:nvSpPr>
          <p:cNvPr id="6" name="Text Placeholder 10">
            <a:extLst>
              <a:ext uri="{FF2B5EF4-FFF2-40B4-BE49-F238E27FC236}">
                <a16:creationId xmlns:a16="http://schemas.microsoft.com/office/drawing/2014/main" id="{6449E86C-F295-3A36-191A-130DB5DAE275}"/>
              </a:ext>
            </a:extLst>
          </p:cNvPr>
          <p:cNvSpPr txBox="1">
            <a:spLocks/>
          </p:cNvSpPr>
          <p:nvPr/>
        </p:nvSpPr>
        <p:spPr>
          <a:xfrm>
            <a:off x="952499" y="2294626"/>
            <a:ext cx="10267951" cy="30758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sz="2000"/>
              <a:t>The architecture includes 32 general-purpose registers, each 32 bits in size.</a:t>
            </a:r>
          </a:p>
          <a:p>
            <a:pPr marL="285750" indent="-285750">
              <a:buFont typeface="Wingdings" panose="05000000000000000000" pitchFamily="2" charset="2"/>
              <a:buChar char="Ø"/>
            </a:pPr>
            <a:r>
              <a:rPr lang="en-US" sz="2000"/>
              <a:t>MIPS instructions are grouped into three formats: R (Register), I (Immediate), and J (Jump), which makes instruction encoding and decoding predictable.</a:t>
            </a:r>
          </a:p>
          <a:p>
            <a:pPr marL="285750" indent="-285750">
              <a:buFont typeface="Wingdings" panose="05000000000000000000" pitchFamily="2" charset="2"/>
              <a:buChar char="Ø"/>
            </a:pPr>
            <a:r>
              <a:rPr lang="en-US" sz="2000"/>
              <a:t>Commonly used in embedded systems, networking devices, and academic settings, MIPS has several instruction sets, including MIPS32 and MIPS64, tailored for different applications.</a:t>
            </a:r>
            <a:endParaRPr lang="en-US" sz="2000" dirty="0"/>
          </a:p>
        </p:txBody>
      </p:sp>
    </p:spTree>
    <p:extLst>
      <p:ext uri="{BB962C8B-B14F-4D97-AF65-F5344CB8AC3E}">
        <p14:creationId xmlns:p14="http://schemas.microsoft.com/office/powerpoint/2010/main" val="380175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9</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Introduction</a:t>
            </a:r>
          </a:p>
        </p:txBody>
      </p:sp>
      <p:sp>
        <p:nvSpPr>
          <p:cNvPr id="37" name="Date Placeholder 36">
            <a:extLst>
              <a:ext uri="{FF2B5EF4-FFF2-40B4-BE49-F238E27FC236}">
                <a16:creationId xmlns:a16="http://schemas.microsoft.com/office/drawing/2014/main" id="{F4B2ECEF-8D19-DCB0-0C03-29B418379850}"/>
              </a:ext>
            </a:extLst>
          </p:cNvPr>
          <p:cNvSpPr>
            <a:spLocks noGrp="1"/>
          </p:cNvSpPr>
          <p:nvPr>
            <p:ph type="dt" sz="half" idx="2"/>
          </p:nvPr>
        </p:nvSpPr>
        <p:spPr>
          <a:xfrm>
            <a:off x="9907270" y="6332220"/>
            <a:ext cx="1313180" cy="247651"/>
          </a:xfrm>
        </p:spPr>
        <p:txBody>
          <a:bodyPr/>
          <a:lstStyle/>
          <a:p>
            <a:r>
              <a:rPr lang="en-US" dirty="0"/>
              <a:t>October 27, 2023</a:t>
            </a:r>
          </a:p>
        </p:txBody>
      </p:sp>
      <p:pic>
        <p:nvPicPr>
          <p:cNvPr id="5" name="Picture 4" descr="A table with text and numbers&#10;&#10;Description automatically generated">
            <a:extLst>
              <a:ext uri="{FF2B5EF4-FFF2-40B4-BE49-F238E27FC236}">
                <a16:creationId xmlns:a16="http://schemas.microsoft.com/office/drawing/2014/main" id="{E192F1E9-AEB9-172D-C135-46471E97F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4950" y="96444"/>
            <a:ext cx="6622099" cy="6018567"/>
          </a:xfrm>
          <a:prstGeom prst="rect">
            <a:avLst/>
          </a:prstGeom>
        </p:spPr>
      </p:pic>
    </p:spTree>
    <p:extLst>
      <p:ext uri="{BB962C8B-B14F-4D97-AF65-F5344CB8AC3E}">
        <p14:creationId xmlns:p14="http://schemas.microsoft.com/office/powerpoint/2010/main" val="155207384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_Win32_EF_V7" id="{21D76CCA-3643-4633-95C9-29486A1DA50B}" vid="{3EDD3486-FF44-4579-8B83-091A40DEEF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B334C4-64A2-4673-803C-35178659DDD3}">
  <ds:schemaRefs>
    <ds:schemaRef ds:uri="http://schemas.microsoft.com/sharepoint/v3/contenttype/forms"/>
  </ds:schemaRefs>
</ds:datastoreItem>
</file>

<file path=customXml/itemProps2.xml><?xml version="1.0" encoding="utf-8"?>
<ds:datastoreItem xmlns:ds="http://schemas.openxmlformats.org/officeDocument/2006/customXml" ds:itemID="{3593354B-8927-46EE-B294-4D51952A09C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81AF751-E016-414F-92E5-F2DC739E07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531</TotalTime>
  <Words>1002</Words>
  <Application>Microsoft Office PowerPoint</Application>
  <PresentationFormat>Widescreen</PresentationFormat>
  <Paragraphs>219</Paragraphs>
  <Slides>23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Franklin Gothic Book</vt:lpstr>
      <vt:lpstr>Franklin Gothic Demi</vt:lpstr>
      <vt:lpstr>Wingdings</vt:lpstr>
      <vt:lpstr>Custom</vt:lpstr>
      <vt:lpstr>Executing ALU, Memory and Control Instructions in Pipeline</vt:lpstr>
      <vt:lpstr>Table of Contents</vt:lpstr>
      <vt:lpstr>Introduction</vt:lpstr>
      <vt:lpstr>PowerPoint Presentation</vt:lpstr>
      <vt:lpstr>PowerPoint Presentation</vt:lpstr>
      <vt:lpstr>PowerPoint Presentation</vt:lpstr>
      <vt:lpstr>PowerPoint Presentation</vt:lpstr>
      <vt:lpstr>Overview of MIPS ISA</vt:lpstr>
      <vt:lpstr>PowerPoint Presentation</vt:lpstr>
      <vt:lpstr>Arithmetic Instructions</vt:lpstr>
      <vt:lpstr>PowerPoint Presentation</vt:lpstr>
      <vt:lpstr>Annual Review</vt:lpstr>
      <vt:lpstr>Introduction </vt:lpstr>
      <vt:lpstr>Last year</vt:lpstr>
      <vt:lpstr>Growth by sector graph</vt:lpstr>
      <vt:lpstr>Growth by sector table</vt:lpstr>
      <vt:lpstr>Contoso was great to work with.  Patrice was my representative, and she anticipated my needs and worked diligently to fix my issue. </vt:lpstr>
      <vt:lpstr>Our team</vt:lpstr>
      <vt:lpstr>Timeline</vt:lpstr>
      <vt:lpstr>Goals for Q1</vt:lpstr>
      <vt:lpstr>Goals for Q2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Ponnanna AH</dc:creator>
  <cp:lastModifiedBy>Ponnanna AH</cp:lastModifiedBy>
  <cp:revision>150</cp:revision>
  <dcterms:created xsi:type="dcterms:W3CDTF">2023-10-25T08:47:33Z</dcterms:created>
  <dcterms:modified xsi:type="dcterms:W3CDTF">2023-10-26T14:03:23Z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