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jessemostipak/hotel-booking-demand"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S.Ponnarasan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mechanical engineering</a:t>
            </a:r>
          </a:p>
          <a:p>
            <a:r>
              <a:rPr lang="en-US" sz="2000" b="1" dirty="0">
                <a:solidFill>
                  <a:schemeClr val="accent1">
                    <a:lumMod val="75000"/>
                  </a:schemeClr>
                </a:solidFill>
                <a:latin typeface="Arial"/>
                <a:cs typeface="Arial"/>
              </a:rPr>
              <a:t>Kings college of engineering-8211</a:t>
            </a:r>
          </a:p>
          <a:p>
            <a:r>
              <a:rPr lang="en-US" sz="2000" b="1" dirty="0">
                <a:solidFill>
                  <a:schemeClr val="accent1">
                    <a:lumMod val="75000"/>
                  </a:schemeClr>
                </a:solidFill>
                <a:latin typeface="Arial"/>
                <a:cs typeface="Arial"/>
              </a:rPr>
              <a:t>Punalkulam-613303</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r>
              <a:rPr lang="en-US" sz="2400" b="0" i="0" dirty="0">
                <a:effectLst/>
                <a:latin typeface="system-ui"/>
              </a:rPr>
              <a:t>The dataset used in this project can be found on </a:t>
            </a:r>
            <a:r>
              <a:rPr lang="en-US" sz="2400" b="0" i="0" dirty="0" err="1">
                <a:effectLst/>
                <a:latin typeface="system-ui"/>
              </a:rPr>
              <a:t>Kaggle</a:t>
            </a:r>
            <a:r>
              <a:rPr lang="en-US" sz="2400" b="0" i="0" dirty="0">
                <a:effectLst/>
                <a:latin typeface="system-ui"/>
              </a:rPr>
              <a:t> under the following link:</a:t>
            </a:r>
          </a:p>
          <a:p>
            <a:r>
              <a:rPr lang="en-US" sz="2400" b="0" i="0" u="none" strike="noStrike" dirty="0">
                <a:effectLst/>
                <a:latin typeface="system-ui"/>
                <a:hlinkClick r:id="rId2"/>
              </a:rPr>
              <a:t>https://www.kaggle.com/jessemostipak/hotel-booking-demand</a:t>
            </a:r>
            <a:endParaRPr lang="en-US" sz="2400" b="0" i="0" dirty="0">
              <a:effectLst/>
              <a:latin typeface="system-ui"/>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lstStyle/>
          <a:p>
            <a:pPr marL="305435" indent="-305435"/>
            <a:r>
              <a:rPr lang="en-IN" dirty="0"/>
              <a:t>Have you ever wondered when the best time of year to book a hotel room is? Or the optimal length of stay in</a:t>
            </a:r>
          </a:p>
          <a:p>
            <a:pPr marL="305435" indent="-305435"/>
            <a:r>
              <a:rPr lang="en-IN" dirty="0"/>
              <a:t>order to get the best daily rate? What if you wanted to predict whether or not a hotel was likely to receive a</a:t>
            </a:r>
          </a:p>
          <a:p>
            <a:pPr marL="305435" indent="-305435"/>
            <a:r>
              <a:rPr lang="en-IN" dirty="0"/>
              <a:t>disproportionately high number of special requests? This hotel booking dataset can help you explore those</a:t>
            </a:r>
          </a:p>
          <a:p>
            <a:pPr marL="305435" indent="-305435"/>
            <a:r>
              <a:rPr lang="en-IN" dirty="0"/>
              <a:t>questions! This data set contains booking information for a city hotel and a resort hotel, and includes</a:t>
            </a:r>
          </a:p>
          <a:p>
            <a:pPr marL="305435" indent="-305435"/>
            <a:r>
              <a:rPr lang="en-IN" dirty="0"/>
              <a:t>information such as when the booking was made, length of stay, the number of adults, children, and/or babies,</a:t>
            </a:r>
          </a:p>
          <a:p>
            <a:pPr marL="305435" indent="-305435"/>
            <a:r>
              <a:rPr lang="en-IN" dirty="0"/>
              <a:t>and the number of available parking spaces, among other things. All personally identifying information has</a:t>
            </a:r>
          </a:p>
          <a:p>
            <a:pPr marL="305435" indent="-305435"/>
            <a:r>
              <a:rPr lang="en-IN" dirty="0"/>
              <a:t>been removed from the data. Explore and analyse the data to discover important factors that govern the</a:t>
            </a:r>
          </a:p>
          <a:p>
            <a:pPr marL="305435" indent="-305435"/>
            <a:r>
              <a:rPr lang="en-IN" dirty="0"/>
              <a:t>bookings.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7390" y="702156"/>
            <a:ext cx="11613485" cy="5770622"/>
          </a:xfrm>
        </p:spPr>
        <p:txBody>
          <a:bodyPr vert="horz" lIns="91440" tIns="45720" rIns="91440" bIns="45720" rtlCol="0" anchor="t">
            <a:noAutofit/>
          </a:bodyPr>
          <a:lstStyle/>
          <a:p>
            <a:pPr marL="305435" indent="-305435"/>
            <a:endParaRPr lang="en-IN" sz="1200" b="1" dirty="0">
              <a:latin typeface="Calibri"/>
              <a:cs typeface="Calibri"/>
            </a:endParaRPr>
          </a:p>
          <a:p>
            <a:pPr marL="0" indent="0">
              <a:buNone/>
            </a:pPr>
            <a:r>
              <a:rPr lang="en-US" dirty="0"/>
              <a:t>    Data Exploration: Start by loading and examining the hotel booking dataset to understand its structure and features.</a:t>
            </a:r>
          </a:p>
          <a:p>
            <a:pPr marL="0" indent="0">
              <a:buNone/>
            </a:pPr>
            <a:r>
              <a:rPr lang="en-US" dirty="0"/>
              <a:t>Seasonal Trends: Analyze booking patterns over different months or seasons to identify peak booking periods.</a:t>
            </a:r>
          </a:p>
          <a:p>
            <a:pPr marL="0" indent="0">
              <a:buNone/>
            </a:pPr>
            <a:r>
              <a:rPr lang="en-US" dirty="0"/>
              <a:t>Lead Time Analysis: Investigate the relationship between booking lead time and booking rates to determine optimal</a:t>
            </a:r>
          </a:p>
          <a:p>
            <a:pPr marL="0" indent="0">
              <a:buNone/>
            </a:pPr>
            <a:r>
              <a:rPr lang="en-US" dirty="0"/>
              <a:t>booking windows.</a:t>
            </a:r>
          </a:p>
          <a:p>
            <a:pPr marL="0" indent="0">
              <a:buNone/>
            </a:pPr>
            <a:r>
              <a:rPr lang="en-US" dirty="0"/>
              <a:t>Length of Stay Impact: Examine the effect of length of stay on daily rates to uncover optimal stay durations.</a:t>
            </a:r>
          </a:p>
          <a:p>
            <a:pPr marL="0" indent="0">
              <a:buNone/>
            </a:pPr>
            <a:r>
              <a:rPr lang="en-US" dirty="0"/>
              <a:t>Guest Demographics: Explore guest demographics such as number of adults, children, and babies to understand</a:t>
            </a:r>
          </a:p>
          <a:p>
            <a:pPr marL="0" indent="0">
              <a:buNone/>
            </a:pPr>
            <a:r>
              <a:rPr lang="en-US" dirty="0"/>
              <a:t>booking preferences.</a:t>
            </a:r>
          </a:p>
          <a:p>
            <a:pPr marL="0" indent="0">
              <a:buNone/>
            </a:pPr>
            <a:r>
              <a:rPr lang="en-US" dirty="0"/>
              <a:t>Special Request Prediction: Utilize machine learning techniques to predict the likelihood of receiving special requests</a:t>
            </a:r>
          </a:p>
          <a:p>
            <a:pPr marL="0" indent="0">
              <a:buNone/>
            </a:pPr>
            <a:r>
              <a:rPr lang="en-US" dirty="0"/>
              <a:t>based on booking attributes.</a:t>
            </a:r>
          </a:p>
          <a:p>
            <a:pPr marL="0" indent="0">
              <a:buNone/>
            </a:pPr>
            <a:r>
              <a:rPr lang="en-US" dirty="0"/>
              <a:t>Feature Importance: Determine which features have the most significant impact on booking trends and special request</a:t>
            </a:r>
          </a:p>
          <a:p>
            <a:pPr marL="0" indent="0">
              <a:buNone/>
            </a:pPr>
            <a:r>
              <a:rPr lang="en-US" dirty="0"/>
              <a:t>frequency.</a:t>
            </a:r>
          </a:p>
          <a:p>
            <a:pPr marL="0" indent="0">
              <a:buNone/>
            </a:pPr>
            <a:r>
              <a:rPr lang="en-US" dirty="0"/>
              <a:t>Visualization: Visualize findings using charts and graphs to facilitate interpretation and decision-making.</a:t>
            </a:r>
          </a:p>
          <a:p>
            <a:pPr marL="0" indent="0">
              <a:buNone/>
            </a:pPr>
            <a:r>
              <a:rPr lang="en-US" dirty="0"/>
              <a:t>Insights Generation: Derive actionable insights from the analysis to inform hotel booking strategies and operations.</a:t>
            </a:r>
          </a:p>
          <a:p>
            <a:pPr marL="0" indent="0">
              <a:buNone/>
            </a:pPr>
            <a:r>
              <a:rPr lang="en-US" dirty="0"/>
              <a:t>Continuous Improvement: Iterate on the analysis process to incorporate feedback and enhance predictive models for</a:t>
            </a:r>
          </a:p>
          <a:p>
            <a:pPr marL="0" indent="0">
              <a:buNone/>
            </a:pPr>
            <a:r>
              <a:rPr lang="en-US" dirty="0"/>
              <a:t>better accuracy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fontScale="55000" lnSpcReduction="20000"/>
          </a:bodyPr>
          <a:lstStyle/>
          <a:p>
            <a:pPr marL="0" indent="0">
              <a:buNone/>
            </a:pPr>
            <a:r>
              <a:rPr lang="en-IN" sz="1800" b="1" dirty="0">
                <a:solidFill>
                  <a:srgbClr val="0F0F0F"/>
                </a:solidFill>
              </a:rPr>
              <a:t>Data Collection and Reprocessing:</a:t>
            </a:r>
          </a:p>
          <a:p>
            <a:pPr marL="0" indent="0">
              <a:buNone/>
            </a:pPr>
            <a:r>
              <a:rPr lang="en-IN" sz="1800" b="1" dirty="0">
                <a:solidFill>
                  <a:srgbClr val="0F0F0F"/>
                </a:solidFill>
              </a:rPr>
              <a:t>Gather the hotel booking dataset containing information for both city and resort hotels.</a:t>
            </a:r>
          </a:p>
          <a:p>
            <a:pPr marL="0" indent="0">
              <a:buNone/>
            </a:pPr>
            <a:r>
              <a:rPr lang="en-IN" sz="1800" b="1" dirty="0">
                <a:solidFill>
                  <a:srgbClr val="0F0F0F"/>
                </a:solidFill>
              </a:rPr>
              <a:t>Reprocess the data by handling missing values, removing duplicates, and standardizing data formats.</a:t>
            </a:r>
          </a:p>
          <a:p>
            <a:pPr marL="0" indent="0">
              <a:buNone/>
            </a:pPr>
            <a:r>
              <a:rPr lang="en-IN" sz="1800" b="1" dirty="0">
                <a:solidFill>
                  <a:srgbClr val="0F0F0F"/>
                </a:solidFill>
              </a:rPr>
              <a:t>Exploratory Data Analysis (EDA):</a:t>
            </a:r>
          </a:p>
          <a:p>
            <a:pPr marL="0" indent="0">
              <a:buNone/>
            </a:pPr>
            <a:r>
              <a:rPr lang="en-IN" sz="1800" b="1" dirty="0">
                <a:solidFill>
                  <a:srgbClr val="0F0F0F"/>
                </a:solidFill>
              </a:rPr>
              <a:t>Conduct EDA to understand the distributions and relationships between different variables.</a:t>
            </a:r>
          </a:p>
          <a:p>
            <a:pPr marL="0" indent="0">
              <a:buNone/>
            </a:pPr>
            <a:r>
              <a:rPr lang="en-IN" sz="1800" b="1" dirty="0">
                <a:solidFill>
                  <a:srgbClr val="0F0F0F"/>
                </a:solidFill>
              </a:rPr>
              <a:t>Explore summary statistics, histograms, box plots, and correlation matrices to gain insights.</a:t>
            </a:r>
          </a:p>
          <a:p>
            <a:pPr marL="0" indent="0">
              <a:buNone/>
            </a:pPr>
            <a:r>
              <a:rPr lang="en-IN" sz="1800" b="1" dirty="0">
                <a:solidFill>
                  <a:srgbClr val="0F0F0F"/>
                </a:solidFill>
              </a:rPr>
              <a:t>Seasonality Analysis:</a:t>
            </a:r>
          </a:p>
          <a:p>
            <a:pPr marL="0" indent="0">
              <a:buNone/>
            </a:pPr>
            <a:r>
              <a:rPr lang="en-IN" sz="1800" b="1" dirty="0">
                <a:solidFill>
                  <a:srgbClr val="0F0F0F"/>
                </a:solidFill>
              </a:rPr>
              <a:t>Analyse booking patterns over different months or seasons to identify peak booking periods.</a:t>
            </a:r>
          </a:p>
          <a:p>
            <a:pPr marL="0" indent="0">
              <a:buNone/>
            </a:pPr>
            <a:r>
              <a:rPr lang="en-IN" sz="1800" b="1" dirty="0">
                <a:solidFill>
                  <a:srgbClr val="0F0F0F"/>
                </a:solidFill>
              </a:rPr>
              <a:t>Determine if there are any trends or seasonal variations in booking rates.</a:t>
            </a:r>
          </a:p>
          <a:p>
            <a:pPr marL="0" indent="0">
              <a:buNone/>
            </a:pPr>
            <a:r>
              <a:rPr lang="en-IN" sz="1800" b="1" dirty="0">
                <a:solidFill>
                  <a:srgbClr val="0F0F0F"/>
                </a:solidFill>
              </a:rPr>
              <a:t>Booking Lead Time Analysis:</a:t>
            </a:r>
          </a:p>
          <a:p>
            <a:pPr marL="0" indent="0">
              <a:buNone/>
            </a:pPr>
            <a:r>
              <a:rPr lang="en-IN" sz="1800" b="1" dirty="0">
                <a:solidFill>
                  <a:srgbClr val="0F0F0F"/>
                </a:solidFill>
              </a:rPr>
              <a:t>Investigate the relationship between booking lead time and booking rates to identify optimal booking windows.</a:t>
            </a:r>
          </a:p>
          <a:p>
            <a:pPr marL="0" indent="0">
              <a:buNone/>
            </a:pPr>
            <a:r>
              <a:rPr lang="en-IN" sz="1800" b="1" dirty="0">
                <a:solidFill>
                  <a:srgbClr val="0F0F0F"/>
                </a:solidFill>
              </a:rPr>
              <a:t>Determine if longer lead times result in better rates or availability.</a:t>
            </a:r>
          </a:p>
          <a:p>
            <a:pPr marL="0" indent="0">
              <a:buNone/>
            </a:pPr>
            <a:r>
              <a:rPr lang="en-IN" sz="1800" b="1" dirty="0">
                <a:solidFill>
                  <a:srgbClr val="0F0F0F"/>
                </a:solidFill>
              </a:rPr>
              <a:t>Length of Stay Impact:</a:t>
            </a:r>
          </a:p>
          <a:p>
            <a:pPr marL="0" indent="0">
              <a:buNone/>
            </a:pPr>
            <a:r>
              <a:rPr lang="en-IN" sz="1800" b="1" dirty="0">
                <a:solidFill>
                  <a:srgbClr val="0F0F0F"/>
                </a:solidFill>
              </a:rPr>
              <a:t>Examine the effect of length of stay on daily rates to uncover optimal stay durations.</a:t>
            </a:r>
          </a:p>
          <a:p>
            <a:pPr marL="0" indent="0">
              <a:buNone/>
            </a:pPr>
            <a:r>
              <a:rPr lang="en-IN" sz="1800" b="1" dirty="0">
                <a:solidFill>
                  <a:srgbClr val="0F0F0F"/>
                </a:solidFill>
              </a:rPr>
              <a:t>Identify any discounts or promotions for extended stays.</a:t>
            </a:r>
          </a:p>
          <a:p>
            <a:pPr marL="0" indent="0">
              <a:buNone/>
            </a:pPr>
            <a:r>
              <a:rPr lang="en-IN" sz="1800" b="1" dirty="0">
                <a:solidFill>
                  <a:srgbClr val="0F0F0F"/>
                </a:solidFill>
              </a:rPr>
              <a:t>Guest Demographics Analysis:</a:t>
            </a:r>
          </a:p>
          <a:p>
            <a:pPr marL="0" indent="0">
              <a:buNone/>
            </a:pPr>
            <a:r>
              <a:rPr lang="en-IN" sz="1800" b="1" dirty="0">
                <a:solidFill>
                  <a:srgbClr val="0F0F0F"/>
                </a:solidFill>
              </a:rPr>
              <a:t>Explore guest demographics such as number of adults, children, and babies to understand booking preferences.</a:t>
            </a:r>
          </a:p>
          <a:p>
            <a:pPr marL="0" indent="0">
              <a:buNone/>
            </a:pPr>
            <a:r>
              <a:rPr lang="en-IN" sz="1800" b="1" dirty="0">
                <a:solidFill>
                  <a:srgbClr val="0F0F0F"/>
                </a:solidFill>
              </a:rPr>
              <a:t>Determine if certain demographics are more likely to book during specific periods or for longer durations.</a:t>
            </a:r>
          </a:p>
          <a:p>
            <a:pPr marL="0" indent="0">
              <a:buNone/>
            </a:pPr>
            <a:r>
              <a:rPr lang="en-IN" sz="1800" b="1" dirty="0">
                <a:solidFill>
                  <a:srgbClr val="0F0F0F"/>
                </a:solidFill>
              </a:rPr>
              <a:t>Special Request Prediction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normAutofit fontScale="92500"/>
          </a:bodyPr>
          <a:lstStyle/>
          <a:p>
            <a:pPr marL="305435" indent="-305435"/>
            <a:r>
              <a:rPr lang="en-IN" dirty="0"/>
              <a:t>import pandas as </a:t>
            </a:r>
            <a:r>
              <a:rPr lang="en-IN" dirty="0" err="1"/>
              <a:t>pdimport</a:t>
            </a:r>
            <a:r>
              <a:rPr lang="en-IN" dirty="0"/>
              <a:t> </a:t>
            </a:r>
            <a:r>
              <a:rPr lang="en-IN" dirty="0" err="1"/>
              <a:t>matplotlib.pyplot</a:t>
            </a:r>
            <a:r>
              <a:rPr lang="en-IN" dirty="0"/>
              <a:t> as </a:t>
            </a:r>
            <a:r>
              <a:rPr lang="en-IN" dirty="0" err="1"/>
              <a:t>pltfrom</a:t>
            </a:r>
            <a:r>
              <a:rPr lang="en-IN" dirty="0"/>
              <a:t> </a:t>
            </a:r>
            <a:r>
              <a:rPr lang="en-IN" dirty="0" err="1"/>
              <a:t>sklearn.model_selection</a:t>
            </a:r>
            <a:r>
              <a:rPr lang="en-IN" dirty="0"/>
              <a:t> import </a:t>
            </a:r>
            <a:r>
              <a:rPr lang="en-IN" dirty="0" err="1"/>
              <a:t>train_test_splitfrom</a:t>
            </a:r>
            <a:r>
              <a:rPr lang="en-IN" dirty="0"/>
              <a:t> </a:t>
            </a:r>
            <a:r>
              <a:rPr lang="en-IN" dirty="0" err="1"/>
              <a:t>sklearn.ensemble</a:t>
            </a:r>
            <a:r>
              <a:rPr lang="en-IN" dirty="0"/>
              <a:t> import </a:t>
            </a:r>
            <a:r>
              <a:rPr lang="en-IN" dirty="0" err="1"/>
              <a:t>RandomForestClassifierfrom</a:t>
            </a:r>
            <a:r>
              <a:rPr lang="en-IN" dirty="0"/>
              <a:t> </a:t>
            </a:r>
            <a:r>
              <a:rPr lang="en-IN" dirty="0" err="1"/>
              <a:t>sklearn.metrics</a:t>
            </a:r>
            <a:r>
              <a:rPr lang="en-IN" dirty="0"/>
              <a:t> import </a:t>
            </a:r>
            <a:r>
              <a:rPr lang="en-IN" dirty="0" err="1"/>
              <a:t>accuracy_score</a:t>
            </a:r>
            <a:r>
              <a:rPr lang="en-IN" dirty="0"/>
              <a:t># Load the </a:t>
            </a:r>
            <a:r>
              <a:rPr lang="en-IN" dirty="0" err="1"/>
              <a:t>datasethotel_data</a:t>
            </a:r>
            <a:r>
              <a:rPr lang="en-IN" dirty="0"/>
              <a:t> = </a:t>
            </a:r>
            <a:r>
              <a:rPr lang="en-IN" dirty="0" err="1"/>
              <a:t>pd.read_csv</a:t>
            </a:r>
            <a:r>
              <a:rPr lang="en-IN" dirty="0"/>
              <a:t>('</a:t>
            </a:r>
            <a:r>
              <a:rPr lang="en-IN" dirty="0" err="1"/>
              <a:t>hotel_booking_dataset.csv</a:t>
            </a:r>
            <a:r>
              <a:rPr lang="en-IN" dirty="0"/>
              <a:t>')# Data </a:t>
            </a:r>
            <a:r>
              <a:rPr lang="en-IN" dirty="0" err="1"/>
              <a:t>Explorationprint</a:t>
            </a:r>
            <a:r>
              <a:rPr lang="en-IN" dirty="0"/>
              <a:t>(</a:t>
            </a:r>
            <a:r>
              <a:rPr lang="en-IN" dirty="0" err="1"/>
              <a:t>hotel_data.head</a:t>
            </a:r>
            <a:r>
              <a:rPr lang="en-IN" dirty="0"/>
              <a:t>())print(</a:t>
            </a:r>
            <a:r>
              <a:rPr lang="en-IN" dirty="0" err="1"/>
              <a:t>hotel_data.info</a:t>
            </a:r>
            <a:r>
              <a:rPr lang="en-IN" dirty="0"/>
              <a:t>())print(</a:t>
            </a:r>
            <a:r>
              <a:rPr lang="en-IN" dirty="0" err="1"/>
              <a:t>hotel_data.describe</a:t>
            </a:r>
            <a:r>
              <a:rPr lang="en-IN" dirty="0"/>
              <a:t>())# Visualize booking patterns over </a:t>
            </a:r>
            <a:r>
              <a:rPr lang="en-IN" dirty="0" err="1"/>
              <a:t>monthsplt.figure</a:t>
            </a:r>
            <a:r>
              <a:rPr lang="en-IN" dirty="0"/>
              <a:t>(</a:t>
            </a:r>
            <a:r>
              <a:rPr lang="en-IN" dirty="0" err="1"/>
              <a:t>figsize</a:t>
            </a:r>
            <a:r>
              <a:rPr lang="en-IN" dirty="0"/>
              <a:t>=(10, 6))</a:t>
            </a:r>
            <a:r>
              <a:rPr lang="en-IN" dirty="0" err="1"/>
              <a:t>hotel_data</a:t>
            </a:r>
            <a:r>
              <a:rPr lang="en-IN" dirty="0"/>
              <a:t>['</a:t>
            </a:r>
            <a:r>
              <a:rPr lang="en-IN" dirty="0" err="1"/>
              <a:t>arrival_date_month</a:t>
            </a:r>
            <a:r>
              <a:rPr lang="en-IN" dirty="0"/>
              <a:t>'].</a:t>
            </a:r>
            <a:r>
              <a:rPr lang="en-IN" dirty="0" err="1"/>
              <a:t>value_counts</a:t>
            </a:r>
            <a:r>
              <a:rPr lang="en-IN" dirty="0"/>
              <a:t>().plot(kind='bar')</a:t>
            </a:r>
            <a:r>
              <a:rPr lang="en-IN" dirty="0" err="1"/>
              <a:t>plt.title</a:t>
            </a:r>
            <a:r>
              <a:rPr lang="en-IN" dirty="0"/>
              <a:t>('Number of Bookings by Month')</a:t>
            </a:r>
            <a:r>
              <a:rPr lang="en-IN" dirty="0" err="1"/>
              <a:t>plt.xlabel</a:t>
            </a:r>
            <a:r>
              <a:rPr lang="en-IN" dirty="0"/>
              <a:t>('Month')</a:t>
            </a:r>
            <a:r>
              <a:rPr lang="en-IN" dirty="0" err="1"/>
              <a:t>plt.ylabel</a:t>
            </a:r>
            <a:r>
              <a:rPr lang="en-IN" dirty="0"/>
              <a:t>('Number of Bookings')</a:t>
            </a:r>
            <a:r>
              <a:rPr lang="en-IN" dirty="0" err="1"/>
              <a:t>plt.show</a:t>
            </a:r>
            <a:r>
              <a:rPr lang="en-IN" dirty="0"/>
              <a:t>()# Determine optimal length of stay for best daily </a:t>
            </a:r>
            <a:r>
              <a:rPr lang="en-IN" dirty="0" err="1"/>
              <a:t>rateaverage_daily_rate</a:t>
            </a:r>
            <a:r>
              <a:rPr lang="en-IN" dirty="0"/>
              <a:t> = </a:t>
            </a:r>
            <a:r>
              <a:rPr lang="en-IN" dirty="0" err="1"/>
              <a:t>hotel_data</a:t>
            </a:r>
            <a:r>
              <a:rPr lang="en-IN" dirty="0"/>
              <a:t>['</a:t>
            </a:r>
            <a:r>
              <a:rPr lang="en-IN" dirty="0" err="1"/>
              <a:t>adr</a:t>
            </a:r>
            <a:r>
              <a:rPr lang="en-IN" dirty="0"/>
              <a:t>'] / </a:t>
            </a:r>
            <a:r>
              <a:rPr lang="en-IN" dirty="0" err="1"/>
              <a:t>hotel_data</a:t>
            </a:r>
            <a:r>
              <a:rPr lang="en-IN" dirty="0"/>
              <a:t>['</a:t>
            </a:r>
            <a:r>
              <a:rPr lang="en-IN" dirty="0" err="1"/>
              <a:t>stays_in_week_nights</a:t>
            </a:r>
            <a:r>
              <a:rPr lang="en-IN" dirty="0"/>
              <a:t>'] + </a:t>
            </a:r>
            <a:r>
              <a:rPr lang="en-IN" dirty="0" err="1"/>
              <a:t>hotel_data</a:t>
            </a:r>
            <a:r>
              <a:rPr lang="en-IN" dirty="0"/>
              <a:t>['</a:t>
            </a:r>
            <a:r>
              <a:rPr lang="en-IN" dirty="0" err="1"/>
              <a:t>stays_in_weekend_nights</a:t>
            </a:r>
            <a:r>
              <a:rPr lang="en-IN" dirty="0"/>
              <a:t>']</a:t>
            </a:r>
            <a:r>
              <a:rPr lang="en-IN" dirty="0" err="1"/>
              <a:t>hotel_data</a:t>
            </a:r>
            <a:r>
              <a:rPr lang="en-IN" dirty="0"/>
              <a:t>['</a:t>
            </a:r>
            <a:r>
              <a:rPr lang="en-IN" dirty="0" err="1"/>
              <a:t>average_daily_rate</a:t>
            </a:r>
            <a:r>
              <a:rPr lang="en-IN" dirty="0"/>
              <a:t>'] = </a:t>
            </a:r>
            <a:r>
              <a:rPr lang="en-IN" dirty="0" err="1"/>
              <a:t>average_daily_rateoptimal_stay_length</a:t>
            </a:r>
            <a:r>
              <a:rPr lang="en-IN" dirty="0"/>
              <a:t> = </a:t>
            </a:r>
            <a:r>
              <a:rPr lang="en-IN" dirty="0" err="1"/>
              <a:t>hotel_data.groupby</a:t>
            </a:r>
            <a:r>
              <a:rPr lang="en-IN" dirty="0"/>
              <a:t>('</a:t>
            </a:r>
            <a:r>
              <a:rPr lang="en-IN" dirty="0" err="1"/>
              <a:t>stays_total</a:t>
            </a:r>
            <a:r>
              <a:rPr lang="en-IN" dirty="0"/>
              <a:t>')['</a:t>
            </a:r>
            <a:r>
              <a:rPr lang="en-IN" dirty="0" err="1"/>
              <a:t>average_daily_rate</a:t>
            </a:r>
            <a:r>
              <a:rPr lang="en-IN" dirty="0"/>
              <a:t>'].mean().</a:t>
            </a:r>
            <a:r>
              <a:rPr lang="en-IN" dirty="0" err="1"/>
              <a:t>idxmin</a:t>
            </a:r>
            <a:r>
              <a:rPr lang="en-IN" dirty="0"/>
              <a:t>()print("Optimal length of stay for best daily rate:", </a:t>
            </a:r>
            <a:r>
              <a:rPr lang="en-IN" dirty="0" err="1"/>
              <a:t>optimal_stay_length</a:t>
            </a:r>
            <a:r>
              <a:rPr lang="en-IN" dirty="0"/>
              <a:t>)# Predict likelihood of receiving special requests# Feature </a:t>
            </a:r>
            <a:r>
              <a:rPr lang="en-IN" dirty="0" err="1"/>
              <a:t>Engineeringhotel_data</a:t>
            </a:r>
            <a:r>
              <a:rPr lang="en-IN" dirty="0"/>
              <a:t>['</a:t>
            </a:r>
            <a:r>
              <a:rPr lang="en-IN" dirty="0" err="1"/>
              <a:t>special_request</a:t>
            </a:r>
            <a:r>
              <a:rPr lang="en-IN" dirty="0"/>
              <a:t>'] = (</a:t>
            </a:r>
            <a:r>
              <a:rPr lang="en-IN" dirty="0" err="1"/>
              <a:t>hotel_data</a:t>
            </a:r>
            <a:r>
              <a:rPr lang="en-IN" dirty="0"/>
              <a:t>['</a:t>
            </a:r>
            <a:r>
              <a:rPr lang="en-IN" dirty="0" err="1"/>
              <a:t>total_of_special_requests</a:t>
            </a:r>
            <a:r>
              <a:rPr lang="en-IN" dirty="0"/>
              <a:t>'] &gt; </a:t>
            </a:r>
            <a:r>
              <a:rPr lang="en-IN" dirty="0" err="1"/>
              <a:t>hotel_data</a:t>
            </a:r>
            <a:r>
              <a:rPr lang="en-IN" dirty="0"/>
              <a:t>['</a:t>
            </a:r>
            <a:r>
              <a:rPr lang="en-IN" dirty="0" err="1"/>
              <a:t>total_of_special_requests</a:t>
            </a:r>
            <a:r>
              <a:rPr lang="en-IN" dirty="0"/>
              <a:t>'].mean()).</a:t>
            </a:r>
            <a:r>
              <a:rPr lang="en-IN" dirty="0" err="1"/>
              <a:t>astype</a:t>
            </a:r>
            <a:r>
              <a:rPr lang="en-IN" dirty="0"/>
              <a:t>(</a:t>
            </a:r>
            <a:r>
              <a:rPr lang="en-IN" dirty="0" err="1"/>
              <a:t>int</a:t>
            </a:r>
            <a:r>
              <a:rPr lang="en-IN" dirty="0"/>
              <a:t>)# Model </a:t>
            </a:r>
            <a:r>
              <a:rPr lang="en-IN" dirty="0" err="1"/>
              <a:t>TrainingX</a:t>
            </a:r>
            <a:r>
              <a:rPr lang="en-IN" dirty="0"/>
              <a:t> = </a:t>
            </a:r>
            <a:r>
              <a:rPr lang="en-IN" dirty="0" err="1"/>
              <a:t>hotel_data</a:t>
            </a:r>
            <a:r>
              <a:rPr lang="en-IN" dirty="0"/>
              <a:t>[['</a:t>
            </a:r>
            <a:r>
              <a:rPr lang="en-IN" dirty="0" err="1"/>
              <a:t>lead_time</a:t>
            </a:r>
            <a:r>
              <a:rPr lang="en-IN" dirty="0"/>
              <a:t>', '</a:t>
            </a:r>
            <a:r>
              <a:rPr lang="en-IN" dirty="0" err="1"/>
              <a:t>arrival_date_month</a:t>
            </a:r>
            <a:r>
              <a:rPr lang="en-IN" dirty="0"/>
              <a:t>', '</a:t>
            </a:r>
            <a:r>
              <a:rPr lang="en-IN" dirty="0" err="1"/>
              <a:t>stays_total</a:t>
            </a:r>
            <a:r>
              <a:rPr lang="en-IN" dirty="0"/>
              <a:t>', 'adults', 'children', 'babies', '</a:t>
            </a:r>
            <a:r>
              <a:rPr lang="en-IN" dirty="0" err="1"/>
              <a:t>previous_cancellations</a:t>
            </a:r>
            <a:r>
              <a:rPr lang="en-IN" dirty="0"/>
              <a:t>', '</a:t>
            </a:r>
            <a:r>
              <a:rPr lang="en-IN" dirty="0" err="1"/>
              <a:t>previous_bookings_not_canceled</a:t>
            </a:r>
            <a:r>
              <a:rPr lang="en-IN" dirty="0"/>
              <a:t>']]y = </a:t>
            </a:r>
            <a:r>
              <a:rPr lang="en-IN" dirty="0" err="1"/>
              <a:t>hotel_data</a:t>
            </a:r>
            <a:r>
              <a:rPr lang="en-IN" dirty="0"/>
              <a:t>['</a:t>
            </a:r>
            <a:r>
              <a:rPr lang="en-IN" dirty="0" err="1"/>
              <a:t>special_request</a:t>
            </a:r>
            <a:r>
              <a:rPr lang="en-IN" dirty="0"/>
              <a:t>']</a:t>
            </a: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=42)</a:t>
            </a:r>
            <a:r>
              <a:rPr lang="en-IN" dirty="0" err="1"/>
              <a:t>rf_classifier</a:t>
            </a:r>
            <a:r>
              <a:rPr lang="en-IN" dirty="0"/>
              <a:t> = </a:t>
            </a:r>
            <a:r>
              <a:rPr lang="en-IN" dirty="0" err="1"/>
              <a:t>RandomForestClassifier</a:t>
            </a:r>
            <a:r>
              <a:rPr lang="en-IN" dirty="0"/>
              <a:t>()</a:t>
            </a:r>
            <a:r>
              <a:rPr lang="en-IN" dirty="0" err="1"/>
              <a:t>rf_classifier.fit</a:t>
            </a:r>
            <a:r>
              <a:rPr lang="en-IN" dirty="0"/>
              <a:t>(</a:t>
            </a:r>
            <a:r>
              <a:rPr lang="en-IN" dirty="0" err="1"/>
              <a:t>X_train</a:t>
            </a:r>
            <a:r>
              <a:rPr lang="en-IN" dirty="0"/>
              <a:t>, </a:t>
            </a:r>
            <a:r>
              <a:rPr lang="en-IN" dirty="0" err="1"/>
              <a:t>y_train</a:t>
            </a:r>
            <a:r>
              <a:rPr lang="en-IN" dirty="0"/>
              <a:t>)# Model </a:t>
            </a:r>
            <a:r>
              <a:rPr lang="en-IN" dirty="0" err="1"/>
              <a:t>Evaluationy_pred</a:t>
            </a:r>
            <a:r>
              <a:rPr lang="en-IN" dirty="0"/>
              <a:t> = </a:t>
            </a:r>
            <a:r>
              <a:rPr lang="en-IN" dirty="0" err="1"/>
              <a:t>rf_classifier.predict</a:t>
            </a:r>
            <a:r>
              <a:rPr lang="en-IN" dirty="0"/>
              <a:t>(</a:t>
            </a:r>
            <a:r>
              <a:rPr lang="en-IN" dirty="0" err="1"/>
              <a:t>X_test</a:t>
            </a:r>
            <a:r>
              <a:rPr lang="en-IN" dirty="0"/>
              <a:t>)accuracy = </a:t>
            </a:r>
            <a:r>
              <a:rPr lang="en-IN" dirty="0" err="1"/>
              <a:t>accuracy_score</a:t>
            </a:r>
            <a:r>
              <a:rPr lang="en-IN" dirty="0"/>
              <a:t>(</a:t>
            </a:r>
            <a:r>
              <a:rPr lang="en-IN" dirty="0" err="1"/>
              <a:t>y_test</a:t>
            </a:r>
            <a:r>
              <a:rPr lang="en-IN" dirty="0"/>
              <a:t>, </a:t>
            </a:r>
            <a:r>
              <a:rPr lang="en-IN" dirty="0" err="1"/>
              <a:t>y_pred</a:t>
            </a:r>
            <a:r>
              <a:rPr lang="en-IN"/>
              <a:t>)print("Accuracy of special request prediction model:", accuracy)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fontScale="92500" lnSpcReduction="20000"/>
          </a:bodyPr>
          <a:lstStyle/>
          <a:p>
            <a:r>
              <a:rPr lang="en-US" sz="2400" b="1" i="0" dirty="0">
                <a:solidFill>
                  <a:srgbClr val="0D0D0D"/>
                </a:solidFill>
                <a:effectLst/>
                <a:latin typeface="Söhne"/>
              </a:rPr>
              <a:t>Optimal Booking Time</a:t>
            </a:r>
            <a:r>
              <a:rPr lang="en-US" sz="2400" b="0" i="0" dirty="0">
                <a:solidFill>
                  <a:srgbClr val="0D0D0D"/>
                </a:solidFill>
                <a:effectLst/>
                <a:latin typeface="Söhne"/>
              </a:rPr>
              <a:t>: By examining booking patterns over time, you could identify trends indicating the best time to book a hotel room for optimal rates.</a:t>
            </a:r>
          </a:p>
          <a:p>
            <a:r>
              <a:rPr lang="en-US" sz="2400" b="1" i="0" dirty="0">
                <a:solidFill>
                  <a:srgbClr val="0D0D0D"/>
                </a:solidFill>
                <a:effectLst/>
                <a:latin typeface="Söhne"/>
              </a:rPr>
              <a:t>Length of Stay Analysis</a:t>
            </a:r>
            <a:r>
              <a:rPr lang="en-US" sz="2400" b="0" i="0" dirty="0">
                <a:solidFill>
                  <a:srgbClr val="0D0D0D"/>
                </a:solidFill>
                <a:effectLst/>
                <a:latin typeface="Söhne"/>
              </a:rPr>
              <a:t>: Analyzing the relationship between the length of stay and daily rates could help determine the optimal duration to secure the best daily rate.</a:t>
            </a:r>
          </a:p>
          <a:p>
            <a:r>
              <a:rPr lang="en-US" sz="2400" b="1" i="0" dirty="0">
                <a:solidFill>
                  <a:srgbClr val="0D0D0D"/>
                </a:solidFill>
                <a:effectLst/>
                <a:latin typeface="Söhne"/>
              </a:rPr>
              <a:t>Factors Influencing Special Requests</a:t>
            </a:r>
            <a:r>
              <a:rPr lang="en-US" sz="2400" b="0" i="0" dirty="0">
                <a:solidFill>
                  <a:srgbClr val="0D0D0D"/>
                </a:solidFill>
                <a:effectLst/>
                <a:latin typeface="Söhne"/>
              </a:rPr>
              <a:t>: Through statistical analysis, you could identify factors such as booking lead time, demographics of guests, and hotel amenities that contribute to a higher likelihood of special requests.</a:t>
            </a:r>
          </a:p>
          <a:p>
            <a:r>
              <a:rPr lang="en-US" sz="2400" b="1" i="0" dirty="0">
                <a:solidFill>
                  <a:srgbClr val="0D0D0D"/>
                </a:solidFill>
                <a:effectLst/>
                <a:latin typeface="Söhne"/>
              </a:rPr>
              <a:t>Seasonal Variations</a:t>
            </a:r>
            <a:r>
              <a:rPr lang="en-US" sz="2400" b="0" i="0" dirty="0">
                <a:solidFill>
                  <a:srgbClr val="0D0D0D"/>
                </a:solidFill>
                <a:effectLst/>
                <a:latin typeface="Söhne"/>
              </a:rPr>
              <a:t>: Examining booking patterns throughout the year could reveal seasonal variations in demand, allowing hotels to adjust pricing strategies accordingly.</a:t>
            </a:r>
          </a:p>
          <a:p>
            <a:r>
              <a:rPr lang="en-US" sz="2400" b="0" i="0" dirty="0">
                <a:solidFill>
                  <a:srgbClr val="0D0D0D"/>
                </a:solidFill>
                <a:effectLst/>
                <a:latin typeface="Söhne"/>
              </a:rPr>
              <a:t>Overall, exploring this dataset could provide valuable insights for both hotels and guests, helping to optimize pricing strategies, improve guest satisfaction, and enhance overall operational efficiency.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fontScale="77500" lnSpcReduction="20000"/>
          </a:bodyPr>
          <a:lstStyle/>
          <a:p>
            <a:r>
              <a:rPr lang="en-US" sz="2000" b="0" i="0" dirty="0">
                <a:solidFill>
                  <a:srgbClr val="0D0D0D"/>
                </a:solidFill>
                <a:effectLst/>
                <a:latin typeface="Söhne"/>
              </a:rPr>
              <a:t>After thorough analysis of the hotel booking dataset, several important factors governing bookings have been identified:</a:t>
            </a:r>
          </a:p>
          <a:p>
            <a:r>
              <a:rPr lang="en-US" sz="2000" b="1" i="0" dirty="0">
                <a:solidFill>
                  <a:srgbClr val="0D0D0D"/>
                </a:solidFill>
                <a:effectLst/>
                <a:latin typeface="Söhne"/>
              </a:rPr>
              <a:t>Booking Lead Time</a:t>
            </a:r>
            <a:r>
              <a:rPr lang="en-US" sz="2000" b="0" i="0" dirty="0">
                <a:solidFill>
                  <a:srgbClr val="0D0D0D"/>
                </a:solidFill>
                <a:effectLst/>
                <a:latin typeface="Söhne"/>
              </a:rPr>
              <a:t>: The time between booking and arrival date significantly impacts the daily rate and likelihood of receiving special requests. Early bookings may secure lower rates, while last-minute bookings may lead to higher prices and limited availability.</a:t>
            </a:r>
          </a:p>
          <a:p>
            <a:r>
              <a:rPr lang="en-US" sz="2000" b="1" i="0" dirty="0">
                <a:solidFill>
                  <a:srgbClr val="0D0D0D"/>
                </a:solidFill>
                <a:effectLst/>
                <a:latin typeface="Söhne"/>
              </a:rPr>
              <a:t>Seasonality</a:t>
            </a:r>
            <a:r>
              <a:rPr lang="en-US" sz="2000" b="0" i="0" dirty="0">
                <a:solidFill>
                  <a:srgbClr val="0D0D0D"/>
                </a:solidFill>
                <a:effectLst/>
                <a:latin typeface="Söhne"/>
              </a:rPr>
              <a:t>: The time of year greatly influences hotel demand and pricing. Peak seasons may result in higher rates and increased special requests, while off-peak periods may offer lower rates and fewer requests.</a:t>
            </a:r>
          </a:p>
          <a:p>
            <a:r>
              <a:rPr lang="en-US" sz="2000" b="1" i="0" dirty="0">
                <a:solidFill>
                  <a:srgbClr val="0D0D0D"/>
                </a:solidFill>
                <a:effectLst/>
                <a:latin typeface="Söhne"/>
              </a:rPr>
              <a:t>Length of Stay</a:t>
            </a:r>
            <a:r>
              <a:rPr lang="en-US" sz="2000" b="0" i="0" dirty="0">
                <a:solidFill>
                  <a:srgbClr val="0D0D0D"/>
                </a:solidFill>
                <a:effectLst/>
                <a:latin typeface="Söhne"/>
              </a:rPr>
              <a:t>: Longer stays may result in discounted daily rates, especially during periods of low demand. However, shorter stays might be preferred by some guests, impacting booking patterns and special request frequency.</a:t>
            </a:r>
          </a:p>
          <a:p>
            <a:r>
              <a:rPr lang="en-US" sz="2000" b="1" i="0" dirty="0">
                <a:solidFill>
                  <a:srgbClr val="0D0D0D"/>
                </a:solidFill>
                <a:effectLst/>
                <a:latin typeface="Söhne"/>
              </a:rPr>
              <a:t>Demographics and Preferences</a:t>
            </a:r>
            <a:r>
              <a:rPr lang="en-US" sz="2000" b="0" i="0" dirty="0">
                <a:solidFill>
                  <a:srgbClr val="0D0D0D"/>
                </a:solidFill>
                <a:effectLst/>
                <a:latin typeface="Söhne"/>
              </a:rPr>
              <a:t>: Factors such as the number of adults, children, and babies in a booking, as well as specific guest preferences (e.g., parking requirements), can influence booking decisions and special request likelihood.</a:t>
            </a:r>
          </a:p>
          <a:p>
            <a:r>
              <a:rPr lang="en-US" sz="2000" b="1" i="0" dirty="0">
                <a:solidFill>
                  <a:srgbClr val="0D0D0D"/>
                </a:solidFill>
                <a:effectLst/>
                <a:latin typeface="Söhne"/>
              </a:rPr>
              <a:t>Hotel Type</a:t>
            </a:r>
            <a:r>
              <a:rPr lang="en-US" sz="2000" b="0" i="0" dirty="0">
                <a:solidFill>
                  <a:srgbClr val="0D0D0D"/>
                </a:solidFill>
                <a:effectLst/>
                <a:latin typeface="Söhne"/>
              </a:rPr>
              <a:t>: City hotels and resort hotels may have different booking patterns and factors influencing demand. Understanding the unique characteristics of each hotel type is crucial for optimizing pricing strategies and guest satisfaction.</a:t>
            </a:r>
          </a:p>
          <a:p>
            <a:r>
              <a:rPr lang="en-US" sz="2000" b="0" i="0" dirty="0">
                <a:solidFill>
                  <a:srgbClr val="0D0D0D"/>
                </a:solidFill>
                <a:effectLst/>
                <a:latin typeface="Söhne"/>
              </a:rPr>
              <a:t>In conclusion, to maximize revenue and guest satisfaction, hotels should leverage insights from the dataset to tailor pricing strategies, manage inventory effectively, and anticipate and accommodate special requests. Additionally, personalized marketing campaigns and targeted promotions can help attract guests during both peak and off-peak periods.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20000"/>
          </a:bodyPr>
          <a:lstStyle/>
          <a:p>
            <a:pPr marL="0" indent="0">
              <a:buNone/>
            </a:pPr>
            <a:endParaRPr lang="en-US" sz="2000" b="1" dirty="0"/>
          </a:p>
          <a:p>
            <a:r>
              <a:rPr lang="en-US" b="1" i="0" dirty="0">
                <a:solidFill>
                  <a:srgbClr val="0D0D0D"/>
                </a:solidFill>
                <a:effectLst/>
                <a:latin typeface="Söhne"/>
              </a:rPr>
              <a:t>Machine Learning Models</a:t>
            </a:r>
            <a:r>
              <a:rPr lang="en-US" b="0" i="0" dirty="0">
                <a:solidFill>
                  <a:srgbClr val="0D0D0D"/>
                </a:solidFill>
                <a:effectLst/>
                <a:latin typeface="Söhne"/>
              </a:rPr>
              <a:t>: Develop predictive models using machine learning algorithms to forecast booking trends, optimal booking times, and lengths of stay for maximizing revenue. Models could also predict the likelihood of receiving special requests based on various factors such as booking lead time, demographics, and hotel amenities.</a:t>
            </a:r>
          </a:p>
          <a:p>
            <a:r>
              <a:rPr lang="en-US" b="1" i="0" dirty="0">
                <a:solidFill>
                  <a:srgbClr val="0D0D0D"/>
                </a:solidFill>
                <a:effectLst/>
                <a:latin typeface="Söhne"/>
              </a:rPr>
              <a:t>Customer Segmentation</a:t>
            </a:r>
            <a:r>
              <a:rPr lang="en-US" b="0" i="0" dirty="0">
                <a:solidFill>
                  <a:srgbClr val="0D0D0D"/>
                </a:solidFill>
                <a:effectLst/>
                <a:latin typeface="Söhne"/>
              </a:rPr>
              <a:t>: Utilize clustering techniques to segment customers based on their booking behavior, preferences, and demographics. This could help tailor marketing strategies, pricing offers, and service offerings to different customer segments, enhancing overall guest satisfaction and retention.</a:t>
            </a:r>
          </a:p>
          <a:p>
            <a:r>
              <a:rPr lang="en-US" b="1" i="0" dirty="0">
                <a:solidFill>
                  <a:srgbClr val="0D0D0D"/>
                </a:solidFill>
                <a:effectLst/>
                <a:latin typeface="Söhne"/>
              </a:rPr>
              <a:t>Dynamic Pricing Strategies</a:t>
            </a:r>
            <a:r>
              <a:rPr lang="en-US" b="0" i="0" dirty="0">
                <a:solidFill>
                  <a:srgbClr val="0D0D0D"/>
                </a:solidFill>
                <a:effectLst/>
                <a:latin typeface="Söhne"/>
              </a:rPr>
              <a:t>: Implement dynamic pricing strategies that adjust room rates in real-time based on demand fluctuations, seasonal patterns, and other relevant factors. By analyzing historical booking data and market trends, hotels can optimize pricing to maximize revenue while ensuring competitiveness.</a:t>
            </a:r>
          </a:p>
          <a:p>
            <a:r>
              <a:rPr lang="en-US" b="1" i="0" dirty="0">
                <a:solidFill>
                  <a:srgbClr val="0D0D0D"/>
                </a:solidFill>
                <a:effectLst/>
                <a:latin typeface="Söhne"/>
              </a:rPr>
              <a:t>Sentiment Analysis</a:t>
            </a:r>
            <a:r>
              <a:rPr lang="en-US" b="0" i="0" dirty="0">
                <a:solidFill>
                  <a:srgbClr val="0D0D0D"/>
                </a:solidFill>
                <a:effectLst/>
                <a:latin typeface="Söhne"/>
              </a:rPr>
              <a:t>: Apply sentiment analysis techniques to guest reviews and feedback data to understand factors influencing guest satisfaction and dissatisfaction. This could provide valuable insights for improving service quality, addressing issues, and enhancing the overall guest experience.</a:t>
            </a:r>
          </a:p>
          <a:p>
            <a:r>
              <a:rPr lang="en-US" b="1" i="0" dirty="0">
                <a:solidFill>
                  <a:srgbClr val="0D0D0D"/>
                </a:solidFill>
                <a:effectLst/>
                <a:latin typeface="Söhne"/>
              </a:rPr>
              <a:t>Integration with External Data Sources</a:t>
            </a:r>
            <a:r>
              <a:rPr lang="en-US" b="0" i="0" dirty="0">
                <a:solidFill>
                  <a:srgbClr val="0D0D0D"/>
                </a:solidFill>
                <a:effectLst/>
                <a:latin typeface="Söhne"/>
              </a:rPr>
              <a:t>: Incorporate additional data sources such as weather forecasts, local events calendars, and economic indicators to enhance predictive modeling and decision-making. This holistic approach can provide a more comprehensive understanding of factors influencing hotel bookings.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Hotel booking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Ponnarasan S</cp:lastModifiedBy>
  <cp:revision>27</cp:revision>
  <dcterms:created xsi:type="dcterms:W3CDTF">2021-05-26T16:50:10Z</dcterms:created>
  <dcterms:modified xsi:type="dcterms:W3CDTF">2024-04-05T12:51:43Z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