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6"/>
  </p:notesMasterIdLst>
  <p:sldIdLst>
    <p:sldId id="256" r:id="rId2"/>
    <p:sldId id="287" r:id="rId3"/>
    <p:sldId id="300" r:id="rId4"/>
    <p:sldId id="301" r:id="rId5"/>
    <p:sldId id="302" r:id="rId6"/>
    <p:sldId id="303" r:id="rId7"/>
    <p:sldId id="304" r:id="rId8"/>
    <p:sldId id="299" r:id="rId9"/>
    <p:sldId id="308" r:id="rId10"/>
    <p:sldId id="310" r:id="rId11"/>
    <p:sldId id="305" r:id="rId12"/>
    <p:sldId id="306" r:id="rId13"/>
    <p:sldId id="307" r:id="rId14"/>
    <p:sldId id="309" r:id="rId15"/>
    <p:sldId id="311" r:id="rId16"/>
    <p:sldId id="288" r:id="rId17"/>
    <p:sldId id="286" r:id="rId18"/>
    <p:sldId id="291" r:id="rId19"/>
    <p:sldId id="292" r:id="rId20"/>
    <p:sldId id="285" r:id="rId21"/>
    <p:sldId id="295" r:id="rId22"/>
    <p:sldId id="297" r:id="rId23"/>
    <p:sldId id="294" r:id="rId24"/>
    <p:sldId id="29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1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BD53B-83E1-47AA-9958-2F6ADE4B3D46}" type="datetimeFigureOut">
              <a:rPr lang="en-IN" smtClean="0"/>
              <a:t>20-06-2016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066E7-BD1C-46DF-84B2-16E4AA5AB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17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AD347D-5ACD-4C99-B74B-A9C85AD731AF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509A250-FF31-4206-8172-F9D3106AACB1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AAD347D-5ACD-4C99-B74B-A9C85AD731AF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ll\Desktop\IoT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30" y="1488960"/>
            <a:ext cx="12700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0289" y="4428781"/>
            <a:ext cx="5120396" cy="944892"/>
          </a:xfrm>
        </p:spPr>
        <p:txBody>
          <a:bodyPr/>
          <a:lstStyle/>
          <a:p>
            <a:r>
              <a:rPr lang="en-US" dirty="0"/>
              <a:t>IOT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7103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50" y="797577"/>
            <a:ext cx="10256704" cy="5184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hape 143"/>
          <p:cNvSpPr txBox="1">
            <a:spLocks/>
          </p:cNvSpPr>
          <p:nvPr/>
        </p:nvSpPr>
        <p:spPr>
          <a:xfrm>
            <a:off x="473731" y="0"/>
            <a:ext cx="9956800" cy="1143200"/>
          </a:xfrm>
          <a:prstGeom prst="rect">
            <a:avLst/>
          </a:prstGeom>
          <a:noFill/>
          <a:ln>
            <a:noFill/>
          </a:ln>
        </p:spPr>
        <p:txBody>
          <a:bodyPr vert="horz" lIns="121897" tIns="121897" rIns="121897" bIns="121897" rtlCol="0" anchor="b" anchorCtr="0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IN" sz="4000" dirty="0"/>
              <a:t>Eco System</a:t>
            </a:r>
            <a:endParaRPr lang="en-GB" sz="4000" b="0" cap="small" dirty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710741" y="6544403"/>
            <a:ext cx="1280099" cy="236223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800" dirty="0"/>
              <a:t>Ref :Arm </a:t>
            </a:r>
            <a:r>
              <a:rPr lang="en-US" sz="800" dirty="0" err="1"/>
              <a:t>zach</a:t>
            </a:r>
            <a:r>
              <a:rPr lang="en-US" sz="800" dirty="0"/>
              <a:t> </a:t>
            </a:r>
            <a:r>
              <a:rPr lang="en-US" sz="800" dirty="0" err="1"/>
              <a:t>shelby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2885204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lIns="121917" tIns="60958" rIns="121917" bIns="60958"/>
          <a:lstStyle/>
          <a:p>
            <a:r>
              <a:rPr lang="en-US" dirty="0"/>
              <a:t>CoAP: QoS and Architecture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1924811"/>
          </a:xfrm>
        </p:spPr>
        <p:txBody>
          <a:bodyPr lIns="121917" tIns="60958" rIns="121917" bIns="60958"/>
          <a:lstStyle/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sz="1900" dirty="0"/>
              <a:t>QoS : confirmable and non-confirmable messages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sz="1900" dirty="0"/>
              <a:t>Has DTLS (Datagram TLS) security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sz="1900" dirty="0"/>
              <a:t>Resource discovery (CORE link format)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7763" y="3029252"/>
            <a:ext cx="7375459" cy="3238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7580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2025" y="1216066"/>
            <a:ext cx="8038764" cy="4800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9600" y="274637"/>
            <a:ext cx="9956800" cy="1143200"/>
          </a:xfrm>
        </p:spPr>
        <p:txBody>
          <a:bodyPr lIns="121917" tIns="60958" rIns="121917" bIns="60958"/>
          <a:lstStyle/>
          <a:p>
            <a:r>
              <a:rPr lang="en-US" dirty="0"/>
              <a:t>Separate Resource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5369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lIns="121917" tIns="60958" rIns="121917" bIns="60958"/>
          <a:lstStyle/>
          <a:p>
            <a:r>
              <a:rPr lang="en-US" dirty="0"/>
              <a:t>Observe Pattern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6667" y="1104303"/>
            <a:ext cx="7720707" cy="514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1918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210979" y="3956335"/>
            <a:ext cx="6530556" cy="944892"/>
          </a:xfrm>
          <a:prstGeom prst="rect">
            <a:avLst/>
          </a:prstGeom>
        </p:spPr>
        <p:txBody>
          <a:bodyPr vert="horz" rtlCol="0" anchor="ctr">
            <a:normAutofit fontScale="92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dirty="0"/>
              <a:t>Event Driven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887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93" y="1099792"/>
            <a:ext cx="10157199" cy="5298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976" y="235608"/>
            <a:ext cx="11015178" cy="1400530"/>
          </a:xfrm>
        </p:spPr>
        <p:txBody>
          <a:bodyPr/>
          <a:lstStyle/>
          <a:p>
            <a:r>
              <a:rPr lang="en-IN" dirty="0"/>
              <a:t>Event Driven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32895" y="6213347"/>
            <a:ext cx="187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Network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86254" y="6076832"/>
            <a:ext cx="250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Network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782289" y="2911735"/>
            <a:ext cx="939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Gateway</a:t>
            </a:r>
            <a:endParaRPr lang="en-IN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5781" y="3565120"/>
            <a:ext cx="121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Distributer</a:t>
            </a:r>
            <a:endParaRPr lang="en-IN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97126" y="3842043"/>
            <a:ext cx="749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M2M</a:t>
            </a:r>
            <a:endParaRPr lang="en-IN" sz="11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813538" y="2009405"/>
            <a:ext cx="1923715" cy="81585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2813539" y="3514381"/>
            <a:ext cx="2968750" cy="1178546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6904892" y="3514381"/>
            <a:ext cx="1809375" cy="1090600"/>
          </a:xfrm>
          <a:prstGeom prst="bentConnector3">
            <a:avLst>
              <a:gd name="adj1" fmla="val 44817"/>
            </a:avLst>
          </a:prstGeom>
          <a:ln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Elbow Connector 1029"/>
          <p:cNvCxnSpPr/>
          <p:nvPr/>
        </p:nvCxnSpPr>
        <p:spPr>
          <a:xfrm rot="10800000" flipV="1">
            <a:off x="6904892" y="2886880"/>
            <a:ext cx="1629510" cy="332631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Elbow Connector 1032"/>
          <p:cNvCxnSpPr/>
          <p:nvPr/>
        </p:nvCxnSpPr>
        <p:spPr>
          <a:xfrm rot="10800000">
            <a:off x="2813539" y="2886881"/>
            <a:ext cx="2968751" cy="477176"/>
          </a:xfrm>
          <a:prstGeom prst="bentConnector3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0800000">
            <a:off x="6904895" y="3359723"/>
            <a:ext cx="1719817" cy="410794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ular Callout 21"/>
          <p:cNvSpPr/>
          <p:nvPr/>
        </p:nvSpPr>
        <p:spPr>
          <a:xfrm>
            <a:off x="9180612" y="1539962"/>
            <a:ext cx="2847131" cy="432034"/>
          </a:xfrm>
          <a:prstGeom prst="wedgeRectCallout">
            <a:avLst>
              <a:gd name="adj1" fmla="val -37089"/>
              <a:gd name="adj2" fmla="val 10430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881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93" y="1099792"/>
            <a:ext cx="10157199" cy="5298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Elbow Connector 25"/>
          <p:cNvCxnSpPr/>
          <p:nvPr/>
        </p:nvCxnSpPr>
        <p:spPr>
          <a:xfrm flipV="1">
            <a:off x="2813539" y="3514381"/>
            <a:ext cx="2968750" cy="1178546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6904892" y="3514381"/>
            <a:ext cx="1809375" cy="1090600"/>
          </a:xfrm>
          <a:prstGeom prst="bentConnector3">
            <a:avLst>
              <a:gd name="adj1" fmla="val 44817"/>
            </a:avLst>
          </a:prstGeom>
          <a:ln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0800000" flipV="1">
            <a:off x="6904892" y="2886880"/>
            <a:ext cx="1629510" cy="332631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>
            <a:off x="2813539" y="2886881"/>
            <a:ext cx="2968751" cy="477176"/>
          </a:xfrm>
          <a:prstGeom prst="bentConnector3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0800000">
            <a:off x="6904895" y="3359723"/>
            <a:ext cx="1719817" cy="410794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976" y="235608"/>
            <a:ext cx="11015178" cy="1400530"/>
          </a:xfrm>
        </p:spPr>
        <p:txBody>
          <a:bodyPr/>
          <a:lstStyle/>
          <a:p>
            <a:r>
              <a:rPr lang="en-IN" dirty="0"/>
              <a:t>Event Driven Architecture : Scenario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32895" y="6213347"/>
            <a:ext cx="187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Network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86254" y="6076832"/>
            <a:ext cx="250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Network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782289" y="2911735"/>
            <a:ext cx="939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Gateway</a:t>
            </a:r>
            <a:endParaRPr lang="en-IN" sz="1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286" y="6045610"/>
            <a:ext cx="515266" cy="43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9820961" y="6076832"/>
            <a:ext cx="25026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Sensors(Constrained devices)</a:t>
            </a:r>
          </a:p>
          <a:p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9697126" y="3842043"/>
            <a:ext cx="749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M2M</a:t>
            </a:r>
            <a:endParaRPr lang="en-IN" sz="11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813538" y="2009405"/>
            <a:ext cx="1923715" cy="81585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461846" y="3364057"/>
            <a:ext cx="0" cy="81292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ular Callout 38"/>
          <p:cNvSpPr/>
          <p:nvPr/>
        </p:nvSpPr>
        <p:spPr>
          <a:xfrm>
            <a:off x="9180612" y="1539962"/>
            <a:ext cx="2847131" cy="432034"/>
          </a:xfrm>
          <a:prstGeom prst="wedgeRectCallout">
            <a:avLst>
              <a:gd name="adj1" fmla="val -37089"/>
              <a:gd name="adj2" fmla="val 10430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Constrained Networks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5" name="Rectangular Callout 44"/>
          <p:cNvSpPr/>
          <p:nvPr/>
        </p:nvSpPr>
        <p:spPr>
          <a:xfrm>
            <a:off x="4372214" y="2910937"/>
            <a:ext cx="1108201" cy="277979"/>
          </a:xfrm>
          <a:prstGeom prst="wedgeRectCallout">
            <a:avLst>
              <a:gd name="adj1" fmla="val -37089"/>
              <a:gd name="adj2" fmla="val 10430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Temperature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46" name="Rectangular Callout 45"/>
          <p:cNvSpPr/>
          <p:nvPr/>
        </p:nvSpPr>
        <p:spPr>
          <a:xfrm>
            <a:off x="4443742" y="3763800"/>
            <a:ext cx="1127605" cy="277979"/>
          </a:xfrm>
          <a:prstGeom prst="wedgeRectCallout">
            <a:avLst>
              <a:gd name="adj1" fmla="val 42001"/>
              <a:gd name="adj2" fmla="val -1271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Average</a:t>
            </a:r>
            <a:endParaRPr lang="en-IN" sz="1100" dirty="0">
              <a:solidFill>
                <a:schemeClr val="tx1"/>
              </a:solidFill>
            </a:endParaRPr>
          </a:p>
        </p:txBody>
      </p:sp>
      <p:pic>
        <p:nvPicPr>
          <p:cNvPr id="47" name="Picture 2" descr="http://www.iconsdb.com/icons/preview/black/temperature-2-xx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943" y="2911735"/>
            <a:ext cx="356199" cy="35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5725781" y="3565120"/>
            <a:ext cx="121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Distributer</a:t>
            </a:r>
            <a:endParaRPr lang="en-IN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9175302" y="5010325"/>
            <a:ext cx="1043648" cy="432034"/>
          </a:xfrm>
          <a:prstGeom prst="wedgeRectCallout">
            <a:avLst>
              <a:gd name="adj1" fmla="val -52233"/>
              <a:gd name="adj2" fmla="val -10734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Display Unit</a:t>
            </a:r>
            <a:endParaRPr lang="en-IN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820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13506" y="1614165"/>
            <a:ext cx="9821730" cy="4731571"/>
          </a:xfrm>
        </p:spPr>
        <p:txBody>
          <a:bodyPr>
            <a:normAutofit lnSpcReduction="10000"/>
          </a:bodyPr>
          <a:lstStyle/>
          <a:p>
            <a:r>
              <a:rPr lang="en-US" sz="2500" b="1" dirty="0"/>
              <a:t>IBM MQ series</a:t>
            </a:r>
          </a:p>
          <a:p>
            <a:endParaRPr lang="en-US" sz="2500" b="1" dirty="0"/>
          </a:p>
          <a:p>
            <a:r>
              <a:rPr lang="en-US" sz="2500" b="1" dirty="0"/>
              <a:t>Approved OASIS Standard</a:t>
            </a:r>
          </a:p>
          <a:p>
            <a:endParaRPr lang="en-IN" sz="2500" b="1" dirty="0"/>
          </a:p>
          <a:p>
            <a:r>
              <a:rPr lang="en-IN" sz="2500" b="1" dirty="0"/>
              <a:t>Space decoupling</a:t>
            </a:r>
            <a:r>
              <a:rPr lang="en-IN" sz="2500" dirty="0"/>
              <a:t>: Publisher and subscriber do not need to know each other (by IP address and port for example)</a:t>
            </a:r>
          </a:p>
          <a:p>
            <a:endParaRPr lang="en-IN" sz="2500" dirty="0"/>
          </a:p>
          <a:p>
            <a:r>
              <a:rPr lang="en-IN" sz="2500" b="1" dirty="0"/>
              <a:t>Time decoupling</a:t>
            </a:r>
            <a:r>
              <a:rPr lang="en-IN" sz="2500" dirty="0"/>
              <a:t>: Publisher and subscriber do not need to run at the same time.</a:t>
            </a:r>
          </a:p>
          <a:p>
            <a:endParaRPr lang="en-IN" sz="2500" dirty="0"/>
          </a:p>
          <a:p>
            <a:r>
              <a:rPr lang="en-IN" sz="2500" b="1" dirty="0"/>
              <a:t>Synchronization decoupling</a:t>
            </a:r>
            <a:r>
              <a:rPr lang="en-IN" sz="2500" dirty="0"/>
              <a:t>: Operations on both components are not halted during publish or receiving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7976" y="235608"/>
            <a:ext cx="11015178" cy="140053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dirty="0"/>
              <a:t>MQ Telemetry Transport</a:t>
            </a:r>
          </a:p>
        </p:txBody>
      </p:sp>
    </p:spTree>
    <p:extLst>
      <p:ext uri="{BB962C8B-B14F-4D97-AF65-F5344CB8AC3E}">
        <p14:creationId xmlns:p14="http://schemas.microsoft.com/office/powerpoint/2010/main" val="3940419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57976" y="235608"/>
            <a:ext cx="11015178" cy="140053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dirty="0"/>
              <a:t>MQTT</a:t>
            </a:r>
          </a:p>
        </p:txBody>
      </p:sp>
      <p:pic>
        <p:nvPicPr>
          <p:cNvPr id="2050" name="Picture 2" descr="MQTT Publish / Subscri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6638"/>
            <a:ext cx="8494246" cy="487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qtt-tcp-ip-st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398" y="2352297"/>
            <a:ext cx="333375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494246" y="6457245"/>
            <a:ext cx="3496595" cy="323382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800" dirty="0"/>
              <a:t>Ref :http://www.hivemq.com/blog/mqtt-essentials-wrap-up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902299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57976" y="235608"/>
            <a:ext cx="11015178" cy="140053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dirty="0"/>
              <a:t>MQTT</a:t>
            </a:r>
          </a:p>
        </p:txBody>
      </p:sp>
      <p:pic>
        <p:nvPicPr>
          <p:cNvPr id="5122" name="Picture 2" descr="MQTT Connection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769" y="1388126"/>
            <a:ext cx="6001879" cy="186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QTT Connect message cont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076" y="3632152"/>
            <a:ext cx="466725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MQTT Connack conten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023" y="3632152"/>
            <a:ext cx="466725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08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977" y="1592131"/>
            <a:ext cx="6370341" cy="2682414"/>
          </a:xfrm>
        </p:spPr>
        <p:txBody>
          <a:bodyPr>
            <a:normAutofit/>
          </a:bodyPr>
          <a:lstStyle/>
          <a:p>
            <a:r>
              <a:rPr lang="en-US" sz="2500" b="1" dirty="0"/>
              <a:t>IOT </a:t>
            </a:r>
          </a:p>
          <a:p>
            <a:r>
              <a:rPr lang="en-IN" sz="2500" b="1" dirty="0"/>
              <a:t>MQTT</a:t>
            </a:r>
          </a:p>
          <a:p>
            <a:r>
              <a:rPr lang="en-US" sz="2500" b="1" dirty="0"/>
              <a:t>Event Driven Architecture</a:t>
            </a:r>
            <a:endParaRPr lang="en-IN" sz="2500" b="1" dirty="0"/>
          </a:p>
          <a:p>
            <a:r>
              <a:rPr lang="en-IN" sz="2500" b="1" dirty="0" err="1"/>
              <a:t>CoAP</a:t>
            </a:r>
            <a:endParaRPr lang="en-IN" sz="2500" b="1" dirty="0"/>
          </a:p>
          <a:p>
            <a:r>
              <a:rPr lang="en-IN" sz="2500" b="1" dirty="0"/>
              <a:t>Data Semantics</a:t>
            </a:r>
          </a:p>
          <a:p>
            <a:r>
              <a:rPr lang="en-US" sz="2500" b="1" dirty="0"/>
              <a:t>Demo</a:t>
            </a:r>
            <a:endParaRPr lang="en-IN" sz="2500" b="1" dirty="0"/>
          </a:p>
          <a:p>
            <a:endParaRPr lang="en-IN" sz="25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015178" cy="1400530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658303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57976" y="158490"/>
            <a:ext cx="11015178" cy="140053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dirty="0"/>
              <a:t>MQTT : Publish</a:t>
            </a:r>
          </a:p>
        </p:txBody>
      </p:sp>
      <p:pic>
        <p:nvPicPr>
          <p:cNvPr id="1026" name="Picture 2" descr="MQTT Publish Message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336" y="1052513"/>
            <a:ext cx="7199242" cy="238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QTT Publish attribu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952" y="3349127"/>
            <a:ext cx="5452010" cy="316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061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0689" y="15271"/>
            <a:ext cx="11015178" cy="140053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dirty="0"/>
              <a:t>MQTT : Subscribe</a:t>
            </a:r>
          </a:p>
        </p:txBody>
      </p:sp>
      <p:pic>
        <p:nvPicPr>
          <p:cNvPr id="2050" name="Picture 2" descr="MQTT Subscribe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71" y="858754"/>
            <a:ext cx="7082507" cy="253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QTT Subscribe attribu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36" y="3213385"/>
            <a:ext cx="5552629" cy="329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QTT SUBACK attribut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725" y="3213384"/>
            <a:ext cx="5552629" cy="329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294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0689" y="15271"/>
            <a:ext cx="11015178" cy="140053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dirty="0"/>
              <a:t>MQTT : Topics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3506" y="1107388"/>
            <a:ext cx="9821730" cy="1118019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5760" indent="-256032" algn="l">
              <a:buFont typeface="Wingdings 3"/>
              <a:buChar char=""/>
            </a:pPr>
            <a:r>
              <a:rPr lang="en-US" sz="2600" dirty="0">
                <a:solidFill>
                  <a:schemeClr val="tx1"/>
                </a:solidFill>
              </a:rPr>
              <a:t>UTF-8  and Case Sensitive</a:t>
            </a:r>
          </a:p>
        </p:txBody>
      </p:sp>
      <p:pic>
        <p:nvPicPr>
          <p:cNvPr id="3074" name="Picture 2" descr="topic_bas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59" y="1543786"/>
            <a:ext cx="6485456" cy="136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13506" y="3257091"/>
            <a:ext cx="9821730" cy="1118019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5760" indent="-256032" algn="l">
              <a:buFont typeface="Wingdings 3"/>
              <a:buChar char=""/>
            </a:pPr>
            <a:r>
              <a:rPr lang="en-US" sz="2600" dirty="0">
                <a:solidFill>
                  <a:schemeClr val="tx1"/>
                </a:solidFill>
              </a:rPr>
              <a:t>Single Level :+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13506" y="4839848"/>
            <a:ext cx="9821730" cy="1118019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5760" indent="-256032" algn="l">
              <a:buFont typeface="Wingdings 3"/>
              <a:buChar char=""/>
            </a:pPr>
            <a:r>
              <a:rPr lang="en-US" sz="2600" dirty="0">
                <a:solidFill>
                  <a:schemeClr val="tx1"/>
                </a:solidFill>
              </a:rPr>
              <a:t>Multi Level : #</a:t>
            </a:r>
          </a:p>
        </p:txBody>
      </p:sp>
      <p:pic>
        <p:nvPicPr>
          <p:cNvPr id="3076" name="Picture 4" descr="topic_wildcard_pl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06" y="3416433"/>
            <a:ext cx="6300309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opic_wildcard_has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94" y="5173338"/>
            <a:ext cx="60960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814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Sensor Markup Language</a:t>
            </a:r>
          </a:p>
          <a:p>
            <a:r>
              <a:rPr lang="en-US" dirty="0"/>
              <a:t>IETF</a:t>
            </a:r>
          </a:p>
          <a:p>
            <a:r>
              <a:rPr lang="en-US" dirty="0"/>
              <a:t>Interoperability</a:t>
            </a:r>
          </a:p>
          <a:p>
            <a:r>
              <a:rPr lang="en-US" dirty="0"/>
              <a:t>HTTP CoAP MQTT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SenML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9804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SenML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59" y="1096294"/>
            <a:ext cx="3105150" cy="426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676" y="948161"/>
            <a:ext cx="6180348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676" y="2382185"/>
            <a:ext cx="5956568" cy="3164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88858" y="5546612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Table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27982" y="1347924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Example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63449" y="3554088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Example 2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96" y="5546612"/>
            <a:ext cx="36480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833920" y="5915944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Example 3</a:t>
            </a:r>
          </a:p>
        </p:txBody>
      </p:sp>
    </p:spTree>
    <p:extLst>
      <p:ext uri="{BB962C8B-B14F-4D97-AF65-F5344CB8AC3E}">
        <p14:creationId xmlns:p14="http://schemas.microsoft.com/office/powerpoint/2010/main" val="260210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73731" y="0"/>
            <a:ext cx="9956800" cy="1143200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GB" sz="4000" b="0" cap="small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Rise of Connectivity</a:t>
            </a:r>
          </a:p>
        </p:txBody>
      </p:sp>
      <p:pic>
        <p:nvPicPr>
          <p:cNvPr id="144" name="Shape 144" descr="C:\Users\WM12\Downloads\Io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3808" y="1245213"/>
            <a:ext cx="9685788" cy="4775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674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54" y="1112705"/>
            <a:ext cx="9518478" cy="4961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ular Callout 11"/>
          <p:cNvSpPr/>
          <p:nvPr/>
        </p:nvSpPr>
        <p:spPr>
          <a:xfrm>
            <a:off x="259354" y="1498292"/>
            <a:ext cx="1278187" cy="638979"/>
          </a:xfrm>
          <a:prstGeom prst="wedgeRoundRectCallout">
            <a:avLst>
              <a:gd name="adj1" fmla="val 51023"/>
              <a:gd name="adj2" fmla="val 95833"/>
              <a:gd name="adj3" fmla="val 166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6LoWPAN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Network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4300708" y="1090671"/>
            <a:ext cx="976372" cy="495758"/>
          </a:xfrm>
          <a:prstGeom prst="wedgeRoundRectCallout">
            <a:avLst>
              <a:gd name="adj1" fmla="val -54992"/>
              <a:gd name="adj2" fmla="val 85488"/>
              <a:gd name="adj3" fmla="val 166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Edge Routers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6590381" y="4349828"/>
            <a:ext cx="976372" cy="495758"/>
          </a:xfrm>
          <a:prstGeom prst="wedgeRoundRectCallout">
            <a:avLst>
              <a:gd name="adj1" fmla="val 13837"/>
              <a:gd name="adj2" fmla="val -98957"/>
              <a:gd name="adj3" fmla="val 166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IPV4/V6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121754" y="4226810"/>
            <a:ext cx="1553379" cy="677534"/>
          </a:xfrm>
          <a:prstGeom prst="wedgeEllipseCallout">
            <a:avLst>
              <a:gd name="adj1" fmla="val 54219"/>
              <a:gd name="adj2" fmla="val -3581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</a:t>
            </a:r>
          </a:p>
          <a:p>
            <a:pPr algn="ctr"/>
            <a:r>
              <a:rPr lang="en-US" dirty="0"/>
              <a:t>network</a:t>
            </a:r>
            <a:endParaRPr lang="en-IN" dirty="0"/>
          </a:p>
        </p:txBody>
      </p:sp>
      <p:sp>
        <p:nvSpPr>
          <p:cNvPr id="30" name="Oval Callout 29"/>
          <p:cNvSpPr/>
          <p:nvPr/>
        </p:nvSpPr>
        <p:spPr>
          <a:xfrm>
            <a:off x="9902326" y="4750107"/>
            <a:ext cx="1553379" cy="492085"/>
          </a:xfrm>
          <a:prstGeom prst="wedgeEllipseCallout">
            <a:avLst>
              <a:gd name="adj1" fmla="val -28760"/>
              <a:gd name="adj2" fmla="val -7809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  <a:endParaRPr lang="en-IN" dirty="0"/>
          </a:p>
        </p:txBody>
      </p:sp>
      <p:sp>
        <p:nvSpPr>
          <p:cNvPr id="31" name="Shape 143"/>
          <p:cNvSpPr txBox="1">
            <a:spLocks noGrp="1"/>
          </p:cNvSpPr>
          <p:nvPr>
            <p:ph type="title"/>
          </p:nvPr>
        </p:nvSpPr>
        <p:spPr>
          <a:xfrm>
            <a:off x="473731" y="0"/>
            <a:ext cx="9956800" cy="1143200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GB" sz="4000" b="0" cap="small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IOT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121754" y="2699132"/>
            <a:ext cx="1415785" cy="440674"/>
          </a:xfrm>
          <a:prstGeom prst="wedgeRoundRectCallout">
            <a:avLst>
              <a:gd name="adj1" fmla="val 53609"/>
              <a:gd name="adj2" fmla="val -91667"/>
              <a:gd name="adj3" fmla="val 166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Sensors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Aggregators</a:t>
            </a:r>
            <a:endParaRPr lang="en-IN" sz="1400" dirty="0">
              <a:solidFill>
                <a:schemeClr val="bg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1040533" y="6479821"/>
            <a:ext cx="950308" cy="300805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800" dirty="0"/>
              <a:t>Ref :intel.com 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50604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54" y="1112705"/>
            <a:ext cx="9518478" cy="4961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urved Down Arrow 3"/>
          <p:cNvSpPr/>
          <p:nvPr/>
        </p:nvSpPr>
        <p:spPr>
          <a:xfrm>
            <a:off x="5695720" y="1729648"/>
            <a:ext cx="3470313" cy="749147"/>
          </a:xfrm>
          <a:prstGeom prst="curved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rot="10800000">
            <a:off x="5695720" y="4953917"/>
            <a:ext cx="3470313" cy="749147"/>
          </a:xfrm>
          <a:prstGeom prst="curved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259354" y="1498292"/>
            <a:ext cx="1278187" cy="638979"/>
          </a:xfrm>
          <a:prstGeom prst="wedgeRoundRectCallout">
            <a:avLst>
              <a:gd name="adj1" fmla="val 51023"/>
              <a:gd name="adj2" fmla="val 95833"/>
              <a:gd name="adj3" fmla="val 166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6LoWPAN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Network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121754" y="2699132"/>
            <a:ext cx="1415785" cy="440674"/>
          </a:xfrm>
          <a:prstGeom prst="wedgeRoundRectCallout">
            <a:avLst>
              <a:gd name="adj1" fmla="val 53609"/>
              <a:gd name="adj2" fmla="val -91667"/>
              <a:gd name="adj3" fmla="val 166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Sensors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Aggregators</a:t>
            </a:r>
            <a:endParaRPr lang="en-IN" sz="1400" dirty="0">
              <a:solidFill>
                <a:schemeClr val="bg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4300708" y="1090671"/>
            <a:ext cx="976372" cy="495758"/>
          </a:xfrm>
          <a:prstGeom prst="wedgeRoundRectCallout">
            <a:avLst>
              <a:gd name="adj1" fmla="val -54992"/>
              <a:gd name="adj2" fmla="val 85488"/>
              <a:gd name="adj3" fmla="val 166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Edge Routers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6590381" y="4349828"/>
            <a:ext cx="976372" cy="495758"/>
          </a:xfrm>
          <a:prstGeom prst="wedgeRoundRectCallout">
            <a:avLst>
              <a:gd name="adj1" fmla="val 13837"/>
              <a:gd name="adj2" fmla="val -98957"/>
              <a:gd name="adj3" fmla="val 166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IPV4/V6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121754" y="4226810"/>
            <a:ext cx="1553379" cy="677534"/>
          </a:xfrm>
          <a:prstGeom prst="wedgeEllipseCallout">
            <a:avLst>
              <a:gd name="adj1" fmla="val 54219"/>
              <a:gd name="adj2" fmla="val -3581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</a:t>
            </a:r>
          </a:p>
          <a:p>
            <a:pPr algn="ctr"/>
            <a:r>
              <a:rPr lang="en-US" dirty="0"/>
              <a:t>network</a:t>
            </a:r>
            <a:endParaRPr lang="en-IN" dirty="0"/>
          </a:p>
        </p:txBody>
      </p:sp>
      <p:sp>
        <p:nvSpPr>
          <p:cNvPr id="28" name="Oval Callout 27"/>
          <p:cNvSpPr/>
          <p:nvPr/>
        </p:nvSpPr>
        <p:spPr>
          <a:xfrm>
            <a:off x="7430876" y="1006207"/>
            <a:ext cx="1553379" cy="492085"/>
          </a:xfrm>
          <a:prstGeom prst="wedgeEllipseCallout">
            <a:avLst>
              <a:gd name="adj1" fmla="val -47909"/>
              <a:gd name="adj2" fmla="val 8757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  <a:endParaRPr lang="en-IN" sz="1400" dirty="0"/>
          </a:p>
        </p:txBody>
      </p:sp>
      <p:sp>
        <p:nvSpPr>
          <p:cNvPr id="29" name="Oval Callout 28"/>
          <p:cNvSpPr/>
          <p:nvPr/>
        </p:nvSpPr>
        <p:spPr>
          <a:xfrm>
            <a:off x="7078567" y="5939928"/>
            <a:ext cx="1553379" cy="492085"/>
          </a:xfrm>
          <a:prstGeom prst="wedgeEllipseCallout">
            <a:avLst>
              <a:gd name="adj1" fmla="val 23722"/>
              <a:gd name="adj2" fmla="val -10943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Control</a:t>
            </a:r>
            <a:endParaRPr lang="en-IN" sz="1400" dirty="0"/>
          </a:p>
        </p:txBody>
      </p:sp>
      <p:sp>
        <p:nvSpPr>
          <p:cNvPr id="30" name="Oval Callout 29"/>
          <p:cNvSpPr/>
          <p:nvPr/>
        </p:nvSpPr>
        <p:spPr>
          <a:xfrm>
            <a:off x="9902326" y="4750107"/>
            <a:ext cx="1553379" cy="492085"/>
          </a:xfrm>
          <a:prstGeom prst="wedgeEllipseCallout">
            <a:avLst>
              <a:gd name="adj1" fmla="val -28760"/>
              <a:gd name="adj2" fmla="val -7809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  <a:endParaRPr lang="en-IN" dirty="0"/>
          </a:p>
        </p:txBody>
      </p:sp>
      <p:sp>
        <p:nvSpPr>
          <p:cNvPr id="13" name="Shape 143"/>
          <p:cNvSpPr txBox="1">
            <a:spLocks noGrp="1"/>
          </p:cNvSpPr>
          <p:nvPr>
            <p:ph type="title"/>
          </p:nvPr>
        </p:nvSpPr>
        <p:spPr>
          <a:xfrm>
            <a:off x="473731" y="0"/>
            <a:ext cx="9956800" cy="1143200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GB" sz="4000" b="0" cap="small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IOT : Scenario</a:t>
            </a:r>
          </a:p>
        </p:txBody>
      </p:sp>
      <p:pic>
        <p:nvPicPr>
          <p:cNvPr id="2050" name="Picture 2" descr="http://www.iconsdb.com/icons/preview/black/temperature-2-xx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054" y="1040211"/>
            <a:ext cx="526168" cy="52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iconsdb.com/icons/preview/red/temperature-2-xx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946" y="5959041"/>
            <a:ext cx="453857" cy="45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11040533" y="6479821"/>
            <a:ext cx="950308" cy="300805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800" dirty="0"/>
              <a:t>Ref :intel.com 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87475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 descr="C:\Users\WM12\Downloads\stac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2535" y="902235"/>
            <a:ext cx="9184980" cy="50248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143"/>
          <p:cNvSpPr txBox="1">
            <a:spLocks noGrp="1"/>
          </p:cNvSpPr>
          <p:nvPr>
            <p:ph type="title"/>
          </p:nvPr>
        </p:nvSpPr>
        <p:spPr>
          <a:xfrm>
            <a:off x="473731" y="0"/>
            <a:ext cx="9956800" cy="1143200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GB" sz="4000" b="0" cap="small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IOT Stack</a:t>
            </a:r>
          </a:p>
        </p:txBody>
      </p:sp>
    </p:spTree>
    <p:extLst>
      <p:ext uri="{BB962C8B-B14F-4D97-AF65-F5344CB8AC3E}">
        <p14:creationId xmlns:p14="http://schemas.microsoft.com/office/powerpoint/2010/main" val="299383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1151" y="825500"/>
            <a:ext cx="3949700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079776" y="3140968"/>
            <a:ext cx="4032448" cy="2976331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079776" y="836712"/>
            <a:ext cx="4032448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35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713506" y="1779418"/>
            <a:ext cx="9927377" cy="1327339"/>
          </a:xfrm>
        </p:spPr>
        <p:txBody>
          <a:bodyPr>
            <a:normAutofit/>
          </a:bodyPr>
          <a:lstStyle/>
          <a:p>
            <a:r>
              <a:rPr lang="en-US" sz="1900" dirty="0"/>
              <a:t>IBM MQ series</a:t>
            </a:r>
          </a:p>
          <a:p>
            <a:r>
              <a:rPr lang="en-IN" sz="1900" dirty="0"/>
              <a:t>Developed along the HTTP/1.1 protocol and HTTP/1.1 adheres to it.</a:t>
            </a:r>
          </a:p>
          <a:p>
            <a:r>
              <a:rPr lang="en-US" sz="1900" dirty="0"/>
              <a:t>URI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9893003" y="3953722"/>
            <a:ext cx="1495760" cy="91164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Resource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803238" y="3854468"/>
            <a:ext cx="1602497" cy="1025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Client</a:t>
            </a:r>
            <a:endParaRPr lang="en-US" dirty="0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2405735" y="4367227"/>
            <a:ext cx="5303912" cy="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2771887" y="3925906"/>
            <a:ext cx="4937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http://www.amazon.com/ep?wadl</a:t>
            </a:r>
            <a:endParaRPr lang="en-US" dirty="0"/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>
            <a:off x="2405734" y="4543069"/>
            <a:ext cx="5303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3546437" y="4619739"/>
            <a:ext cx="37813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u="sng" dirty="0"/>
              <a:t>Resource Representation(WADL / WSDL)</a:t>
            </a:r>
            <a:endParaRPr lang="en-US" sz="14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3239" y="5291229"/>
            <a:ext cx="1602496" cy="5126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New State</a:t>
            </a:r>
            <a:endParaRPr lang="en-US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7709647" y="3953722"/>
            <a:ext cx="1602497" cy="1025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27" name="Left-Right Arrow 26"/>
          <p:cNvSpPr/>
          <p:nvPr/>
        </p:nvSpPr>
        <p:spPr>
          <a:xfrm>
            <a:off x="9312144" y="4326017"/>
            <a:ext cx="580859" cy="21705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241955" y="8359775"/>
            <a:ext cx="0" cy="4112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03239" y="5956855"/>
            <a:ext cx="1602497" cy="51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Client</a:t>
            </a:r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7709647" y="5861359"/>
            <a:ext cx="1602497" cy="571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cxnSp>
        <p:nvCxnSpPr>
          <p:cNvPr id="6" name="Straight Arrow Connector 5"/>
          <p:cNvCxnSpPr>
            <a:stCxn id="19" idx="2"/>
            <a:endCxn id="24" idx="0"/>
          </p:cNvCxnSpPr>
          <p:nvPr/>
        </p:nvCxnSpPr>
        <p:spPr>
          <a:xfrm>
            <a:off x="1604487" y="4879993"/>
            <a:ext cx="0" cy="4112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9" idx="3"/>
            <a:endCxn id="30" idx="1"/>
          </p:cNvCxnSpPr>
          <p:nvPr/>
        </p:nvCxnSpPr>
        <p:spPr>
          <a:xfrm flipV="1">
            <a:off x="2405736" y="6147328"/>
            <a:ext cx="5303911" cy="6590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4000126" y="5747218"/>
            <a:ext cx="24688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Communication</a:t>
            </a:r>
            <a:endParaRPr lang="en-US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609600" y="274637"/>
            <a:ext cx="10574965" cy="1143200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IN" dirty="0"/>
          </a:p>
        </p:txBody>
      </p:sp>
      <p:sp>
        <p:nvSpPr>
          <p:cNvPr id="34" name="Shape 143"/>
          <p:cNvSpPr txBox="1">
            <a:spLocks/>
          </p:cNvSpPr>
          <p:nvPr/>
        </p:nvSpPr>
        <p:spPr>
          <a:xfrm>
            <a:off x="473731" y="0"/>
            <a:ext cx="9956800" cy="1143200"/>
          </a:xfrm>
          <a:prstGeom prst="rect">
            <a:avLst/>
          </a:prstGeom>
          <a:noFill/>
          <a:ln>
            <a:noFill/>
          </a:ln>
        </p:spPr>
        <p:txBody>
          <a:bodyPr vert="horz" lIns="121897" tIns="121897" rIns="121897" bIns="121897" rtlCol="0" anchor="b" anchorCtr="0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IN" sz="4000" dirty="0"/>
              <a:t>Representational State Transfer (REST)</a:t>
            </a:r>
            <a:endParaRPr lang="en-GB" sz="4000" b="0" cap="small" dirty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63023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lIns="121917" tIns="60958" rIns="121917" bIns="60958"/>
          <a:lstStyle/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sz="1900" dirty="0"/>
              <a:t>CoAP is based on REST Architecture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sz="1900" dirty="0"/>
              <a:t>CoAP is binary HTTP like based on UDP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sz="1900" dirty="0"/>
              <a:t>Request/Response model.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sz="1900" dirty="0"/>
              <a:t>GET, PUT, POST DELETE methods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sz="1900" dirty="0"/>
              <a:t>Observer pattern available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sz="1900" dirty="0"/>
              <a:t>Separate response/response after a while</a:t>
            </a:r>
            <a:endParaRPr lang="en-IN" dirty="0"/>
          </a:p>
        </p:txBody>
      </p:sp>
      <p:sp>
        <p:nvSpPr>
          <p:cNvPr id="6" name="Shape 143"/>
          <p:cNvSpPr txBox="1">
            <a:spLocks/>
          </p:cNvSpPr>
          <p:nvPr/>
        </p:nvSpPr>
        <p:spPr>
          <a:xfrm>
            <a:off x="473731" y="0"/>
            <a:ext cx="9956800" cy="1143200"/>
          </a:xfrm>
          <a:prstGeom prst="rect">
            <a:avLst/>
          </a:prstGeom>
          <a:noFill/>
          <a:ln>
            <a:noFill/>
          </a:ln>
        </p:spPr>
        <p:txBody>
          <a:bodyPr vert="horz" lIns="121897" tIns="121897" rIns="121897" bIns="121897" rtlCol="0" anchor="b" anchorCtr="0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US" sz="4000" dirty="0"/>
              <a:t>CoAP (Constrained Appln. Protocol)</a:t>
            </a:r>
            <a:endParaRPr lang="en-GB" sz="4000" b="0" cap="small" dirty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2039770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772</TotalTime>
  <Words>260</Words>
  <Application>Microsoft Office PowerPoint</Application>
  <PresentationFormat>Widescreen</PresentationFormat>
  <Paragraphs>112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Calibri</vt:lpstr>
      <vt:lpstr>Libre Baskerville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IOT </vt:lpstr>
      <vt:lpstr>Agenda</vt:lpstr>
      <vt:lpstr>Rise of Connectivity</vt:lpstr>
      <vt:lpstr>IOT</vt:lpstr>
      <vt:lpstr>IOT : Scenario</vt:lpstr>
      <vt:lpstr>IOT Stack</vt:lpstr>
      <vt:lpstr>PowerPoint Presentation</vt:lpstr>
      <vt:lpstr>PowerPoint Presentation</vt:lpstr>
      <vt:lpstr>PowerPoint Presentation</vt:lpstr>
      <vt:lpstr>PowerPoint Presentation</vt:lpstr>
      <vt:lpstr>CoAP: QoS and Architecture</vt:lpstr>
      <vt:lpstr>Separate Resource</vt:lpstr>
      <vt:lpstr>Observe Pattern</vt:lpstr>
      <vt:lpstr>PowerPoint Presentation</vt:lpstr>
      <vt:lpstr>Event Driven Architecture</vt:lpstr>
      <vt:lpstr>Event Driven Architecture : Scenario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SenML</vt:lpstr>
      <vt:lpstr>SenML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Shobhit Chittora</dc:creator>
  <cp:lastModifiedBy>shrinath</cp:lastModifiedBy>
  <cp:revision>130</cp:revision>
  <dcterms:created xsi:type="dcterms:W3CDTF">2015-04-09T15:40:22Z</dcterms:created>
  <dcterms:modified xsi:type="dcterms:W3CDTF">2016-06-20T09:06:47Z</dcterms:modified>
</cp:coreProperties>
</file>