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68" r:id="rId2"/>
    <p:sldId id="280" r:id="rId3"/>
    <p:sldId id="282" r:id="rId4"/>
    <p:sldId id="284" r:id="rId5"/>
    <p:sldId id="287" r:id="rId6"/>
    <p:sldId id="288" r:id="rId7"/>
    <p:sldId id="289" r:id="rId8"/>
    <p:sldId id="283" r:id="rId9"/>
    <p:sldId id="285" r:id="rId10"/>
    <p:sldId id="286" r:id="rId11"/>
    <p:sldId id="293" r:id="rId12"/>
    <p:sldId id="294" r:id="rId13"/>
    <p:sldId id="291" r:id="rId14"/>
    <p:sldId id="292" r:id="rId15"/>
  </p:sldIdLst>
  <p:sldSz cx="9144000" cy="5143500" type="screen16x9"/>
  <p:notesSz cx="6858000" cy="9144000"/>
  <p:embeddedFontLst>
    <p:embeddedFont>
      <p:font typeface="Libre Baskerville" charset="0"/>
      <p:regular r:id="rId17"/>
      <p:bold r:id="rId18"/>
      <p:italic r:id="rId19"/>
    </p:embeddedFont>
    <p:embeddedFont>
      <p:font typeface="ＭＳ Ｐゴシック" pitchFamily="34" charset="-128"/>
      <p:regular r:id="rId20"/>
    </p:embeddedFont>
    <p:embeddedFont>
      <p:font typeface="Gill Sans MT" pitchFamily="34" charset="0"/>
      <p:regular r:id="rId21"/>
      <p:bold r:id="rId22"/>
      <p:italic r:id="rId23"/>
      <p:boldItalic r:id="rId24"/>
    </p:embeddedFont>
    <p:embeddedFont>
      <p:font typeface="Verdana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163" y="3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66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7620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5841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533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6045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52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787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2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762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5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29014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 rot="5400000">
            <a:off x="7390264" y="2757239"/>
            <a:ext cx="2400300" cy="36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5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 rot="5400000">
            <a:off x="7390264" y="2757239"/>
            <a:ext cx="2400300" cy="36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129014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3657600" cy="29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66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7620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5841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533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6045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52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787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2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762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371975" y="1771650"/>
            <a:ext cx="3657600" cy="29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66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7620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5841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533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6045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52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787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2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762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idx="3"/>
          </p:nvPr>
        </p:nvSpPr>
        <p:spPr>
          <a:xfrm>
            <a:off x="457200" y="1177290"/>
            <a:ext cx="3657600" cy="4937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7620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5841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533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6045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52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787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2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762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idx="4"/>
          </p:nvPr>
        </p:nvSpPr>
        <p:spPr>
          <a:xfrm>
            <a:off x="4343400" y="1177290"/>
            <a:ext cx="3657600" cy="4937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7620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5841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533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6045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52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787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2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762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hape 93"/>
          <p:cNvCxnSpPr/>
          <p:nvPr/>
        </p:nvCxnSpPr>
        <p:spPr>
          <a:xfrm>
            <a:off x="8763000" y="0"/>
            <a:ext cx="0" cy="5143499"/>
          </a:xfrm>
          <a:prstGeom prst="straightConnector1">
            <a:avLst/>
          </a:prstGeom>
          <a:noFill/>
          <a:ln w="38100" cap="flat" cmpd="sng">
            <a:solidFill>
              <a:srgbClr val="B1C0DA">
                <a:alpha val="9254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rot="5400000">
            <a:off x="4160578" y="2343089"/>
            <a:ext cx="4731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2000" b="1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12278" y="205738"/>
            <a:ext cx="1527000" cy="373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10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28448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90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571A5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85419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1C0DA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93039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CB1B0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52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787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2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762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6248400" y="0"/>
            <a:ext cx="0" cy="5143499"/>
          </a:xfrm>
          <a:prstGeom prst="straightConnector1">
            <a:avLst/>
          </a:prstGeom>
          <a:noFill/>
          <a:ln w="38100" cap="flat" cmpd="sng">
            <a:solidFill>
              <a:srgbClr val="B1C0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Shape 97"/>
          <p:cNvCxnSpPr/>
          <p:nvPr/>
        </p:nvCxnSpPr>
        <p:spPr>
          <a:xfrm>
            <a:off x="6192296" y="0"/>
            <a:ext cx="0" cy="514349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Shape 98"/>
          <p:cNvCxnSpPr/>
          <p:nvPr/>
        </p:nvCxnSpPr>
        <p:spPr>
          <a:xfrm>
            <a:off x="8991600" y="0"/>
            <a:ext cx="0" cy="514349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Shape 99"/>
          <p:cNvSpPr/>
          <p:nvPr/>
        </p:nvSpPr>
        <p:spPr>
          <a:xfrm>
            <a:off x="8839200" y="0"/>
            <a:ext cx="304799" cy="5143499"/>
          </a:xfrm>
          <a:prstGeom prst="rect">
            <a:avLst/>
          </a:prstGeom>
          <a:solidFill>
            <a:srgbClr val="B1C0DA">
              <a:alpha val="86274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00" name="Shape 100"/>
          <p:cNvCxnSpPr/>
          <p:nvPr/>
        </p:nvCxnSpPr>
        <p:spPr>
          <a:xfrm>
            <a:off x="8915400" y="0"/>
            <a:ext cx="0" cy="51434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Shape 101"/>
          <p:cNvSpPr/>
          <p:nvPr/>
        </p:nvSpPr>
        <p:spPr>
          <a:xfrm>
            <a:off x="8156446" y="4286250"/>
            <a:ext cx="548699" cy="411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304800" y="205738"/>
            <a:ext cx="5638800" cy="474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66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7620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5841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533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6045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52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787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2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762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5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129014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 rot="5400000">
            <a:off x="7390264" y="2757239"/>
            <a:ext cx="2400300" cy="36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hape 107"/>
          <p:cNvCxnSpPr/>
          <p:nvPr/>
        </p:nvCxnSpPr>
        <p:spPr>
          <a:xfrm>
            <a:off x="8763000" y="0"/>
            <a:ext cx="0" cy="5143499"/>
          </a:xfrm>
          <a:prstGeom prst="straightConnector1">
            <a:avLst/>
          </a:prstGeom>
          <a:noFill/>
          <a:ln w="38100" cap="flat" cmpd="sng">
            <a:solidFill>
              <a:srgbClr val="B1C0D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Shape 108"/>
          <p:cNvSpPr/>
          <p:nvPr/>
        </p:nvSpPr>
        <p:spPr>
          <a:xfrm>
            <a:off x="8156446" y="4286250"/>
            <a:ext cx="548699" cy="411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 rot="5400000">
            <a:off x="4138862" y="2343089"/>
            <a:ext cx="47318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2000" b="1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pic" idx="2"/>
          </p:nvPr>
        </p:nvSpPr>
        <p:spPr>
          <a:xfrm>
            <a:off x="0" y="0"/>
            <a:ext cx="6172199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3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765796" y="198595"/>
            <a:ext cx="1524000" cy="371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40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17272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1143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12573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116077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52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787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2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762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cxnSp>
        <p:nvCxnSpPr>
          <p:cNvPr id="112" name="Shape 112"/>
          <p:cNvCxnSpPr/>
          <p:nvPr/>
        </p:nvCxnSpPr>
        <p:spPr>
          <a:xfrm>
            <a:off x="8991600" y="0"/>
            <a:ext cx="0" cy="51434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Shape 113"/>
          <p:cNvSpPr/>
          <p:nvPr/>
        </p:nvSpPr>
        <p:spPr>
          <a:xfrm>
            <a:off x="8839200" y="0"/>
            <a:ext cx="304799" cy="5143499"/>
          </a:xfrm>
          <a:prstGeom prst="rect">
            <a:avLst/>
          </a:prstGeom>
          <a:solidFill>
            <a:srgbClr val="B1C0D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14" name="Shape 114"/>
          <p:cNvCxnSpPr/>
          <p:nvPr/>
        </p:nvCxnSpPr>
        <p:spPr>
          <a:xfrm>
            <a:off x="8915400" y="0"/>
            <a:ext cx="0" cy="51434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Shape 115"/>
          <p:cNvCxnSpPr/>
          <p:nvPr/>
        </p:nvCxnSpPr>
        <p:spPr>
          <a:xfrm>
            <a:off x="6248400" y="0"/>
            <a:ext cx="0" cy="5143499"/>
          </a:xfrm>
          <a:prstGeom prst="straightConnector1">
            <a:avLst/>
          </a:prstGeom>
          <a:noFill/>
          <a:ln w="38100" cap="flat" cmpd="sng">
            <a:solidFill>
              <a:srgbClr val="B1C0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Shape 116"/>
          <p:cNvCxnSpPr/>
          <p:nvPr/>
        </p:nvCxnSpPr>
        <p:spPr>
          <a:xfrm>
            <a:off x="6192296" y="0"/>
            <a:ext cx="0" cy="514349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5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129014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ftr" idx="11"/>
          </p:nvPr>
        </p:nvSpPr>
        <p:spPr>
          <a:xfrm rot="5400000">
            <a:off x="7390264" y="2757239"/>
            <a:ext cx="2400300" cy="36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 rot="5400000">
            <a:off x="2363399" y="-706050"/>
            <a:ext cx="3655200" cy="746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66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7620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5841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533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6045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52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787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2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762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5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 rot="5400000">
            <a:off x="7390264" y="2757239"/>
            <a:ext cx="2400300" cy="36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129014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 rot="5400000">
            <a:off x="5273248" y="1562128"/>
            <a:ext cx="4388700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 rot="5400000">
            <a:off x="1272749" y="-609571"/>
            <a:ext cx="43887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66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7620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5841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533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6045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52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787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2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762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5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 rot="5400000">
            <a:off x="7390264" y="2757239"/>
            <a:ext cx="2400300" cy="36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129014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8763000" y="0"/>
            <a:ext cx="0" cy="5143499"/>
          </a:xfrm>
          <a:prstGeom prst="straightConnector1">
            <a:avLst/>
          </a:prstGeom>
          <a:noFill/>
          <a:ln w="38100" cap="flat" cmpd="sng">
            <a:solidFill>
              <a:srgbClr val="B1C0DA">
                <a:alpha val="92549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30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467600" cy="3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66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640080" marR="0" lvl="1" indent="-7620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-5841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571A5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188720" marR="0" lvl="3" indent="-533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1C0DA"/>
              </a:buClr>
              <a:buSzPct val="6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463040" marR="0" lvl="4" indent="-6045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CB1B0"/>
              </a:buClr>
              <a:buSzPct val="68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1737360" marR="0" lvl="5" indent="152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Libre Baskerville"/>
              <a:buChar char="•"/>
              <a:defRPr sz="1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011678" marR="0" lvl="6" indent="-787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ct val="59999"/>
              <a:buFont typeface="Noto Sans Symbols"/>
              <a:buChar char="○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2286000" marR="0" lvl="7" indent="-127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Libre Baskerville"/>
              <a:buChar char="•"/>
              <a:defRPr sz="1400" b="0" i="0" u="none" strike="noStrike" cap="small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2560320" marR="0" lvl="8" indent="-762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ct val="100000"/>
              <a:buFont typeface="Libre Baskerville"/>
              <a:buChar char="•"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 rot="5400000">
            <a:off x="7841034" y="763375"/>
            <a:ext cx="1508700" cy="38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 rot="5400000">
            <a:off x="7390264" y="2757239"/>
            <a:ext cx="2400300" cy="36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ibre Baskerville"/>
              <a:buNone/>
              <a:defRPr sz="12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76200" y="0"/>
            <a:ext cx="0" cy="5143499"/>
          </a:xfrm>
          <a:prstGeom prst="straightConnector1">
            <a:avLst/>
          </a:prstGeom>
          <a:noFill/>
          <a:ln w="57150" cap="flat" cmpd="thickThin">
            <a:solidFill>
              <a:srgbClr val="B1C0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8991600" y="0"/>
            <a:ext cx="0" cy="514349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/>
          <p:nvPr/>
        </p:nvSpPr>
        <p:spPr>
          <a:xfrm>
            <a:off x="8839200" y="0"/>
            <a:ext cx="304799" cy="5143499"/>
          </a:xfrm>
          <a:prstGeom prst="rect">
            <a:avLst/>
          </a:prstGeom>
          <a:solidFill>
            <a:srgbClr val="B1C0DA">
              <a:alpha val="86274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4" name="Shape 14"/>
          <p:cNvCxnSpPr/>
          <p:nvPr/>
        </p:nvCxnSpPr>
        <p:spPr>
          <a:xfrm>
            <a:off x="8915400" y="0"/>
            <a:ext cx="0" cy="51434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/>
          <p:nvPr/>
        </p:nvSpPr>
        <p:spPr>
          <a:xfrm>
            <a:off x="8156446" y="4286250"/>
            <a:ext cx="548699" cy="411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129014" y="4300537"/>
            <a:ext cx="609599" cy="39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Libre Baskerville"/>
              <a:buNone/>
            </a:pPr>
            <a:fld id="{00000000-1234-1234-1234-123412341234}" type="slidenum">
              <a:rPr lang="en-GB" sz="1400" b="1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Libre Baskerville"/>
                <a:buNone/>
              </a:pPr>
              <a:t>‹#›</a:t>
            </a:fld>
            <a:endParaRPr lang="en-GB" sz="1400" b="1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400" dirty="0" smtClean="0"/>
              <a:t>Lightweight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Event Driven Model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 smtClean="0"/>
              <a:t>Has Multi-Threading Support as Library</a:t>
            </a:r>
          </a:p>
          <a:p>
            <a:pPr lvl="1"/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Dynamic Loading and Replacement of Individual Services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Architecture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14478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Synchronous and Asynchronous events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Polling mechanism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IN" sz="1400" dirty="0" smtClean="0"/>
              <a:t>Contiki kernel uses a single shared stack for all process execution</a:t>
            </a:r>
            <a:endParaRPr lang="en-US" sz="14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2552550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Tx/>
              <a:buFont typeface="Libre Baskerville"/>
              <a:buNone/>
              <a:tabLst/>
              <a:defRPr/>
            </a:pPr>
            <a:r>
              <a:rPr lang="en-US" sz="3000" cap="small" dirty="0" smtClean="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Power save mode</a:t>
            </a:r>
            <a:endParaRPr kumimoji="0" lang="en-IN" sz="3000" b="0" i="0" u="none" strike="noStrike" kern="0" cap="small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3333750"/>
            <a:ext cx="7467600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274320" marR="0" lvl="0" indent="-6604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Contiki has mechanisms to save power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4320" marR="0" lvl="0" indent="-6604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MAC Layer protocols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4320" marR="0" lvl="0" indent="-6604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IN" dirty="0" smtClean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Radio Duty cycling.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Layer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Works </a:t>
            </a:r>
            <a:r>
              <a:rPr lang="en-US" sz="1400" dirty="0" smtClean="0"/>
              <a:t>with Kernel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Provides lookup for specific service</a:t>
            </a:r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Returns </a:t>
            </a:r>
            <a:r>
              <a:rPr lang="en-US" sz="1400" dirty="0" smtClean="0"/>
              <a:t>a Service Interface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1400" dirty="0" smtClean="0"/>
              <a:t>Has </a:t>
            </a:r>
            <a:r>
              <a:rPr lang="en-US" sz="1400" dirty="0" smtClean="0"/>
              <a:t>pointers to all functions service provides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1400" dirty="0" smtClean="0"/>
              <a:t>Contains </a:t>
            </a:r>
            <a:r>
              <a:rPr lang="en-US" sz="1400" dirty="0" smtClean="0"/>
              <a:t>a version Number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 </a:t>
            </a:r>
            <a:r>
              <a:rPr lang="en-US" sz="1400" dirty="0" smtClean="0"/>
              <a:t>Interface </a:t>
            </a:r>
            <a:r>
              <a:rPr lang="en-US" sz="1400" dirty="0" smtClean="0"/>
              <a:t>description implemented by Service Process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Example</a:t>
            </a:r>
            <a:endParaRPr lang="en-IN" dirty="0"/>
          </a:p>
        </p:txBody>
      </p:sp>
      <p:pic>
        <p:nvPicPr>
          <p:cNvPr id="6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00200" y="1129666"/>
            <a:ext cx="4572000" cy="3817620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90550"/>
            <a:ext cx="6705600" cy="3886200"/>
          </a:xfrm>
        </p:spPr>
        <p:txBody>
          <a:bodyPr/>
          <a:lstStyle/>
          <a:p>
            <a:pPr>
              <a:buFont typeface="Verdana" pitchFamily="34" charset="0"/>
              <a:buNone/>
            </a:pPr>
            <a:r>
              <a:rPr lang="en-US" sz="1600" dirty="0" smtClean="0">
                <a:latin typeface="Gill Sans MT" pitchFamily="34" charset="0"/>
                <a:ea typeface="ＭＳ Ｐゴシック" pitchFamily="34" charset="-128"/>
              </a:rPr>
              <a:t>#include "</a:t>
            </a:r>
            <a:r>
              <a:rPr lang="en-US" sz="1600" dirty="0" err="1" smtClean="0">
                <a:latin typeface="Gill Sans MT" pitchFamily="34" charset="0"/>
                <a:ea typeface="ＭＳ Ｐゴシック" pitchFamily="34" charset="-128"/>
              </a:rPr>
              <a:t>contiki.h</a:t>
            </a:r>
            <a:r>
              <a:rPr lang="en-US" sz="1600" dirty="0" smtClean="0">
                <a:latin typeface="Gill Sans MT" pitchFamily="34" charset="0"/>
                <a:ea typeface="ＭＳ Ｐゴシック" pitchFamily="34" charset="-128"/>
              </a:rPr>
              <a:t>" </a:t>
            </a:r>
          </a:p>
          <a:p>
            <a:pPr>
              <a:buFont typeface="Verdana" pitchFamily="34" charset="0"/>
              <a:buNone/>
            </a:pPr>
            <a:endParaRPr lang="en-US" sz="1600" dirty="0" smtClean="0">
              <a:latin typeface="Gill Sans MT" pitchFamily="34" charset="0"/>
              <a:ea typeface="ＭＳ Ｐゴシック" pitchFamily="34" charset="-128"/>
            </a:endParaRPr>
          </a:p>
          <a:p>
            <a:pPr>
              <a:buFont typeface="Verdana" pitchFamily="34" charset="0"/>
              <a:buNone/>
            </a:pPr>
            <a:r>
              <a:rPr lang="en-US" sz="1600" dirty="0" smtClean="0">
                <a:latin typeface="Gill Sans MT" pitchFamily="34" charset="0"/>
                <a:ea typeface="ＭＳ Ｐゴシック" pitchFamily="34" charset="-128"/>
              </a:rPr>
              <a:t>PROCESS(</a:t>
            </a:r>
            <a:r>
              <a:rPr lang="en-US" sz="1600" dirty="0" err="1" smtClean="0">
                <a:latin typeface="Gill Sans MT" pitchFamily="34" charset="0"/>
                <a:ea typeface="ＭＳ Ｐゴシック" pitchFamily="34" charset="-128"/>
              </a:rPr>
              <a:t>sample_process</a:t>
            </a:r>
            <a:r>
              <a:rPr lang="en-US" sz="1600" dirty="0" smtClean="0">
                <a:latin typeface="Gill Sans MT" pitchFamily="34" charset="0"/>
                <a:ea typeface="ＭＳ Ｐゴシック" pitchFamily="34" charset="-128"/>
              </a:rPr>
              <a:t>, "My sample process"); </a:t>
            </a:r>
          </a:p>
          <a:p>
            <a:pPr>
              <a:buFont typeface="Verdana" pitchFamily="34" charset="0"/>
              <a:buNone/>
            </a:pPr>
            <a:r>
              <a:rPr lang="en-US" sz="1600" dirty="0" smtClean="0">
                <a:latin typeface="Gill Sans MT" pitchFamily="34" charset="0"/>
                <a:ea typeface="ＭＳ Ｐゴシック" pitchFamily="34" charset="-128"/>
              </a:rPr>
              <a:t>	</a:t>
            </a:r>
          </a:p>
          <a:p>
            <a:pPr>
              <a:buFont typeface="Verdana" pitchFamily="34" charset="0"/>
              <a:buNone/>
            </a:pPr>
            <a:r>
              <a:rPr lang="en-US" sz="1600" dirty="0" smtClean="0">
                <a:latin typeface="Gill Sans MT" pitchFamily="34" charset="0"/>
                <a:ea typeface="ＭＳ Ｐゴシック" pitchFamily="34" charset="-128"/>
              </a:rPr>
              <a:t>AUTOSTART_PROCESSES(&amp;</a:t>
            </a:r>
            <a:r>
              <a:rPr lang="en-US" sz="1600" dirty="0" err="1" smtClean="0">
                <a:latin typeface="Gill Sans MT" pitchFamily="34" charset="0"/>
                <a:ea typeface="ＭＳ Ｐゴシック" pitchFamily="34" charset="-128"/>
              </a:rPr>
              <a:t>sample_process</a:t>
            </a:r>
            <a:r>
              <a:rPr lang="en-US" sz="1600" dirty="0" smtClean="0">
                <a:latin typeface="Gill Sans MT" pitchFamily="34" charset="0"/>
                <a:ea typeface="ＭＳ Ｐゴシック" pitchFamily="34" charset="-128"/>
              </a:rPr>
              <a:t>); </a:t>
            </a:r>
          </a:p>
          <a:p>
            <a:pPr>
              <a:buFont typeface="Verdana" pitchFamily="34" charset="0"/>
              <a:buNone/>
            </a:pPr>
            <a:endParaRPr lang="en-US" sz="1600" dirty="0" smtClean="0">
              <a:latin typeface="Gill Sans MT" pitchFamily="34" charset="0"/>
              <a:ea typeface="ＭＳ Ｐゴシック" pitchFamily="34" charset="-128"/>
            </a:endParaRPr>
          </a:p>
          <a:p>
            <a:pPr>
              <a:buFont typeface="Verdana" pitchFamily="34" charset="0"/>
              <a:buNone/>
            </a:pPr>
            <a:r>
              <a:rPr lang="en-US" sz="1600" dirty="0" smtClean="0">
                <a:latin typeface="Gill Sans MT" pitchFamily="34" charset="0"/>
                <a:ea typeface="ＭＳ Ｐゴシック" pitchFamily="34" charset="-128"/>
              </a:rPr>
              <a:t>PROCESS_THREAD(</a:t>
            </a:r>
            <a:r>
              <a:rPr lang="en-US" sz="1600" dirty="0" err="1" smtClean="0">
                <a:latin typeface="Gill Sans MT" pitchFamily="34" charset="0"/>
                <a:ea typeface="ＭＳ Ｐゴシック" pitchFamily="34" charset="-128"/>
              </a:rPr>
              <a:t>sample_process</a:t>
            </a:r>
            <a:r>
              <a:rPr lang="en-US" sz="1600" dirty="0" smtClean="0">
                <a:latin typeface="Gill Sans MT" pitchFamily="34" charset="0"/>
                <a:ea typeface="ＭＳ Ｐゴシック" pitchFamily="34" charset="-128"/>
              </a:rPr>
              <a:t>, </a:t>
            </a:r>
            <a:r>
              <a:rPr lang="en-US" sz="1600" dirty="0" err="1" smtClean="0">
                <a:latin typeface="Gill Sans MT" pitchFamily="34" charset="0"/>
                <a:ea typeface="ＭＳ Ｐゴシック" pitchFamily="34" charset="-128"/>
              </a:rPr>
              <a:t>ev</a:t>
            </a:r>
            <a:r>
              <a:rPr lang="en-US" sz="1600" dirty="0" smtClean="0">
                <a:latin typeface="Gill Sans MT" pitchFamily="34" charset="0"/>
                <a:ea typeface="ＭＳ Ｐゴシック" pitchFamily="34" charset="-128"/>
              </a:rPr>
              <a:t>, data) { </a:t>
            </a:r>
          </a:p>
          <a:p>
            <a:pPr lvl="1">
              <a:buFont typeface="Verdana" pitchFamily="34" charset="0"/>
              <a:buNone/>
            </a:pPr>
            <a:r>
              <a:rPr lang="en-US" sz="1600" dirty="0" smtClean="0">
                <a:latin typeface="Gill Sans MT" pitchFamily="34" charset="0"/>
                <a:ea typeface="Arial" pitchFamily="34" charset="0"/>
              </a:rPr>
              <a:t> PROCESS_BEGIN(); </a:t>
            </a:r>
          </a:p>
          <a:p>
            <a:pPr lvl="2">
              <a:buFont typeface="Verdana" pitchFamily="34" charset="0"/>
              <a:buNone/>
            </a:pPr>
            <a:r>
              <a:rPr lang="en-US" sz="1600" dirty="0" smtClean="0">
                <a:latin typeface="Gill Sans MT" pitchFamily="34" charset="0"/>
                <a:ea typeface="Arial" pitchFamily="34" charset="0"/>
              </a:rPr>
              <a:t> while(1) { </a:t>
            </a:r>
          </a:p>
          <a:p>
            <a:pPr lvl="2">
              <a:buFont typeface="Verdana" pitchFamily="34" charset="0"/>
              <a:buNone/>
            </a:pPr>
            <a:r>
              <a:rPr lang="en-US" sz="1600" dirty="0" smtClean="0">
                <a:latin typeface="Gill Sans MT" pitchFamily="34" charset="0"/>
                <a:ea typeface="Arial" pitchFamily="34" charset="0"/>
              </a:rPr>
              <a:t>		PROCESS_WAIT_EVENT(); </a:t>
            </a:r>
          </a:p>
          <a:p>
            <a:pPr lvl="2">
              <a:buFont typeface="Verdana" pitchFamily="34" charset="0"/>
              <a:buNone/>
            </a:pPr>
            <a:r>
              <a:rPr lang="en-US" sz="1600" dirty="0" smtClean="0">
                <a:latin typeface="Gill Sans MT" pitchFamily="34" charset="0"/>
                <a:ea typeface="Arial" pitchFamily="34" charset="0"/>
              </a:rPr>
              <a:t> } </a:t>
            </a:r>
          </a:p>
          <a:p>
            <a:pPr lvl="1">
              <a:buFont typeface="Verdana" pitchFamily="34" charset="0"/>
              <a:buNone/>
            </a:pPr>
            <a:r>
              <a:rPr lang="en-US" sz="1600" dirty="0" smtClean="0">
                <a:latin typeface="Gill Sans MT" pitchFamily="34" charset="0"/>
                <a:ea typeface="Arial" pitchFamily="34" charset="0"/>
              </a:rPr>
              <a:t> PROCESS_END(); </a:t>
            </a:r>
          </a:p>
          <a:p>
            <a:pPr>
              <a:buFont typeface="Verdana" pitchFamily="34" charset="0"/>
              <a:buNone/>
            </a:pPr>
            <a:r>
              <a:rPr lang="en-US" sz="1600" dirty="0" smtClean="0">
                <a:latin typeface="Gill Sans MT" pitchFamily="34" charset="0"/>
                <a:ea typeface="ＭＳ Ｐゴシック" pitchFamily="34" charset="-128"/>
              </a:rPr>
              <a:t>}</a:t>
            </a:r>
            <a:r>
              <a:rPr lang="en-US" dirty="0" smtClean="0">
                <a:latin typeface="Gill Sans MT" pitchFamily="34" charset="0"/>
                <a:ea typeface="ＭＳ Ｐゴシック" pitchFamily="34" charset="-128"/>
              </a:rPr>
              <a:t> </a:t>
            </a:r>
          </a:p>
          <a:p>
            <a:pPr>
              <a:buFont typeface="Verdana" pitchFamily="34" charset="0"/>
              <a:buNone/>
            </a:pPr>
            <a:endParaRPr lang="en-US" dirty="0" smtClean="0">
              <a:latin typeface="Gill Sans MT" pitchFamily="34" charset="0"/>
              <a:ea typeface="ＭＳ Ｐゴシック" pitchFamily="34" charset="-128"/>
            </a:endParaRP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5029200" y="361950"/>
            <a:ext cx="2016125" cy="378619"/>
          </a:xfrm>
          <a:prstGeom prst="wedgeRoundRectCallout">
            <a:avLst>
              <a:gd name="adj1" fmla="val -159921"/>
              <a:gd name="adj2" fmla="val 68241"/>
              <a:gd name="adj3" fmla="val 16667"/>
            </a:avLst>
          </a:prstGeom>
          <a:noFill/>
          <a:ln w="158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rgbClr val="4D4D4D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1600">
                <a:latin typeface="Gill Sans MT"/>
                <a:ea typeface="ＭＳ Ｐゴシック" charset="0"/>
                <a:cs typeface="Gill Sans MT"/>
              </a:rPr>
              <a:t>Header files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6477000" y="1123950"/>
            <a:ext cx="2016125" cy="486965"/>
          </a:xfrm>
          <a:prstGeom prst="wedgeRoundRectCallout">
            <a:avLst>
              <a:gd name="adj1" fmla="val -104287"/>
              <a:gd name="adj2" fmla="val 32130"/>
              <a:gd name="adj3" fmla="val 16667"/>
            </a:avLst>
          </a:prstGeom>
          <a:noFill/>
          <a:ln w="158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rgbClr val="4D4D4D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1600">
                <a:latin typeface="Gill Sans MT"/>
                <a:ea typeface="ＭＳ Ｐゴシック" charset="0"/>
                <a:cs typeface="Gill Sans MT"/>
              </a:rPr>
              <a:t>Defines the name of the process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6629400" y="2266950"/>
            <a:ext cx="2016125" cy="810815"/>
          </a:xfrm>
          <a:prstGeom prst="wedgeRoundRectCallout">
            <a:avLst>
              <a:gd name="adj1" fmla="val -120551"/>
              <a:gd name="adj2" fmla="val -64389"/>
              <a:gd name="adj3" fmla="val 16667"/>
            </a:avLst>
          </a:prstGeom>
          <a:noFill/>
          <a:ln w="158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rgbClr val="4D4D4D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1600">
                <a:latin typeface="Gill Sans MT"/>
                <a:ea typeface="ＭＳ Ｐゴシック" charset="0"/>
                <a:cs typeface="Gill Sans MT"/>
              </a:rPr>
              <a:t>Defines the process will be started every time module is loaded</a:t>
            </a: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6659564" y="3327798"/>
            <a:ext cx="2016125" cy="540544"/>
          </a:xfrm>
          <a:prstGeom prst="wedgeRoundRectCallout">
            <a:avLst>
              <a:gd name="adj1" fmla="val -104722"/>
              <a:gd name="adj2" fmla="val -203083"/>
              <a:gd name="adj3" fmla="val 16667"/>
            </a:avLst>
          </a:prstGeom>
          <a:noFill/>
          <a:ln w="158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rgbClr val="4D4D4D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1600">
                <a:latin typeface="Gill Sans MT"/>
                <a:ea typeface="ＭＳ Ｐゴシック" charset="0"/>
                <a:cs typeface="Gill Sans MT"/>
              </a:rPr>
              <a:t>contains the process code</a:t>
            </a:r>
          </a:p>
        </p:txBody>
      </p:sp>
      <p:sp>
        <p:nvSpPr>
          <p:cNvPr id="24584" name="AutoShape 9"/>
          <p:cNvSpPr>
            <a:spLocks noChangeArrowheads="1"/>
          </p:cNvSpPr>
          <p:nvPr/>
        </p:nvSpPr>
        <p:spPr bwMode="auto">
          <a:xfrm>
            <a:off x="3779839" y="4245769"/>
            <a:ext cx="2016125" cy="647700"/>
          </a:xfrm>
          <a:prstGeom prst="wedgeRoundRectCallout">
            <a:avLst>
              <a:gd name="adj1" fmla="val -84206"/>
              <a:gd name="adj2" fmla="val -82107"/>
              <a:gd name="adj3" fmla="val 16667"/>
            </a:avLst>
          </a:prstGeom>
          <a:noFill/>
          <a:ln w="158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rgbClr val="4D4D4D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1600">
                <a:latin typeface="Gill Sans MT"/>
                <a:ea typeface="ＭＳ Ｐゴシック" charset="0"/>
                <a:cs typeface="Gill Sans MT"/>
              </a:rPr>
              <a:t>Threads must have an end statement</a:t>
            </a:r>
          </a:p>
        </p:txBody>
      </p:sp>
      <p:sp>
        <p:nvSpPr>
          <p:cNvPr id="24585" name="AutoShape 7"/>
          <p:cNvSpPr>
            <a:spLocks noChangeArrowheads="1"/>
          </p:cNvSpPr>
          <p:nvPr/>
        </p:nvSpPr>
        <p:spPr bwMode="auto">
          <a:xfrm>
            <a:off x="533400" y="4400550"/>
            <a:ext cx="2016125" cy="540544"/>
          </a:xfrm>
          <a:prstGeom prst="wedgeRoundRectCallout">
            <a:avLst>
              <a:gd name="adj1" fmla="val 139528"/>
              <a:gd name="adj2" fmla="val -343696"/>
              <a:gd name="adj3" fmla="val 16667"/>
            </a:avLst>
          </a:prstGeom>
          <a:noFill/>
          <a:ln w="158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rgbClr val="4D4D4D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1400">
                <a:latin typeface="Gill Sans MT"/>
                <a:ea typeface="ＭＳ Ｐゴシック" charset="0"/>
                <a:cs typeface="Gill Sans MT"/>
              </a:rPr>
              <a:t>Event parameter; process can respond to events</a:t>
            </a:r>
          </a:p>
        </p:txBody>
      </p:sp>
      <p:sp>
        <p:nvSpPr>
          <p:cNvPr id="24586" name="AutoShape 7"/>
          <p:cNvSpPr>
            <a:spLocks noChangeArrowheads="1"/>
          </p:cNvSpPr>
          <p:nvPr/>
        </p:nvSpPr>
        <p:spPr bwMode="auto">
          <a:xfrm>
            <a:off x="6300789" y="4370785"/>
            <a:ext cx="2016125" cy="540544"/>
          </a:xfrm>
          <a:prstGeom prst="wedgeRoundRectCallout">
            <a:avLst>
              <a:gd name="adj1" fmla="val -118266"/>
              <a:gd name="adj2" fmla="val -288715"/>
              <a:gd name="adj3" fmla="val 16667"/>
            </a:avLst>
          </a:prstGeom>
          <a:noFill/>
          <a:ln w="158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rgbClr val="4D4D4D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1400" dirty="0">
                <a:latin typeface="Gill Sans MT"/>
                <a:ea typeface="ＭＳ Ｐゴシック" charset="0"/>
                <a:cs typeface="Gill Sans MT"/>
              </a:rPr>
              <a:t>process can receive data during an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Burning the code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76351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274320" marR="0" lvl="0" indent="-6604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ＭＳ Ｐゴシック" pitchFamily="34" charset="-128"/>
                <a:cs typeface="Libre Baskerville"/>
                <a:sym typeface="Libre Baskerville"/>
              </a:rPr>
              <a:t>Write your code</a:t>
            </a:r>
          </a:p>
          <a:p>
            <a:pPr marL="274320" marR="0" lvl="0" indent="-6604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ＭＳ Ｐゴシック" pitchFamily="34" charset="-128"/>
                <a:cs typeface="Libre Baskerville"/>
                <a:sym typeface="Libre Baskerville"/>
              </a:rPr>
              <a:t>Compile Contiki and the application</a:t>
            </a:r>
          </a:p>
          <a:p>
            <a:pPr marL="640080" marR="0" lvl="1" indent="-76201" algn="l" defTabSz="914400" rtl="0" eaLnBrk="1" fontAlgn="auto" latinLnBrk="0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make TARGET=XM1000 sample_process</a:t>
            </a:r>
          </a:p>
          <a:p>
            <a:pPr marL="640080" marR="0" lvl="1" indent="-76201" algn="l" defTabSz="914400" rtl="0" eaLnBrk="1" fontAlgn="auto" latinLnBrk="0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Make file</a:t>
            </a:r>
          </a:p>
          <a:p>
            <a:pPr marL="640080" marR="0" lvl="1" indent="-76201" algn="l" defTabSz="914400" rtl="0" eaLnBrk="1" fontAlgn="auto" latinLnBrk="0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 Sans MT" pitchFamily="34" charset="0"/>
              <a:ea typeface="Arial" pitchFamily="34" charset="0"/>
              <a:cs typeface="Libre Baskerville"/>
              <a:sym typeface="Libre Baskerville"/>
            </a:endParaRPr>
          </a:p>
          <a:p>
            <a:pPr marL="640080" marR="0" lvl="1" indent="-76201" algn="l" defTabSz="914400" rtl="0" eaLnBrk="1" fontAlgn="auto" latinLnBrk="0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 Sans MT" pitchFamily="34" charset="0"/>
              <a:ea typeface="Arial" pitchFamily="34" charset="0"/>
              <a:cs typeface="Libre Baskerville"/>
              <a:sym typeface="Libre Baskerville"/>
            </a:endParaRPr>
          </a:p>
          <a:p>
            <a:pPr marL="274320" marR="0" lvl="0" indent="-6604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 Sans MT" pitchFamily="34" charset="0"/>
              <a:ea typeface="ＭＳ Ｐゴシック" pitchFamily="34" charset="-128"/>
              <a:cs typeface="Libre Baskerville"/>
              <a:sym typeface="Libre Baskerville"/>
            </a:endParaRPr>
          </a:p>
          <a:p>
            <a:pPr marL="274320" marR="0" lvl="0" indent="-6604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ＭＳ Ｐゴシック" pitchFamily="34" charset="-128"/>
                <a:cs typeface="Libre Baskerville"/>
                <a:sym typeface="Libre Baskerville"/>
              </a:rPr>
              <a:t>If you plan to compile your code on the chosen platfrom more than once;</a:t>
            </a:r>
          </a:p>
          <a:p>
            <a:pPr marL="640080" marR="0" lvl="1" indent="-76201" algn="l" defTabSz="914400" rtl="0" eaLnBrk="1" fontAlgn="auto" latinLnBrk="0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make  TARGE=XM1000 savetarget</a:t>
            </a:r>
          </a:p>
          <a:p>
            <a:pPr marL="274320" marR="0" lvl="0" indent="-6604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ＭＳ Ｐゴシック" pitchFamily="34" charset="-128"/>
                <a:cs typeface="Libre Baskerville"/>
                <a:sym typeface="Libre Baskerville"/>
              </a:rPr>
              <a:t>Upload your code</a:t>
            </a:r>
          </a:p>
          <a:p>
            <a:pPr marL="640080" marR="0" lvl="1" indent="-76201" algn="l" defTabSz="914400" rtl="0" eaLnBrk="1" fontAlgn="auto" latinLnBrk="0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make simple_process.upload</a:t>
            </a:r>
          </a:p>
          <a:p>
            <a:pPr marL="274320" marR="0" lvl="0" indent="-6604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•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ＭＳ Ｐゴシック" pitchFamily="34" charset="-128"/>
                <a:cs typeface="Libre Baskerville"/>
                <a:sym typeface="Libre Baskerville"/>
              </a:rPr>
              <a:t>Login to the device</a:t>
            </a:r>
          </a:p>
          <a:p>
            <a:pPr marL="640080" marR="0" lvl="1" indent="-76201" algn="l" defTabSz="914400" rtl="0" eaLnBrk="1" fontAlgn="auto" latinLnBrk="0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make login</a:t>
            </a:r>
          </a:p>
          <a:p>
            <a:pPr marL="640080" marR="0" lvl="1" indent="-76201" algn="l" defTabSz="914400" rtl="0" eaLnBrk="1" fontAlgn="auto" latinLnBrk="0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tabLst/>
              <a:defRPr/>
            </a:pP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 Sans MT" pitchFamily="34" charset="0"/>
              <a:ea typeface="Arial" pitchFamily="34" charset="0"/>
              <a:cs typeface="Libre Baskerville"/>
              <a:sym typeface="Libre Baskerville"/>
            </a:endParaRPr>
          </a:p>
          <a:p>
            <a:pPr marL="640080" marR="0" lvl="1" indent="-76201" algn="l" defTabSz="914400" rtl="0" eaLnBrk="1" fontAlgn="auto" latinLnBrk="0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tabLst/>
              <a:defRPr/>
            </a:pPr>
            <a:endParaRPr kumimoji="0" lang="en-GB" sz="21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 Sans MT" pitchFamily="34" charset="0"/>
              <a:ea typeface="Arial" pitchFamily="34" charset="0"/>
              <a:cs typeface="Libre Baskerville"/>
              <a:sym typeface="Libre Baskervill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6375" y="2565400"/>
            <a:ext cx="2894013" cy="738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400" dirty="0">
                <a:latin typeface="Gill Sans MT"/>
                <a:ea typeface="+mn-ea"/>
                <a:cs typeface="Gill Sans MT"/>
              </a:rPr>
              <a:t>CONTIKI = ../.. </a:t>
            </a:r>
          </a:p>
          <a:p>
            <a:pPr>
              <a:defRPr/>
            </a:pPr>
            <a:r>
              <a:rPr lang="en-GB" sz="1400" dirty="0">
                <a:latin typeface="Gill Sans MT"/>
                <a:ea typeface="+mn-ea"/>
                <a:cs typeface="Gill Sans MT"/>
              </a:rPr>
              <a:t>all: simple_process </a:t>
            </a:r>
          </a:p>
          <a:p>
            <a:pPr>
              <a:defRPr/>
            </a:pPr>
            <a:r>
              <a:rPr lang="en-GB" sz="1400" dirty="0">
                <a:latin typeface="Gill Sans MT"/>
                <a:ea typeface="+mn-ea"/>
                <a:cs typeface="Gill Sans MT"/>
              </a:rPr>
              <a:t>include $(CONTIKI)/Makefile.include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Minimalist </a:t>
            </a:r>
            <a:r>
              <a:rPr lang="en-US" sz="1400" dirty="0" smtClean="0"/>
              <a:t>Event Driven Kernel, even runs on 8-bit Microcontrollers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TCP/IP </a:t>
            </a:r>
            <a:r>
              <a:rPr lang="en-US" sz="1400" dirty="0" smtClean="0"/>
              <a:t>Stack Support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Dynamic </a:t>
            </a:r>
            <a:r>
              <a:rPr lang="en-US" sz="1400" dirty="0" smtClean="0"/>
              <a:t>Loading and Unloading of Individual Programs and services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Small </a:t>
            </a:r>
            <a:r>
              <a:rPr lang="en-US" sz="1400" dirty="0" smtClean="0"/>
              <a:t>Memory Requirements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Optional </a:t>
            </a:r>
            <a:r>
              <a:rPr lang="en-US" sz="1400" dirty="0" smtClean="0"/>
              <a:t>Preemptive Multithreading through Proto-threads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sz="1400" dirty="0" smtClean="0"/>
              <a:t>implemented </a:t>
            </a:r>
            <a:r>
              <a:rPr lang="en-US" sz="1400" dirty="0" smtClean="0"/>
              <a:t>in the C language and has been ported to a number of microcontroller architectures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 smtClean="0">
                <a:latin typeface="Libre Baskerville" charset="0"/>
                <a:ea typeface="ＭＳ Ｐゴシック" pitchFamily="34" charset="-128"/>
              </a:rPr>
              <a:t> </a:t>
            </a:r>
            <a:r>
              <a:rPr lang="en-US" sz="1400" dirty="0" smtClean="0">
                <a:latin typeface="Libre Baskerville" charset="0"/>
                <a:ea typeface="ＭＳ Ｐゴシック" pitchFamily="34" charset="-128"/>
              </a:rPr>
              <a:t>Contiki </a:t>
            </a:r>
            <a:r>
              <a:rPr lang="en-US" sz="1400" dirty="0" smtClean="0">
                <a:latin typeface="Libre Baskerville" charset="0"/>
                <a:ea typeface="ＭＳ Ｐゴシック" pitchFamily="34" charset="-128"/>
              </a:rPr>
              <a:t>provides IP communication, both for IPv4 and IPv6. 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Libre Baskerville" charset="0"/>
                <a:ea typeface="Arial" pitchFamily="34" charset="0"/>
              </a:rPr>
              <a:t> </a:t>
            </a:r>
            <a:r>
              <a:rPr lang="en-US" sz="1400" dirty="0" smtClean="0">
                <a:latin typeface="Libre Baskerville" charset="0"/>
                <a:ea typeface="Arial" pitchFamily="34" charset="0"/>
              </a:rPr>
              <a:t>It </a:t>
            </a:r>
            <a:r>
              <a:rPr lang="en-US" sz="1400" dirty="0" smtClean="0">
                <a:latin typeface="Libre Baskerville" charset="0"/>
                <a:ea typeface="Arial" pitchFamily="34" charset="0"/>
              </a:rPr>
              <a:t>has an IPv6 stack that, combined with power-efficient radio mechanisms such as </a:t>
            </a:r>
            <a:r>
              <a:rPr lang="en-US" sz="1400" dirty="0" err="1" smtClean="0">
                <a:latin typeface="Libre Baskerville" charset="0"/>
                <a:ea typeface="Arial" pitchFamily="34" charset="0"/>
              </a:rPr>
              <a:t>ContikiMAC</a:t>
            </a:r>
            <a:r>
              <a:rPr lang="en-US" sz="1400" dirty="0" smtClean="0">
                <a:latin typeface="Libre Baskerville" charset="0"/>
                <a:ea typeface="Arial" pitchFamily="34" charset="0"/>
              </a:rPr>
              <a:t>, allow battery-operated devices to participate in IPv6 networking. 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Libre Baskerville" charset="0"/>
                <a:ea typeface="Arial" pitchFamily="34" charset="0"/>
              </a:rPr>
              <a:t> </a:t>
            </a:r>
            <a:r>
              <a:rPr lang="en-US" sz="1400" dirty="0" smtClean="0">
                <a:latin typeface="Libre Baskerville" charset="0"/>
                <a:ea typeface="Arial" pitchFamily="34" charset="0"/>
              </a:rPr>
              <a:t>Contiki </a:t>
            </a:r>
            <a:r>
              <a:rPr lang="en-US" sz="1400" dirty="0" smtClean="0">
                <a:latin typeface="Libre Baskerville" charset="0"/>
                <a:ea typeface="Arial" pitchFamily="34" charset="0"/>
              </a:rPr>
              <a:t>supports </a:t>
            </a:r>
            <a:r>
              <a:rPr lang="en-US" sz="1400" dirty="0" smtClean="0">
                <a:solidFill>
                  <a:srgbClr val="FF0000"/>
                </a:solidFill>
                <a:latin typeface="Libre Baskerville" charset="0"/>
                <a:ea typeface="Arial" pitchFamily="34" charset="0"/>
              </a:rPr>
              <a:t>6lowPAN</a:t>
            </a:r>
            <a:r>
              <a:rPr lang="en-US" sz="1400" dirty="0" smtClean="0">
                <a:latin typeface="Libre Baskerville" charset="0"/>
                <a:ea typeface="Arial" pitchFamily="34" charset="0"/>
              </a:rPr>
              <a:t> header compression and the </a:t>
            </a:r>
            <a:r>
              <a:rPr lang="en-US" sz="1400" dirty="0" smtClean="0">
                <a:solidFill>
                  <a:srgbClr val="FF0000"/>
                </a:solidFill>
                <a:latin typeface="Libre Baskerville" charset="0"/>
                <a:ea typeface="Arial" pitchFamily="34" charset="0"/>
              </a:rPr>
              <a:t>CoAP</a:t>
            </a:r>
            <a:r>
              <a:rPr lang="en-US" sz="1400" dirty="0" smtClean="0">
                <a:latin typeface="Libre Baskerville" charset="0"/>
                <a:ea typeface="Arial" pitchFamily="34" charset="0"/>
              </a:rPr>
              <a:t> application layer protocol.</a:t>
            </a:r>
          </a:p>
          <a:p>
            <a:pPr eaLnBrk="1" hangingPunct="1"/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and Events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GB" sz="1400" dirty="0" smtClean="0">
                <a:latin typeface="Libre Baskerville" charset="0"/>
                <a:ea typeface="ＭＳ Ｐゴシック" pitchFamily="34" charset="-128"/>
              </a:rPr>
              <a:t>A </a:t>
            </a:r>
            <a:r>
              <a:rPr lang="en-GB" altLang="en-GB" sz="1400" dirty="0" smtClean="0">
                <a:latin typeface="Libre Baskerville" charset="0"/>
                <a:ea typeface="ＭＳ Ｐゴシック" pitchFamily="34" charset="-128"/>
              </a:rPr>
              <a:t>“</a:t>
            </a:r>
            <a:r>
              <a:rPr lang="en-GB" sz="1400" dirty="0" smtClean="0">
                <a:latin typeface="Libre Baskerville" charset="0"/>
                <a:ea typeface="ＭＳ Ｐゴシック" pitchFamily="34" charset="-128"/>
              </a:rPr>
              <a:t>thread</a:t>
            </a:r>
            <a:r>
              <a:rPr lang="en-GB" altLang="en-GB" sz="1400" dirty="0" smtClean="0">
                <a:latin typeface="Libre Baskerville" charset="0"/>
                <a:ea typeface="ＭＳ Ｐゴシック" pitchFamily="34" charset="-128"/>
              </a:rPr>
              <a:t>”</a:t>
            </a:r>
            <a:r>
              <a:rPr lang="en-GB" sz="1400" dirty="0" smtClean="0">
                <a:latin typeface="Libre Baskerville" charset="0"/>
                <a:ea typeface="ＭＳ Ｐゴシック" pitchFamily="34" charset="-128"/>
              </a:rPr>
              <a:t> in a programming environment is the smallest sequence of </a:t>
            </a:r>
            <a:r>
              <a:rPr lang="en-GB" sz="1400" u="sng" dirty="0" smtClean="0">
                <a:latin typeface="Libre Baskerville" charset="0"/>
                <a:ea typeface="ＭＳ Ｐゴシック" pitchFamily="34" charset="-128"/>
              </a:rPr>
              <a:t>programmed</a:t>
            </a:r>
            <a:r>
              <a:rPr lang="en-GB" sz="1400" dirty="0" smtClean="0">
                <a:latin typeface="Libre Baskerville" charset="0"/>
                <a:ea typeface="ＭＳ Ｐゴシック" pitchFamily="34" charset="-128"/>
              </a:rPr>
              <a:t> instructions that can be managed and run independently by a scheduler. 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>
                <a:latin typeface="Libre Baskerville" charset="0"/>
                <a:ea typeface="ＭＳ Ｐゴシック" pitchFamily="34" charset="-128"/>
              </a:rPr>
              <a:t> </a:t>
            </a:r>
            <a:r>
              <a:rPr lang="en-GB" sz="1400" dirty="0" smtClean="0">
                <a:latin typeface="Libre Baskerville" charset="0"/>
                <a:ea typeface="ＭＳ Ｐゴシック" pitchFamily="34" charset="-128"/>
              </a:rPr>
              <a:t>An </a:t>
            </a:r>
            <a:r>
              <a:rPr lang="en-GB" sz="1400" dirty="0" smtClean="0">
                <a:latin typeface="Libre Baskerville" charset="0"/>
                <a:ea typeface="ＭＳ Ｐゴシック" pitchFamily="34" charset="-128"/>
              </a:rPr>
              <a:t>event driven program typically runs an event loop,]. It keeps waiting for </a:t>
            </a:r>
            <a:r>
              <a:rPr lang="en-GB" sz="1400" dirty="0" smtClean="0">
                <a:latin typeface="Libre Baskerville" charset="0"/>
                <a:ea typeface="ＭＳ Ｐゴシック" pitchFamily="34" charset="-128"/>
              </a:rPr>
              <a:t>an </a:t>
            </a:r>
            <a:r>
              <a:rPr lang="en-GB" sz="1400" dirty="0" smtClean="0">
                <a:latin typeface="Libre Baskerville" charset="0"/>
                <a:ea typeface="ＭＳ Ｐゴシック" pitchFamily="34" charset="-128"/>
              </a:rPr>
              <a:t>event, e.g. input from internal alarms. When an event occurs </a:t>
            </a:r>
            <a:r>
              <a:rPr lang="en-GB" sz="1400" dirty="0" smtClean="0">
                <a:latin typeface="Libre Baskerville" charset="0"/>
                <a:ea typeface="ＭＳ Ｐゴシック" pitchFamily="34" charset="-128"/>
              </a:rPr>
              <a:t>, </a:t>
            </a:r>
            <a:r>
              <a:rPr lang="en-GB" sz="1400" dirty="0" smtClean="0">
                <a:latin typeface="Libre Baskerville" charset="0"/>
                <a:ea typeface="ＭＳ Ｐゴシック" pitchFamily="34" charset="-128"/>
              </a:rPr>
              <a:t>the program collects data about the event and dispatches the event to the event handler software to deal with it</a:t>
            </a:r>
            <a:r>
              <a:rPr lang="en-GB" sz="1400" dirty="0" smtClean="0">
                <a:latin typeface="Libre Baskerville" charset="0"/>
                <a:ea typeface="ＭＳ Ｐゴシック" pitchFamily="34" charset="-128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GB" dirty="0" smtClean="0">
                <a:latin typeface="Libre Baskerville" charset="0"/>
                <a:ea typeface="ＭＳ Ｐゴシック" pitchFamily="34" charset="-128"/>
              </a:rPr>
              <a:t> </a:t>
            </a:r>
            <a:r>
              <a:rPr lang="en-GB" sz="1400" dirty="0" smtClean="0">
                <a:latin typeface="Libre Baskerville" charset="0"/>
                <a:ea typeface="ＭＳ Ｐゴシック" pitchFamily="34" charset="-128"/>
              </a:rPr>
              <a:t>Contiki has a hybrid model:</a:t>
            </a:r>
            <a:r>
              <a:rPr lang="en-IN" sz="1400" dirty="0" smtClean="0"/>
              <a:t>the system is based on an event-driven kernel where </a:t>
            </a:r>
            <a:r>
              <a:rPr lang="en-IN" sz="1400" dirty="0" smtClean="0"/>
              <a:t>pre-emptive </a:t>
            </a:r>
            <a:r>
              <a:rPr lang="en-IN" sz="1400" dirty="0" smtClean="0"/>
              <a:t>multi-threading is implemented as an application library </a:t>
            </a:r>
            <a:endParaRPr lang="en-GB" sz="1400" dirty="0" smtClean="0">
              <a:latin typeface="Libre Baskerville" charset="0"/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5250"/>
            <a:ext cx="7467600" cy="857400"/>
          </a:xfrm>
        </p:spPr>
        <p:txBody>
          <a:bodyPr/>
          <a:lstStyle/>
          <a:p>
            <a:r>
              <a:rPr lang="en-US" dirty="0" smtClean="0"/>
              <a:t>Threads and Events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666750"/>
            <a:ext cx="8229600" cy="4968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/>
          <a:p>
            <a:pPr marL="274320" marR="0" lvl="0" indent="-6604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ntique Olive" pitchFamily="34" charset="0"/>
                <a:ea typeface="ＭＳ Ｐゴシック" pitchFamily="34" charset="-128"/>
                <a:cs typeface="Libre Baskerville"/>
                <a:sym typeface="Libre Baskerville"/>
              </a:rPr>
              <a:t> 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ＭＳ Ｐゴシック" pitchFamily="34" charset="-128"/>
                <a:cs typeface="Libre Baskerville"/>
                <a:sym typeface="Libre Baskerville"/>
              </a:rPr>
              <a:t>For example consider a MAC protocol that turns off the radio subsystem on a periodic basis; but you want to make sure that the radio subsystem completes the communication before it goes to sleep state. 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 Sans MT" pitchFamily="34" charset="0"/>
              <a:ea typeface="ＭＳ Ｐゴシック" pitchFamily="34" charset="-128"/>
              <a:cs typeface="Libre Baskerville"/>
              <a:sym typeface="Libre Baskerville"/>
            </a:endParaRPr>
          </a:p>
          <a:p>
            <a:pPr marL="85725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Verdana" pitchFamily="34" charset="0"/>
              <a:buAutoNum type="arabicPeriod"/>
              <a:tabLst/>
              <a:defRPr/>
            </a:pPr>
            <a:r>
              <a:rPr kumimoji="0" lang="en-GB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At t=t</a:t>
            </a:r>
            <a:r>
              <a:rPr kumimoji="0" lang="en-GB" sz="1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0</a:t>
            </a:r>
            <a:r>
              <a:rPr kumimoji="0" lang="en-GB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 set the radio ON</a:t>
            </a:r>
          </a:p>
          <a:p>
            <a:pPr marL="85725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Verdana" pitchFamily="34" charset="0"/>
              <a:buAutoNum type="arabicPeriod"/>
              <a:tabLst/>
              <a:defRPr/>
            </a:pPr>
            <a:r>
              <a:rPr kumimoji="0" lang="en-GB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The radio remains on for a period of </a:t>
            </a:r>
            <a:r>
              <a:rPr kumimoji="0" lang="en-GB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t</a:t>
            </a:r>
            <a:r>
              <a:rPr kumimoji="0" lang="en-GB" sz="1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awake</a:t>
            </a:r>
            <a:r>
              <a:rPr kumimoji="0" lang="en-GB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 seconds </a:t>
            </a:r>
          </a:p>
          <a:p>
            <a:pPr marL="85725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Verdana" pitchFamily="34" charset="0"/>
              <a:buAutoNum type="arabicPeriod"/>
              <a:tabLst/>
              <a:defRPr/>
            </a:pPr>
            <a:r>
              <a:rPr kumimoji="0" lang="en-GB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Once </a:t>
            </a:r>
            <a:r>
              <a:rPr kumimoji="0" lang="en-GB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t</a:t>
            </a:r>
            <a:r>
              <a:rPr kumimoji="0" lang="en-GB" sz="1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awake</a:t>
            </a:r>
            <a:r>
              <a:rPr kumimoji="0" lang="en-GB" sz="1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 </a:t>
            </a:r>
            <a:r>
              <a:rPr kumimoji="0" lang="en-GB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is over, the radio has to be switched off, but any on-going communication needs to be completed.</a:t>
            </a:r>
          </a:p>
          <a:p>
            <a:pPr marL="85725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Verdana" pitchFamily="34" charset="0"/>
              <a:buAutoNum type="arabicPeriod"/>
              <a:tabLst/>
              <a:defRPr/>
            </a:pPr>
            <a:r>
              <a:rPr kumimoji="0" lang="en-GB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If there is an on-going communication, the MAC protocol will wait for a period, </a:t>
            </a:r>
            <a:r>
              <a:rPr kumimoji="0" lang="en-GB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t</a:t>
            </a:r>
            <a:r>
              <a:rPr kumimoji="0" lang="en-GB" sz="1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wait_max</a:t>
            </a:r>
            <a:r>
              <a:rPr kumimoji="0" lang="en-GB" sz="1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 </a:t>
            </a:r>
            <a:r>
              <a:rPr kumimoji="0" lang="en-GB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before switching off the radio.</a:t>
            </a:r>
          </a:p>
          <a:p>
            <a:pPr marL="85725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Verdana" pitchFamily="34" charset="0"/>
              <a:buAutoNum type="arabicPeriod"/>
              <a:tabLst/>
              <a:defRPr/>
            </a:pPr>
            <a:r>
              <a:rPr kumimoji="0" lang="en-GB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If the communication is completed or the maximum wait time is over, then the radio will go off and will remain in the off state for a period of </a:t>
            </a:r>
            <a:r>
              <a:rPr kumimoji="0" lang="en-GB" sz="16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t</a:t>
            </a:r>
            <a:r>
              <a:rPr kumimoji="0" lang="en-GB" sz="1600" b="0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sleep</a:t>
            </a:r>
            <a:r>
              <a:rPr kumimoji="0" lang="en-GB" sz="1600" b="0" i="1" u="none" strike="noStrike" kern="0" cap="none" spc="0" normalizeH="0" baseline="-25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.</a:t>
            </a:r>
          </a:p>
          <a:p>
            <a:pPr marL="85725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Verdana" pitchFamily="34" charset="0"/>
              <a:buAutoNum type="arabicPeriod"/>
              <a:tabLst/>
              <a:defRPr/>
            </a:pPr>
            <a:r>
              <a:rPr kumimoji="0" lang="en-GB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ill Sans MT" pitchFamily="34" charset="0"/>
                <a:ea typeface="Arial" pitchFamily="34" charset="0"/>
                <a:cs typeface="Libre Baskerville"/>
                <a:sym typeface="Libre Baskerville"/>
              </a:rPr>
              <a:t>The process is repeated. </a:t>
            </a:r>
          </a:p>
          <a:p>
            <a:pPr marL="857250" marR="0" lvl="1" indent="-457200" algn="l" defTabSz="914400" rtl="0" eaLnBrk="1" fontAlgn="auto" latinLnBrk="0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Verdana" pitchFamily="34" charset="0"/>
              <a:buAutoNum type="arabicPeriod"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ill Sans MT" pitchFamily="34" charset="0"/>
              <a:ea typeface="Arial" pitchFamily="34" charset="0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23850"/>
            <a:ext cx="7467600" cy="857400"/>
          </a:xfrm>
        </p:spPr>
        <p:txBody>
          <a:bodyPr/>
          <a:lstStyle/>
          <a:p>
            <a:r>
              <a:rPr lang="en-US" dirty="0" smtClean="0"/>
              <a:t>Threads and Events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591874"/>
            <a:ext cx="6350000" cy="3808676"/>
          </a:xfrm>
          <a:prstGeom prst="rect">
            <a:avLst/>
          </a:prstGeo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0825" y="4705350"/>
            <a:ext cx="7720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900" i="1" dirty="0">
                <a:latin typeface="Gill Sans MT" pitchFamily="34" charset="0"/>
              </a:rPr>
              <a:t>Source: Adam </a:t>
            </a:r>
            <a:r>
              <a:rPr lang="en-GB" sz="900" i="1" dirty="0" err="1">
                <a:latin typeface="Gill Sans MT" pitchFamily="34" charset="0"/>
              </a:rPr>
              <a:t>Dunkels</a:t>
            </a:r>
            <a:r>
              <a:rPr lang="en-GB" sz="900" i="1" dirty="0">
                <a:latin typeface="Gill Sans MT" pitchFamily="34" charset="0"/>
              </a:rPr>
              <a:t>, Oliver Schmidt, </a:t>
            </a:r>
            <a:r>
              <a:rPr lang="en-GB" sz="900" i="1" dirty="0" err="1">
                <a:latin typeface="Gill Sans MT" pitchFamily="34" charset="0"/>
              </a:rPr>
              <a:t>Thiemo</a:t>
            </a:r>
            <a:r>
              <a:rPr lang="en-GB" sz="900" i="1" dirty="0">
                <a:latin typeface="Gill Sans MT" pitchFamily="34" charset="0"/>
              </a:rPr>
              <a:t> Voigt, and </a:t>
            </a:r>
            <a:r>
              <a:rPr lang="en-GB" sz="900" i="1" dirty="0" err="1">
                <a:latin typeface="Gill Sans MT" pitchFamily="34" charset="0"/>
              </a:rPr>
              <a:t>Muneeb</a:t>
            </a:r>
            <a:r>
              <a:rPr lang="en-GB" sz="900" i="1" dirty="0">
                <a:latin typeface="Gill Sans MT" pitchFamily="34" charset="0"/>
              </a:rPr>
              <a:t> Ali. 2006. </a:t>
            </a:r>
            <a:r>
              <a:rPr lang="en-GB" sz="900" i="1" dirty="0" err="1">
                <a:latin typeface="Gill Sans MT" pitchFamily="34" charset="0"/>
              </a:rPr>
              <a:t>Protothreads</a:t>
            </a:r>
            <a:r>
              <a:rPr lang="en-GB" sz="900" i="1" dirty="0">
                <a:latin typeface="Gill Sans MT" pitchFamily="34" charset="0"/>
              </a:rPr>
              <a:t>: simplifying event-driven programming of memory-constrained embedded systems. In Proceedings of the 4th international conference on Embedded networked sensor systems (</a:t>
            </a:r>
            <a:r>
              <a:rPr lang="en-GB" sz="900" i="1" dirty="0" err="1">
                <a:latin typeface="Gill Sans MT" pitchFamily="34" charset="0"/>
              </a:rPr>
              <a:t>SenSys</a:t>
            </a:r>
            <a:r>
              <a:rPr lang="en-GB" sz="900" i="1" dirty="0">
                <a:latin typeface="Gill Sans MT" pitchFamily="34" charset="0"/>
              </a:rPr>
              <a:t> '06). ACM.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50825" y="742950"/>
            <a:ext cx="25352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Gill Sans MT" pitchFamily="34" charset="0"/>
              </a:rPr>
              <a:t>Event driven code can be</a:t>
            </a:r>
          </a:p>
          <a:p>
            <a:r>
              <a:rPr lang="en-GB" dirty="0">
                <a:solidFill>
                  <a:srgbClr val="FF0000"/>
                </a:solidFill>
                <a:latin typeface="Gill Sans MT" pitchFamily="34" charset="0"/>
              </a:rPr>
              <a:t>messy and complex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23850"/>
            <a:ext cx="7467600" cy="857400"/>
          </a:xfrm>
        </p:spPr>
        <p:txBody>
          <a:bodyPr/>
          <a:lstStyle/>
          <a:p>
            <a:r>
              <a:rPr lang="en-US" dirty="0" smtClean="0"/>
              <a:t>Threads and Events</a:t>
            </a:r>
            <a:endParaRPr lang="en-IN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50825" y="4705350"/>
            <a:ext cx="7720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900" i="1" dirty="0">
                <a:latin typeface="Gill Sans MT" pitchFamily="34" charset="0"/>
              </a:rPr>
              <a:t>Source: Adam </a:t>
            </a:r>
            <a:r>
              <a:rPr lang="en-GB" sz="900" i="1" dirty="0" err="1">
                <a:latin typeface="Gill Sans MT" pitchFamily="34" charset="0"/>
              </a:rPr>
              <a:t>Dunkels</a:t>
            </a:r>
            <a:r>
              <a:rPr lang="en-GB" sz="900" i="1" dirty="0">
                <a:latin typeface="Gill Sans MT" pitchFamily="34" charset="0"/>
              </a:rPr>
              <a:t>, Oliver Schmidt, </a:t>
            </a:r>
            <a:r>
              <a:rPr lang="en-GB" sz="900" i="1" dirty="0" err="1">
                <a:latin typeface="Gill Sans MT" pitchFamily="34" charset="0"/>
              </a:rPr>
              <a:t>Thiemo</a:t>
            </a:r>
            <a:r>
              <a:rPr lang="en-GB" sz="900" i="1" dirty="0">
                <a:latin typeface="Gill Sans MT" pitchFamily="34" charset="0"/>
              </a:rPr>
              <a:t> Voigt, and </a:t>
            </a:r>
            <a:r>
              <a:rPr lang="en-GB" sz="900" i="1" dirty="0" err="1">
                <a:latin typeface="Gill Sans MT" pitchFamily="34" charset="0"/>
              </a:rPr>
              <a:t>Muneeb</a:t>
            </a:r>
            <a:r>
              <a:rPr lang="en-GB" sz="900" i="1" dirty="0">
                <a:latin typeface="Gill Sans MT" pitchFamily="34" charset="0"/>
              </a:rPr>
              <a:t> Ali. 2006. </a:t>
            </a:r>
            <a:r>
              <a:rPr lang="en-GB" sz="900" i="1" dirty="0" err="1">
                <a:latin typeface="Gill Sans MT" pitchFamily="34" charset="0"/>
              </a:rPr>
              <a:t>Protothreads</a:t>
            </a:r>
            <a:r>
              <a:rPr lang="en-GB" sz="900" i="1" dirty="0">
                <a:latin typeface="Gill Sans MT" pitchFamily="34" charset="0"/>
              </a:rPr>
              <a:t>: simplifying event-driven programming of memory-constrained embedded systems. In Proceedings of the 4th international conference on Embedded networked sensor systems (</a:t>
            </a:r>
            <a:r>
              <a:rPr lang="en-GB" sz="900" i="1" dirty="0" err="1">
                <a:latin typeface="Gill Sans MT" pitchFamily="34" charset="0"/>
              </a:rPr>
              <a:t>SenSys</a:t>
            </a:r>
            <a:r>
              <a:rPr lang="en-GB" sz="900" i="1" dirty="0">
                <a:latin typeface="Gill Sans MT" pitchFamily="34" charset="0"/>
              </a:rPr>
              <a:t> '06). ACM.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66750"/>
            <a:ext cx="7954962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Contiki OS</a:t>
            </a:r>
            <a:endParaRPr lang="en-IN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819150"/>
            <a:ext cx="254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Contiki OS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IN" sz="1400" dirty="0" smtClean="0"/>
              <a:t>The partitioning is made at compile time and is specific to the deployment in which Contiki is used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ie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684</Words>
  <Application>Microsoft Office PowerPoint</Application>
  <PresentationFormat>On-screen Show (16:9)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Libre Baskerville</vt:lpstr>
      <vt:lpstr>Wingdings</vt:lpstr>
      <vt:lpstr>Noto Sans Symbols</vt:lpstr>
      <vt:lpstr>ＭＳ Ｐゴシック</vt:lpstr>
      <vt:lpstr>Antique Olive</vt:lpstr>
      <vt:lpstr>Gill Sans MT</vt:lpstr>
      <vt:lpstr>Verdana</vt:lpstr>
      <vt:lpstr>Oriel</vt:lpstr>
      <vt:lpstr>Objectives</vt:lpstr>
      <vt:lpstr>Features</vt:lpstr>
      <vt:lpstr>Features</vt:lpstr>
      <vt:lpstr>Threads and Events</vt:lpstr>
      <vt:lpstr>Threads and Events</vt:lpstr>
      <vt:lpstr>Threads and Events</vt:lpstr>
      <vt:lpstr>Threads and Events</vt:lpstr>
      <vt:lpstr>Contiki OS</vt:lpstr>
      <vt:lpstr>Contiki OS</vt:lpstr>
      <vt:lpstr>Kernel Architecture</vt:lpstr>
      <vt:lpstr>Service Layer</vt:lpstr>
      <vt:lpstr>Service Example</vt:lpstr>
      <vt:lpstr>Slide 13</vt:lpstr>
      <vt:lpstr>Burning the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Zolertia re-mote</dc:title>
  <cp:lastModifiedBy>6PANview</cp:lastModifiedBy>
  <cp:revision>12</cp:revision>
  <dcterms:modified xsi:type="dcterms:W3CDTF">2016-06-18T14:00:25Z</dcterms:modified>
</cp:coreProperties>
</file>