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5" r:id="rId2"/>
    <p:sldMasterId id="2147483687" r:id="rId3"/>
  </p:sldMasterIdLst>
  <p:notesMasterIdLst>
    <p:notesMasterId r:id="rId50"/>
  </p:notesMasterIdLst>
  <p:sldIdLst>
    <p:sldId id="256" r:id="rId4"/>
    <p:sldId id="259" r:id="rId5"/>
    <p:sldId id="332" r:id="rId6"/>
    <p:sldId id="260" r:id="rId7"/>
    <p:sldId id="261" r:id="rId8"/>
    <p:sldId id="333" r:id="rId9"/>
    <p:sldId id="334" r:id="rId10"/>
    <p:sldId id="296" r:id="rId11"/>
    <p:sldId id="295" r:id="rId12"/>
    <p:sldId id="335" r:id="rId13"/>
    <p:sldId id="336" r:id="rId14"/>
    <p:sldId id="337" r:id="rId15"/>
    <p:sldId id="338" r:id="rId16"/>
    <p:sldId id="263" r:id="rId17"/>
    <p:sldId id="265" r:id="rId18"/>
    <p:sldId id="339" r:id="rId19"/>
    <p:sldId id="266" r:id="rId20"/>
    <p:sldId id="340" r:id="rId21"/>
    <p:sldId id="341" r:id="rId22"/>
    <p:sldId id="342" r:id="rId23"/>
    <p:sldId id="348" r:id="rId24"/>
    <p:sldId id="349" r:id="rId25"/>
    <p:sldId id="345" r:id="rId26"/>
    <p:sldId id="346" r:id="rId27"/>
    <p:sldId id="347" r:id="rId28"/>
    <p:sldId id="353" r:id="rId29"/>
    <p:sldId id="350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52" r:id="rId45"/>
    <p:sldId id="354" r:id="rId46"/>
    <p:sldId id="355" r:id="rId47"/>
    <p:sldId id="356" r:id="rId48"/>
    <p:sldId id="35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9FF"/>
    <a:srgbClr val="00A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5314" autoAdjust="0"/>
  </p:normalViewPr>
  <p:slideViewPr>
    <p:cSldViewPr snapToGrid="0"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E031-8997-4B1C-8457-DE17647BDEF9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446D-2375-4103-8F2E-2C3A58E09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446D-2375-4103-8F2E-2C3A58E09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44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446D-2375-4103-8F2E-2C3A58E091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C252E-DE80-4C94-8EE6-67C08A84467F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1203388"/>
            <a:ext cx="82296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" y="4025623"/>
            <a:ext cx="8229600" cy="14058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ctr">
              <a:buFont typeface="Arial" panose="020B0604020202020204" pitchFamily="34" charset="0"/>
              <a:buNone/>
              <a:defRPr lang="en-US"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0950" y="6067588"/>
            <a:ext cx="1097280" cy="365124"/>
          </a:xfrm>
        </p:spPr>
        <p:txBody>
          <a:bodyPr/>
          <a:lstStyle>
            <a:lvl1pPr algn="r">
              <a:defRPr/>
            </a:lvl1pPr>
          </a:lstStyle>
          <a:p>
            <a:fld id="{F470A55E-73F7-4F33-BF88-DBF1836C2210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067588"/>
            <a:ext cx="59436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cap="small" dirty="0" smtClean="0">
                <a:solidFill>
                  <a:schemeClr val="accent1"/>
                </a:solidFill>
                <a:latin typeface="+mj-lt"/>
              </a:rPr>
              <a:t>Distributed Research on Emerging Applications</a:t>
            </a:r>
            <a:r>
              <a:rPr lang="en-US" sz="2200" b="0" cap="small" baseline="0" dirty="0" smtClean="0">
                <a:solidFill>
                  <a:schemeClr val="accent1"/>
                </a:solidFill>
                <a:latin typeface="+mj-lt"/>
              </a:rPr>
              <a:t> &amp; Machines</a:t>
            </a:r>
            <a:endParaRPr lang="en-US" sz="2200" b="0" cap="small" dirty="0" smtClean="0">
              <a:solidFill>
                <a:schemeClr val="accent1"/>
              </a:solidFill>
              <a:latin typeface="+mj-lt"/>
            </a:endParaRPr>
          </a:p>
          <a:p>
            <a:pPr algn="l"/>
            <a:r>
              <a:rPr lang="en-US" sz="2200" b="1" kern="120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dream-l</a:t>
            </a:r>
            <a:r>
              <a:rPr lang="en-US" sz="2200" b="1" dirty="0" smtClean="0">
                <a:solidFill>
                  <a:schemeClr val="accent2"/>
                </a:solidFill>
                <a:latin typeface="+mj-lt"/>
              </a:rPr>
              <a:t>ab.in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baseline="0" dirty="0" smtClean="0">
                <a:solidFill>
                  <a:schemeClr val="bg2"/>
                </a:solidFill>
                <a:latin typeface="+mj-lt"/>
              </a:rPr>
              <a:t>|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i="0" dirty="0" smtClean="0">
                <a:solidFill>
                  <a:schemeClr val="tx2"/>
                </a:solidFill>
                <a:latin typeface="+mj-lt"/>
              </a:rPr>
              <a:t>Indian Institute of Science</a:t>
            </a:r>
            <a:r>
              <a:rPr lang="en-US" sz="2200" b="0" i="0" dirty="0" smtClean="0">
                <a:solidFill>
                  <a:schemeClr val="tx2"/>
                </a:solidFill>
                <a:latin typeface="+mj-lt"/>
              </a:rPr>
              <a:t>, Bangalore</a:t>
            </a:r>
            <a:endParaRPr lang="en-US" sz="2200" b="0" i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b="0" cap="small" dirty="0" smtClean="0">
                <a:solidFill>
                  <a:schemeClr val="accent1"/>
                </a:solidFill>
                <a:latin typeface="+mj-lt"/>
              </a:rPr>
              <a:t>Distributed Research on Emerging Applications</a:t>
            </a:r>
            <a:r>
              <a:rPr lang="en-US" sz="2200" b="0" cap="small" baseline="0" dirty="0" smtClean="0">
                <a:solidFill>
                  <a:schemeClr val="accent1"/>
                </a:solidFill>
                <a:latin typeface="+mj-lt"/>
              </a:rPr>
              <a:t> &amp; Machines</a:t>
            </a:r>
            <a:endParaRPr lang="en-US" sz="2200" b="0" cap="small" dirty="0" smtClean="0">
              <a:solidFill>
                <a:schemeClr val="accent1"/>
              </a:solidFill>
              <a:latin typeface="+mj-lt"/>
            </a:endParaRPr>
          </a:p>
          <a:p>
            <a:pPr algn="l"/>
            <a:r>
              <a:rPr lang="en-US" sz="2200" b="1" kern="120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dream-l</a:t>
            </a:r>
            <a:r>
              <a:rPr lang="en-US" sz="2200" b="1" dirty="0" smtClean="0">
                <a:solidFill>
                  <a:schemeClr val="accent2"/>
                </a:solidFill>
                <a:latin typeface="+mj-lt"/>
              </a:rPr>
              <a:t>ab.in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baseline="0" dirty="0" smtClean="0">
                <a:solidFill>
                  <a:schemeClr val="bg2"/>
                </a:solidFill>
                <a:latin typeface="+mj-lt"/>
              </a:rPr>
              <a:t>|</a:t>
            </a:r>
            <a:r>
              <a:rPr lang="en-US" sz="2200" b="1" baseline="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200" b="1" i="0" dirty="0" smtClean="0">
                <a:solidFill>
                  <a:schemeClr val="tx2"/>
                </a:solidFill>
                <a:latin typeface="+mj-lt"/>
              </a:rPr>
              <a:t>Indian Institute of Science</a:t>
            </a:r>
            <a:r>
              <a:rPr lang="en-US" sz="2200" b="0" i="0" dirty="0" smtClean="0">
                <a:solidFill>
                  <a:schemeClr val="tx2"/>
                </a:solidFill>
                <a:latin typeface="+mj-lt"/>
              </a:rPr>
              <a:t>, Bangalore</a:t>
            </a:r>
            <a:endParaRPr lang="en-US" sz="2200" b="0" i="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845932" y="61834"/>
            <a:ext cx="2194560" cy="1043334"/>
            <a:chOff x="6845932" y="61834"/>
            <a:chExt cx="2194560" cy="1043334"/>
          </a:xfrm>
        </p:grpSpPr>
        <p:grpSp>
          <p:nvGrpSpPr>
            <p:cNvPr id="22" name="Group 21"/>
            <p:cNvGrpSpPr/>
            <p:nvPr/>
          </p:nvGrpSpPr>
          <p:grpSpPr>
            <a:xfrm>
              <a:off x="6845932" y="65644"/>
              <a:ext cx="2194560" cy="1039524"/>
              <a:chOff x="6834357" y="65644"/>
              <a:chExt cx="2194560" cy="1039524"/>
            </a:xfrm>
          </p:grpSpPr>
          <p:sp>
            <p:nvSpPr>
              <p:cNvPr id="9" name="Oval 8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7732044" y="6564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111194" y="890237"/>
                <a:ext cx="1581937" cy="212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4" name="Hexagon 13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latin typeface="+mj-lt"/>
                  </a:rPr>
                  <a:t>DREAM</a:t>
                </a:r>
                <a:r>
                  <a:rPr lang="en-US" sz="3000" dirty="0" err="1" smtClean="0">
                    <a:latin typeface="+mj-lt"/>
                  </a:rPr>
                  <a:t>:Lab</a:t>
                </a:r>
                <a:endParaRPr lang="en-US" sz="3000" dirty="0" smtClean="0">
                  <a:latin typeface="+mj-lt"/>
                </a:endParaRPr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6845932" y="61834"/>
              <a:ext cx="2194560" cy="1041948"/>
              <a:chOff x="6834357" y="61834"/>
              <a:chExt cx="2194560" cy="1041948"/>
            </a:xfrm>
          </p:grpSpPr>
          <p:sp>
            <p:nvSpPr>
              <p:cNvPr id="25" name="Oval 24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7732044" y="6183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0" name="Hexagon 29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latin typeface="+mj-lt"/>
                  </a:rPr>
                  <a:t>DREAM</a:t>
                </a:r>
                <a:r>
                  <a:rPr lang="en-US" sz="3000" dirty="0" err="1" smtClean="0">
                    <a:latin typeface="+mj-lt"/>
                  </a:rPr>
                  <a:t>:Lab</a:t>
                </a:r>
                <a:endParaRPr lang="en-US" sz="3000" dirty="0" smtClean="0">
                  <a:latin typeface="+mj-lt"/>
                </a:endParaRPr>
              </a:p>
            </p:txBody>
          </p:sp>
        </p:grpSp>
      </p:grp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1511810" y="6376126"/>
            <a:ext cx="7772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©DREAM:Lab, 2014</a:t>
            </a:r>
            <a:b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</a:br>
            <a:r>
              <a:rPr lang="en-IN" sz="1200" i="1" dirty="0">
                <a:solidFill>
                  <a:schemeClr val="tx2"/>
                </a:solidFill>
                <a:latin typeface="+mj-lt"/>
              </a:rPr>
              <a:t>This work is licensed under a </a:t>
            </a:r>
            <a:r>
              <a:rPr lang="en-IN" sz="1200" i="1" dirty="0">
                <a:solidFill>
                  <a:schemeClr val="tx2"/>
                </a:solidFill>
                <a:latin typeface="+mj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7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58" y="643824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82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02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80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520" y="4348150"/>
            <a:ext cx="7886700" cy="1078246"/>
          </a:xfrm>
        </p:spPr>
        <p:txBody>
          <a:bodyPr anchor="b"/>
          <a:lstStyle>
            <a:lvl1pPr>
              <a:defRPr sz="6000" i="0" baseline="0"/>
            </a:lvl1pPr>
          </a:lstStyle>
          <a:p>
            <a:r>
              <a:rPr lang="en-US" dirty="0" smtClean="0"/>
              <a:t>Closing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2520" y="5486389"/>
            <a:ext cx="7886700" cy="764424"/>
          </a:xfrm>
        </p:spPr>
        <p:txBody>
          <a:bodyPr>
            <a:normAutofit/>
          </a:bodyPr>
          <a:lstStyle>
            <a:lvl1pPr marL="0" indent="0" algn="r">
              <a:buNone/>
              <a:defRPr sz="4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Closing Comment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58717" y="178980"/>
            <a:ext cx="7315200" cy="4145411"/>
            <a:chOff x="1458717" y="178980"/>
            <a:chExt cx="7315200" cy="4145411"/>
          </a:xfrm>
        </p:grpSpPr>
        <p:grpSp>
          <p:nvGrpSpPr>
            <p:cNvPr id="7" name="Group 6"/>
            <p:cNvGrpSpPr/>
            <p:nvPr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8" name="Group 7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9" name="Oval 8"/>
                <p:cNvSpPr/>
                <p:nvPr userDrawn="1"/>
              </p:nvSpPr>
              <p:spPr>
                <a:xfrm>
                  <a:off x="8283" y="1933009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 userDrawn="1"/>
              </p:nvSpPr>
              <p:spPr>
                <a:xfrm>
                  <a:off x="6039271" y="1478873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 userDrawn="1"/>
              </p:nvSpPr>
              <p:spPr>
                <a:xfrm>
                  <a:off x="1103586" y="3284773"/>
                  <a:ext cx="6258912" cy="839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Hexagon 13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latin typeface="+mj-lt"/>
                    </a:rPr>
                    <a:t>DREAM</a:t>
                  </a:r>
                  <a:r>
                    <a:rPr lang="en-US" sz="10000" dirty="0" err="1" smtClean="0">
                      <a:latin typeface="+mj-lt"/>
                    </a:rPr>
                    <a:t>:Lab</a:t>
                  </a:r>
                  <a:endParaRPr lang="en-US" sz="10000" dirty="0" smtClean="0"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Distributed</a:t>
                  </a:r>
                  <a:r>
                    <a:rPr lang="en-US" sz="2000" b="1" cap="small" baseline="0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 Research on Emerging Applications &amp; Machines</a:t>
                  </a:r>
                  <a:endParaRPr lang="en-US" sz="2000" b="1" cap="small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 19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2"/>
                    </a:solidFill>
                  </a:rPr>
                  <a:t>Indian Institute of Science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chemeClr val="accent2"/>
                    </a:solidFill>
                  </a:rPr>
                  <a:t>dream-lab.in</a:t>
                </a:r>
                <a:endParaRPr lang="en-US" sz="2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24" name="Group 23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27" name="Oval 26"/>
                <p:cNvSpPr/>
                <p:nvPr userDrawn="1"/>
              </p:nvSpPr>
              <p:spPr>
                <a:xfrm>
                  <a:off x="8283" y="1942054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 userDrawn="1"/>
              </p:nvSpPr>
              <p:spPr>
                <a:xfrm>
                  <a:off x="6039271" y="1483396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1103586" y="3298340"/>
                  <a:ext cx="6258912" cy="8396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Hexagon 31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latin typeface="+mj-lt"/>
                    </a:rPr>
                    <a:t>DREAM</a:t>
                  </a:r>
                  <a:r>
                    <a:rPr lang="en-US" sz="10000" dirty="0" err="1" smtClean="0">
                      <a:latin typeface="+mj-lt"/>
                    </a:rPr>
                    <a:t>:Lab</a:t>
                  </a:r>
                  <a:endParaRPr lang="en-US" sz="10000" dirty="0" smtClean="0">
                    <a:latin typeface="+mj-lt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Distributed</a:t>
                  </a:r>
                  <a:r>
                    <a:rPr lang="en-US" sz="2000" b="1" cap="small" baseline="0" dirty="0" smtClean="0"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atin typeface="+mj-lt"/>
                    </a:rPr>
                    <a:t> Research on Emerging Applications &amp; Machines</a:t>
                  </a:r>
                  <a:endParaRPr lang="en-US" sz="2000" b="1" cap="small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j-lt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2"/>
                    </a:solidFill>
                  </a:rPr>
                  <a:t>Indian Institute of Science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chemeClr val="accent2"/>
                    </a:solidFill>
                  </a:rPr>
                  <a:t>dream-lab.in</a:t>
                </a:r>
                <a:endParaRPr lang="en-US" sz="2600" b="1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 userDrawn="1"/>
        </p:nvGrpSpPr>
        <p:grpSpPr>
          <a:xfrm>
            <a:off x="932444" y="6346093"/>
            <a:ext cx="7463520" cy="461665"/>
            <a:chOff x="1371602" y="6346093"/>
            <a:chExt cx="7463520" cy="461665"/>
          </a:xfrm>
        </p:grpSpPr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1371602" y="6346093"/>
              <a:ext cx="66253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©DREAM:Lab, 2014</a:t>
              </a:r>
              <a:b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</a:br>
              <a:r>
                <a:rPr lang="en-IN" sz="1200" i="1" dirty="0">
                  <a:solidFill>
                    <a:schemeClr val="tx2"/>
                  </a:solidFill>
                  <a:latin typeface="+mj-lt"/>
                </a:rPr>
                <a:t>This work is licensed under a </a:t>
              </a:r>
              <a:r>
                <a:rPr lang="en-IN" sz="1200" i="1" dirty="0">
                  <a:solidFill>
                    <a:schemeClr val="tx2"/>
                  </a:solidFill>
                  <a:latin typeface="+mj-lt"/>
                  <a:hlinkClick r:id="rId2"/>
                </a:rPr>
                <a:t>Creative Commons Attribution 4.0 International License</a:t>
              </a:r>
              <a:r>
                <a:rPr kumimoji="0" 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 </a:t>
              </a:r>
            </a:p>
          </p:txBody>
        </p:sp>
        <p:pic>
          <p:nvPicPr>
            <p:cNvPr id="40" name="Picture 2" descr="Creative Commons Licen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922" y="642928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6501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359F7-2645-4CFF-BE39-7464866D825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8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424FE-D216-4DA0-9EB3-59CD2FCFD23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08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77F2-9D62-4EE4-AD13-73D4A9680DE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3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1980248"/>
            <a:ext cx="3817620" cy="4116229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930D-C839-4271-8C39-CE92051E62A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5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CCAC1-1C56-4EC7-B676-89B3E6612B0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1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07572-D570-4579-8768-91FB98BCEC9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8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C451D-3E09-4C61-9997-7BD7DE2A4F5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6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8925" indent="-288925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600"/>
            </a:lvl1pPr>
            <a:lvl2pPr marL="509588" indent="-228600">
              <a:buClr>
                <a:schemeClr val="tx1">
                  <a:lumMod val="60000"/>
                  <a:lumOff val="40000"/>
                </a:schemeClr>
              </a:buClr>
              <a:defRPr sz="3200"/>
            </a:lvl2pPr>
            <a:lvl3pPr marL="7985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»"/>
              <a:defRPr sz="2800"/>
            </a:lvl3pPr>
            <a:lvl4pPr marL="1087438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›"/>
              <a:defRPr sz="2400"/>
            </a:lvl4pPr>
            <a:lvl5pPr marL="13192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-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2" name="Oval 2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7" name="Hexagon 26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9" name="Straight Connector 28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5" name="Rectangle 3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4" name="Oval 4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0" name="Hexagon 3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41" name="Straight Connector 40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57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4C735-1663-4D24-AB9E-521153A41EC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51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C809F-480C-4DDD-9977-08D669E701C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75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E634A-5FB7-44CE-BF82-D9F36329BD1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8648"/>
            <a:ext cx="1943100" cy="54878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8648"/>
            <a:ext cx="5692140" cy="54878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332B-C9B4-42DA-8984-D344E1BEFC1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31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1203388"/>
            <a:ext cx="82296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" y="4025623"/>
            <a:ext cx="8229600" cy="14058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ctr">
              <a:buFont typeface="Arial" panose="020B0604020202020204" pitchFamily="34" charset="0"/>
              <a:buNone/>
              <a:defRPr lang="en-US"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0950" y="6067588"/>
            <a:ext cx="1097280" cy="365124"/>
          </a:xfrm>
        </p:spPr>
        <p:txBody>
          <a:bodyPr/>
          <a:lstStyle>
            <a:lvl1pPr algn="r">
              <a:defRPr/>
            </a:lvl1pPr>
          </a:lstStyle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067588"/>
            <a:ext cx="5943600" cy="365125"/>
          </a:xfrm>
        </p:spPr>
        <p:txBody>
          <a:bodyPr/>
          <a:lstStyle/>
          <a:p>
            <a:endParaRPr lang="en-US" dirty="0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cap="small" dirty="0" smtClean="0">
                <a:solidFill>
                  <a:srgbClr val="00A0B0"/>
                </a:solidFill>
                <a:latin typeface="Titillium Web"/>
              </a:rPr>
              <a:t>Distributed Research on Emerging Applications &amp; Machines</a:t>
            </a:r>
          </a:p>
          <a:p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dream-lab.in </a:t>
            </a:r>
            <a:r>
              <a:rPr lang="en-US" sz="2200" b="1" dirty="0" smtClean="0">
                <a:solidFill>
                  <a:srgbClr val="EDEBE6"/>
                </a:solidFill>
                <a:latin typeface="Titillium Web"/>
              </a:rPr>
              <a:t>|</a:t>
            </a:r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 </a:t>
            </a:r>
            <a:r>
              <a:rPr lang="en-US" sz="2200" b="1" dirty="0" smtClean="0">
                <a:solidFill>
                  <a:srgbClr val="684C3C"/>
                </a:solidFill>
                <a:latin typeface="Titillium Web"/>
              </a:rPr>
              <a:t>Indian Institute of Science</a:t>
            </a:r>
            <a:r>
              <a:rPr lang="en-US" sz="2200" dirty="0" smtClean="0">
                <a:solidFill>
                  <a:srgbClr val="684C3C"/>
                </a:solidFill>
                <a:latin typeface="Titillium Web"/>
              </a:rPr>
              <a:t>, Bangalore</a:t>
            </a:r>
            <a:endParaRPr lang="en-US" sz="2200" dirty="0">
              <a:solidFill>
                <a:srgbClr val="684C3C"/>
              </a:solidFill>
              <a:latin typeface="Titillium Web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0" y="5607416"/>
            <a:ext cx="1211580" cy="1179271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150155" y="10071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cap="small" dirty="0" smtClean="0">
                <a:solidFill>
                  <a:srgbClr val="00A0B0"/>
                </a:solidFill>
                <a:latin typeface="Titillium Web"/>
              </a:rPr>
              <a:t>Distributed Research on Emerging Applications &amp; Machines</a:t>
            </a:r>
          </a:p>
          <a:p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dream-lab.in </a:t>
            </a:r>
            <a:r>
              <a:rPr lang="en-US" sz="2200" b="1" dirty="0" smtClean="0">
                <a:solidFill>
                  <a:srgbClr val="EDEBE6"/>
                </a:solidFill>
                <a:latin typeface="Titillium Web"/>
              </a:rPr>
              <a:t>|</a:t>
            </a:r>
            <a:r>
              <a:rPr lang="en-US" sz="2200" b="1" dirty="0" smtClean="0">
                <a:solidFill>
                  <a:srgbClr val="EB6841"/>
                </a:solidFill>
                <a:latin typeface="Titillium Web"/>
              </a:rPr>
              <a:t> </a:t>
            </a:r>
            <a:r>
              <a:rPr lang="en-US" sz="2200" b="1" dirty="0" smtClean="0">
                <a:solidFill>
                  <a:srgbClr val="684C3C"/>
                </a:solidFill>
                <a:latin typeface="Titillium Web"/>
              </a:rPr>
              <a:t>Indian Institute of Science</a:t>
            </a:r>
            <a:r>
              <a:rPr lang="en-US" sz="2200" dirty="0" smtClean="0">
                <a:solidFill>
                  <a:srgbClr val="684C3C"/>
                </a:solidFill>
                <a:latin typeface="Titillium Web"/>
              </a:rPr>
              <a:t>, Bangalore</a:t>
            </a:r>
            <a:endParaRPr lang="en-US" sz="2200" dirty="0">
              <a:solidFill>
                <a:srgbClr val="684C3C"/>
              </a:solidFill>
              <a:latin typeface="Titillium Web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6845932" y="61834"/>
            <a:ext cx="2194560" cy="1043334"/>
            <a:chOff x="6845932" y="61834"/>
            <a:chExt cx="2194560" cy="1043334"/>
          </a:xfrm>
        </p:grpSpPr>
        <p:grpSp>
          <p:nvGrpSpPr>
            <p:cNvPr id="22" name="Group 21"/>
            <p:cNvGrpSpPr/>
            <p:nvPr/>
          </p:nvGrpSpPr>
          <p:grpSpPr>
            <a:xfrm>
              <a:off x="6845932" y="65644"/>
              <a:ext cx="2194560" cy="1039524"/>
              <a:chOff x="6834357" y="65644"/>
              <a:chExt cx="2194560" cy="1039524"/>
            </a:xfrm>
          </p:grpSpPr>
          <p:sp>
            <p:nvSpPr>
              <p:cNvPr id="9" name="Oval 8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Oval 9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Oval 10"/>
              <p:cNvSpPr/>
              <p:nvPr userDrawn="1"/>
            </p:nvSpPr>
            <p:spPr>
              <a:xfrm>
                <a:off x="7732044" y="6564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111194" y="890237"/>
                <a:ext cx="1581937" cy="212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Hexagon 13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solidFill>
                      <a:prstClr val="white"/>
                    </a:solidFill>
                    <a:latin typeface="Titillium Web"/>
                  </a:rPr>
                  <a:t>DREAM</a:t>
                </a:r>
                <a:r>
                  <a:rPr lang="en-US" sz="3000" dirty="0" err="1" smtClean="0">
                    <a:solidFill>
                      <a:prstClr val="white"/>
                    </a:solidFill>
                    <a:latin typeface="Titillium Web"/>
                  </a:rPr>
                  <a:t>:Lab</a:t>
                </a:r>
                <a:endParaRPr lang="en-US" sz="3000" dirty="0" smtClean="0">
                  <a:solidFill>
                    <a:prstClr val="white"/>
                  </a:solidFill>
                  <a:latin typeface="Titillium Web"/>
                </a:endParaRPr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6845932" y="61834"/>
              <a:ext cx="2194560" cy="1041948"/>
              <a:chOff x="6834357" y="61834"/>
              <a:chExt cx="2194560" cy="1041948"/>
            </a:xfrm>
          </p:grpSpPr>
          <p:sp>
            <p:nvSpPr>
              <p:cNvPr id="25" name="Oval 24"/>
              <p:cNvSpPr/>
              <p:nvPr userDrawn="1"/>
            </p:nvSpPr>
            <p:spPr>
              <a:xfrm>
                <a:off x="6834357" y="548595"/>
                <a:ext cx="554674" cy="55441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25"/>
              <p:cNvSpPr/>
              <p:nvPr userDrawn="1"/>
            </p:nvSpPr>
            <p:spPr>
              <a:xfrm>
                <a:off x="7188476" y="243293"/>
                <a:ext cx="762677" cy="76231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Oval 26"/>
              <p:cNvSpPr/>
              <p:nvPr userDrawn="1"/>
            </p:nvSpPr>
            <p:spPr>
              <a:xfrm>
                <a:off x="7732044" y="61834"/>
                <a:ext cx="1040014" cy="103952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27"/>
              <p:cNvSpPr/>
              <p:nvPr userDrawn="1"/>
            </p:nvSpPr>
            <p:spPr>
              <a:xfrm>
                <a:off x="8358686" y="433867"/>
                <a:ext cx="670231" cy="66991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Hexagon 29"/>
              <p:cNvSpPr/>
              <p:nvPr userDrawn="1"/>
            </p:nvSpPr>
            <p:spPr>
              <a:xfrm rot="1800000">
                <a:off x="8048144" y="201622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4" idx="3"/>
              </p:cNvCxnSpPr>
              <p:nvPr userDrawn="1"/>
            </p:nvCxnSpPr>
            <p:spPr>
              <a:xfrm>
                <a:off x="8075463" y="277886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1"/>
              </p:cNvCxnSpPr>
              <p:nvPr userDrawn="1"/>
            </p:nvCxnSpPr>
            <p:spPr>
              <a:xfrm flipV="1">
                <a:off x="8253196" y="390835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4" idx="5"/>
              </p:cNvCxnSpPr>
              <p:nvPr userDrawn="1"/>
            </p:nvCxnSpPr>
            <p:spPr>
              <a:xfrm flipH="1">
                <a:off x="8254811" y="277586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 userDrawn="1"/>
            </p:nvSpPr>
            <p:spPr>
              <a:xfrm>
                <a:off x="6852186" y="685177"/>
                <a:ext cx="2119873" cy="376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3000" b="1" dirty="0" err="1" smtClean="0">
                    <a:solidFill>
                      <a:prstClr val="white"/>
                    </a:solidFill>
                    <a:latin typeface="Titillium Web"/>
                  </a:rPr>
                  <a:t>DREAM</a:t>
                </a:r>
                <a:r>
                  <a:rPr lang="en-US" sz="3000" dirty="0" err="1" smtClean="0">
                    <a:solidFill>
                      <a:prstClr val="white"/>
                    </a:solidFill>
                    <a:latin typeface="Titillium Web"/>
                  </a:rPr>
                  <a:t>:Lab</a:t>
                </a:r>
                <a:endParaRPr lang="en-US" sz="3000" dirty="0" smtClean="0">
                  <a:solidFill>
                    <a:prstClr val="white"/>
                  </a:solidFill>
                  <a:latin typeface="Titillium Web"/>
                </a:endParaRPr>
              </a:p>
            </p:txBody>
          </p:sp>
        </p:grpSp>
      </p:grp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1511810" y="6376126"/>
            <a:ext cx="7772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684C3C"/>
                </a:solidFill>
                <a:latin typeface="Titillium Web"/>
              </a:rPr>
              <a:t>©DREAM:Lab, 2014</a:t>
            </a:r>
            <a:br>
              <a:rPr lang="en-US" sz="1200" i="1" dirty="0" smtClean="0">
                <a:solidFill>
                  <a:srgbClr val="684C3C"/>
                </a:solidFill>
                <a:latin typeface="Titillium Web"/>
              </a:rPr>
            </a:br>
            <a:r>
              <a:rPr lang="en-IN" sz="1200" i="1" dirty="0">
                <a:solidFill>
                  <a:srgbClr val="684C3C"/>
                </a:solidFill>
                <a:latin typeface="Titillium Web"/>
              </a:rPr>
              <a:t>This work is licensed under a </a:t>
            </a:r>
            <a:r>
              <a:rPr lang="en-IN" sz="1200" i="1" dirty="0">
                <a:solidFill>
                  <a:srgbClr val="684C3C"/>
                </a:solidFill>
                <a:latin typeface="Titillium Web"/>
                <a:hlinkClick r:id="rId3"/>
              </a:rPr>
              <a:t>Creative Commons Attribution 4.0 International License</a:t>
            </a:r>
            <a:r>
              <a:rPr lang="en-US" sz="1200" i="1" dirty="0" smtClean="0">
                <a:solidFill>
                  <a:srgbClr val="684C3C"/>
                </a:solidFill>
                <a:latin typeface="Titillium Web"/>
              </a:rPr>
              <a:t> </a:t>
            </a:r>
          </a:p>
        </p:txBody>
      </p:sp>
      <p:pic>
        <p:nvPicPr>
          <p:cNvPr id="37" name="Picture 2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58" y="643824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9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8925" indent="-288925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3600"/>
            </a:lvl1pPr>
            <a:lvl2pPr marL="509588" indent="-228600">
              <a:buClr>
                <a:schemeClr val="tx1">
                  <a:lumMod val="60000"/>
                  <a:lumOff val="40000"/>
                </a:schemeClr>
              </a:buClr>
              <a:defRPr sz="3200"/>
            </a:lvl2pPr>
            <a:lvl3pPr marL="7985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»"/>
              <a:defRPr sz="2800"/>
            </a:lvl3pPr>
            <a:lvl4pPr marL="1087438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›"/>
              <a:defRPr sz="2400"/>
            </a:lvl4pPr>
            <a:lvl5pPr marL="1319213" indent="-228600">
              <a:buClr>
                <a:schemeClr val="tx1">
                  <a:lumMod val="60000"/>
                  <a:lumOff val="40000"/>
                </a:schemeClr>
              </a:buClr>
              <a:buFont typeface="Overlock" panose="02000506030000020004" pitchFamily="50" charset="0"/>
              <a:buChar char="-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2" name="Oval 2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7" name="Hexagon 26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5" name="Rectangle 3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4" name="Oval 4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Oval 4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0" name="Hexagon 3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1" name="Straight Connector 40"/>
              <p:cNvCxnSpPr>
                <a:stCxn id="27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7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7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307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6" name="Rectangle 35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5" name="Oval 44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1" name="Hexagon 40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0" name="Straight Connector 49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6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>
                <a:solidFill>
                  <a:srgbClr val="00A0B0">
                    <a:lumMod val="20000"/>
                    <a:lumOff val="80000"/>
                  </a:srgbClr>
                </a:solidFill>
              </a:rPr>
              <a:pPr/>
              <a:t>20-Jun-16</a:t>
            </a:fld>
            <a:endParaRPr lang="en-US">
              <a:solidFill>
                <a:srgbClr val="00A0B0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>
              <a:solidFill>
                <a:srgbClr val="00A0B0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>
                <a:solidFill>
                  <a:srgbClr val="00A0B0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en-US">
              <a:solidFill>
                <a:srgbClr val="00A0B0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8" name="Rectangle 3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7" name="Oval 4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3" name="Hexagon 4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52" name="Straight Connector 51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22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60785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828" y="1560786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953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8" name="Rectangle 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7" name="Oval 1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3" name="Hexagon 1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2" name="Oval 3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8" name="Hexagon 27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73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6" name="Rectangle 35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5" name="Oval 44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6" name="Oval 45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7" name="Oval 46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1" name="Hexagon 40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42" name="Straight Connector 41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60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37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454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975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19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9" name="Rectangle 8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8" name="Oval 17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4" name="Hexagon 13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24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3" name="Oval 32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9" name="Hexagon 28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4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4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00A0B0"/>
                  </a:solidFill>
                  <a:latin typeface="Titillium Web"/>
                </a:rPr>
                <a:t>DREAM</a:t>
              </a:r>
              <a:r>
                <a:rPr lang="en-US" b="1" dirty="0" err="1" smtClean="0">
                  <a:solidFill>
                    <a:srgbClr val="403B33"/>
                  </a:solidFill>
                  <a:latin typeface="Titillium Web"/>
                </a:rPr>
                <a:t>:</a:t>
              </a:r>
              <a:r>
                <a:rPr lang="en-US" dirty="0" err="1" smtClean="0">
                  <a:solidFill>
                    <a:srgbClr val="403B33"/>
                  </a:solidFill>
                  <a:latin typeface="Titillium Web"/>
                </a:rPr>
                <a:t>Lab</a:t>
              </a:r>
              <a:endParaRPr lang="en-US" dirty="0">
                <a:solidFill>
                  <a:srgbClr val="403B33"/>
                </a:solidFill>
                <a:latin typeface="Titillium Web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33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2520" y="4348150"/>
            <a:ext cx="7886700" cy="1078246"/>
          </a:xfrm>
        </p:spPr>
        <p:txBody>
          <a:bodyPr anchor="b"/>
          <a:lstStyle>
            <a:lvl1pPr>
              <a:defRPr sz="6000" i="0" baseline="0"/>
            </a:lvl1pPr>
          </a:lstStyle>
          <a:p>
            <a:r>
              <a:rPr lang="en-US" dirty="0" smtClean="0"/>
              <a:t>Closing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2520" y="5486389"/>
            <a:ext cx="7886700" cy="764424"/>
          </a:xfrm>
        </p:spPr>
        <p:txBody>
          <a:bodyPr>
            <a:normAutofit/>
          </a:bodyPr>
          <a:lstStyle>
            <a:lvl1pPr marL="0" indent="0" algn="r">
              <a:buNone/>
              <a:defRPr sz="4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Closing Comment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58717" y="178980"/>
            <a:ext cx="7315200" cy="4145411"/>
            <a:chOff x="1458717" y="178980"/>
            <a:chExt cx="7315200" cy="4145411"/>
          </a:xfrm>
        </p:grpSpPr>
        <p:grpSp>
          <p:nvGrpSpPr>
            <p:cNvPr id="7" name="Group 6"/>
            <p:cNvGrpSpPr/>
            <p:nvPr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8" name="Group 7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9" name="Oval 8"/>
                <p:cNvSpPr/>
                <p:nvPr userDrawn="1"/>
              </p:nvSpPr>
              <p:spPr>
                <a:xfrm>
                  <a:off x="8283" y="1933009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Oval 9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 userDrawn="1"/>
              </p:nvSpPr>
              <p:spPr>
                <a:xfrm>
                  <a:off x="6039271" y="1478873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 userDrawn="1"/>
              </p:nvSpPr>
              <p:spPr>
                <a:xfrm>
                  <a:off x="1103586" y="3284773"/>
                  <a:ext cx="6258912" cy="83964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Hexagon 13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solidFill>
                        <a:prstClr val="white"/>
                      </a:solidFill>
                      <a:latin typeface="Titillium Web"/>
                    </a:rPr>
                    <a:t>DREAM</a:t>
                  </a:r>
                  <a:r>
                    <a:rPr lang="en-US" sz="10000" dirty="0" err="1" smtClean="0">
                      <a:solidFill>
                        <a:prstClr val="white"/>
                      </a:solidFill>
                      <a:latin typeface="Titillium Web"/>
                    </a:rPr>
                    <a:t>:Lab</a:t>
                  </a:r>
                  <a:endParaRPr lang="en-US" sz="10000" dirty="0" smtClean="0">
                    <a:solidFill>
                      <a:prstClr val="white"/>
                    </a:solidFill>
                    <a:latin typeface="Titillium Web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rgbClr val="046D8B">
                          <a:lumMod val="20000"/>
                          <a:lumOff val="80000"/>
                        </a:srgbClr>
                      </a:solidFill>
                      <a:latin typeface="Titillium Web"/>
                    </a:rPr>
                    <a:t>Distributed Research on Emerging Applications &amp; Machines</a:t>
                  </a:r>
                  <a:endParaRPr lang="en-US" sz="2000" b="1" cap="small" dirty="0">
                    <a:solidFill>
                      <a:srgbClr val="046D8B">
                        <a:lumMod val="20000"/>
                        <a:lumOff val="80000"/>
                      </a:srgbClr>
                    </a:solidFill>
                    <a:latin typeface="Titillium Web"/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 19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684C3C"/>
                    </a:solidFill>
                  </a:rPr>
                  <a:t>Indian Institute of Science</a:t>
                </a:r>
                <a:endParaRPr lang="en-US" sz="2400" b="1" dirty="0">
                  <a:solidFill>
                    <a:srgbClr val="684C3C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rgbClr val="EB6841"/>
                    </a:solidFill>
                  </a:rPr>
                  <a:t>dream-lab.in</a:t>
                </a:r>
                <a:endParaRPr lang="en-US" sz="2600" b="1" dirty="0">
                  <a:solidFill>
                    <a:srgbClr val="EB684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>
              <a:off x="1458717" y="178980"/>
              <a:ext cx="7315200" cy="4145411"/>
              <a:chOff x="181704" y="68618"/>
              <a:chExt cx="7315200" cy="4145411"/>
            </a:xfrm>
          </p:grpSpPr>
          <p:grpSp>
            <p:nvGrpSpPr>
              <p:cNvPr id="24" name="Group 23"/>
              <p:cNvGrpSpPr>
                <a:grpSpLocks noChangeAspect="1"/>
              </p:cNvGrpSpPr>
              <p:nvPr userDrawn="1"/>
            </p:nvGrpSpPr>
            <p:grpSpPr>
              <a:xfrm>
                <a:off x="181704" y="68618"/>
                <a:ext cx="7315200" cy="4145411"/>
                <a:chOff x="8283" y="21319"/>
                <a:chExt cx="8682748" cy="4920384"/>
              </a:xfrm>
            </p:grpSpPr>
            <p:sp>
              <p:nvSpPr>
                <p:cNvPr id="27" name="Oval 26"/>
                <p:cNvSpPr/>
                <p:nvPr userDrawn="1"/>
              </p:nvSpPr>
              <p:spPr>
                <a:xfrm>
                  <a:off x="8283" y="1942054"/>
                  <a:ext cx="2194560" cy="21945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 userDrawn="1"/>
              </p:nvSpPr>
              <p:spPr>
                <a:xfrm>
                  <a:off x="1409349" y="724516"/>
                  <a:ext cx="3017520" cy="301752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 userDrawn="1"/>
              </p:nvSpPr>
              <p:spPr>
                <a:xfrm>
                  <a:off x="3559968" y="21319"/>
                  <a:ext cx="4114800" cy="41148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 userDrawn="1"/>
              </p:nvSpPr>
              <p:spPr>
                <a:xfrm>
                  <a:off x="6039271" y="1483396"/>
                  <a:ext cx="2651760" cy="26517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 userDrawn="1"/>
              </p:nvSpPr>
              <p:spPr>
                <a:xfrm>
                  <a:off x="1103586" y="3298340"/>
                  <a:ext cx="6258912" cy="8396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Hexagon 31"/>
                <p:cNvSpPr/>
                <p:nvPr userDrawn="1"/>
              </p:nvSpPr>
              <p:spPr>
                <a:xfrm rot="1800000">
                  <a:off x="4810617" y="559567"/>
                  <a:ext cx="1613503" cy="1410514"/>
                </a:xfrm>
                <a:prstGeom prst="hexagon">
                  <a:avLst>
                    <a:gd name="adj" fmla="val 27957"/>
                    <a:gd name="vf" fmla="val 115470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 userDrawn="1"/>
              </p:nvSpPr>
              <p:spPr>
                <a:xfrm>
                  <a:off x="78824" y="2473648"/>
                  <a:ext cx="8387250" cy="149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sz="10000" b="1" dirty="0" err="1" smtClean="0">
                      <a:solidFill>
                        <a:prstClr val="white"/>
                      </a:solidFill>
                      <a:latin typeface="Titillium Web"/>
                    </a:rPr>
                    <a:t>DREAM</a:t>
                  </a:r>
                  <a:r>
                    <a:rPr lang="en-US" sz="10000" dirty="0" err="1" smtClean="0">
                      <a:solidFill>
                        <a:prstClr val="white"/>
                      </a:solidFill>
                      <a:latin typeface="Titillium Web"/>
                    </a:rPr>
                    <a:t>:Lab</a:t>
                  </a:r>
                  <a:endParaRPr lang="en-US" sz="10000" dirty="0" smtClean="0">
                    <a:solidFill>
                      <a:prstClr val="white"/>
                    </a:solidFill>
                    <a:latin typeface="Titillium Web"/>
                  </a:endParaRP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2000" b="1" cap="small" dirty="0" smtClean="0">
                      <a:solidFill>
                        <a:srgbClr val="046D8B">
                          <a:lumMod val="20000"/>
                          <a:lumOff val="80000"/>
                        </a:srgbClr>
                      </a:solidFill>
                      <a:latin typeface="Titillium Web"/>
                    </a:rPr>
                    <a:t>Distributed Research on Emerging Applications &amp; Machines</a:t>
                  </a:r>
                  <a:endParaRPr lang="en-US" sz="2000" b="1" cap="small" dirty="0">
                    <a:solidFill>
                      <a:srgbClr val="046D8B">
                        <a:lumMod val="20000"/>
                        <a:lumOff val="80000"/>
                      </a:srgbClr>
                    </a:solidFill>
                    <a:latin typeface="Titillium Web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14" idx="3"/>
                </p:cNvCxnSpPr>
                <p:nvPr userDrawn="1"/>
              </p:nvCxnSpPr>
              <p:spPr>
                <a:xfrm>
                  <a:off x="4918701" y="861448"/>
                  <a:ext cx="709589" cy="4470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14" idx="1"/>
                </p:cNvCxnSpPr>
                <p:nvPr userDrawn="1"/>
              </p:nvCxnSpPr>
              <p:spPr>
                <a:xfrm flipV="1">
                  <a:off x="5621901" y="1308539"/>
                  <a:ext cx="6389" cy="77326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>
                  <a:stCxn id="14" idx="5"/>
                </p:cNvCxnSpPr>
                <p:nvPr userDrawn="1"/>
              </p:nvCxnSpPr>
              <p:spPr>
                <a:xfrm flipH="1">
                  <a:off x="5628290" y="860261"/>
                  <a:ext cx="698868" cy="448277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 36"/>
                <p:cNvSpPr/>
                <p:nvPr userDrawn="1"/>
              </p:nvSpPr>
              <p:spPr>
                <a:xfrm>
                  <a:off x="2768662" y="4114801"/>
                  <a:ext cx="1141186" cy="826902"/>
                </a:xfrm>
                <a:custGeom>
                  <a:avLst/>
                  <a:gdLst>
                    <a:gd name="connsiteX0" fmla="*/ 851338 w 1481958"/>
                    <a:gd name="connsiteY0" fmla="*/ 0 h 1198179"/>
                    <a:gd name="connsiteX1" fmla="*/ 1481958 w 1481958"/>
                    <a:gd name="connsiteY1" fmla="*/ 0 h 1198179"/>
                    <a:gd name="connsiteX2" fmla="*/ 0 w 1481958"/>
                    <a:gd name="connsiteY2" fmla="*/ 1198179 h 119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1958" h="1198179">
                      <a:moveTo>
                        <a:pt x="851338" y="0"/>
                      </a:moveTo>
                      <a:lnTo>
                        <a:pt x="1481958" y="0"/>
                      </a:lnTo>
                      <a:lnTo>
                        <a:pt x="0" y="1198179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 userDrawn="1"/>
            </p:nvSpPr>
            <p:spPr>
              <a:xfrm>
                <a:off x="3319376" y="3546965"/>
                <a:ext cx="3534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684C3C"/>
                    </a:solidFill>
                  </a:rPr>
                  <a:t>Indian Institute of Science</a:t>
                </a:r>
                <a:endParaRPr lang="en-US" sz="2400" b="1" dirty="0">
                  <a:solidFill>
                    <a:srgbClr val="684C3C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 userDrawn="1"/>
            </p:nvSpPr>
            <p:spPr>
              <a:xfrm>
                <a:off x="746812" y="3516187"/>
                <a:ext cx="19175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 smtClean="0">
                    <a:solidFill>
                      <a:srgbClr val="EB6841"/>
                    </a:solidFill>
                  </a:rPr>
                  <a:t>dream-lab.in</a:t>
                </a:r>
                <a:endParaRPr lang="en-US" sz="2600" b="1" dirty="0">
                  <a:solidFill>
                    <a:srgbClr val="EB6841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 userDrawn="1"/>
        </p:nvGrpSpPr>
        <p:grpSpPr>
          <a:xfrm>
            <a:off x="932444" y="6346093"/>
            <a:ext cx="7463520" cy="461665"/>
            <a:chOff x="1371602" y="6346093"/>
            <a:chExt cx="7463520" cy="461665"/>
          </a:xfrm>
        </p:grpSpPr>
        <p:sp>
          <p:nvSpPr>
            <p:cNvPr id="39" name="Rectangle 1"/>
            <p:cNvSpPr>
              <a:spLocks noChangeArrowheads="1"/>
            </p:cNvSpPr>
            <p:nvPr/>
          </p:nvSpPr>
          <p:spPr bwMode="auto">
            <a:xfrm>
              <a:off x="1371602" y="6346093"/>
              <a:ext cx="66253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i="1" dirty="0" smtClean="0">
                  <a:solidFill>
                    <a:srgbClr val="684C3C"/>
                  </a:solidFill>
                  <a:latin typeface="Titillium Web"/>
                </a:rPr>
                <a:t>©DREAM:Lab, 2014</a:t>
              </a:r>
              <a:br>
                <a:rPr lang="en-US" sz="1200" i="1" dirty="0" smtClean="0">
                  <a:solidFill>
                    <a:srgbClr val="684C3C"/>
                  </a:solidFill>
                  <a:latin typeface="Titillium Web"/>
                </a:rPr>
              </a:br>
              <a:r>
                <a:rPr lang="en-IN" sz="1200" i="1" dirty="0">
                  <a:solidFill>
                    <a:srgbClr val="684C3C"/>
                  </a:solidFill>
                  <a:latin typeface="Titillium Web"/>
                </a:rPr>
                <a:t>This work is licensed under a </a:t>
              </a:r>
              <a:r>
                <a:rPr lang="en-IN" sz="1200" i="1" dirty="0">
                  <a:solidFill>
                    <a:srgbClr val="684C3C"/>
                  </a:solidFill>
                  <a:latin typeface="Titillium Web"/>
                  <a:hlinkClick r:id="rId2"/>
                </a:rPr>
                <a:t>Creative Commons Attribution 4.0 International License</a:t>
              </a:r>
              <a:r>
                <a:rPr lang="en-US" sz="1200" i="1" dirty="0" smtClean="0">
                  <a:solidFill>
                    <a:srgbClr val="684C3C"/>
                  </a:solidFill>
                  <a:latin typeface="Titillium Web"/>
                </a:rPr>
                <a:t> </a:t>
              </a:r>
            </a:p>
          </p:txBody>
        </p:sp>
        <p:pic>
          <p:nvPicPr>
            <p:cNvPr id="40" name="Picture 2" descr="Creative Commons Licen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8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922" y="6429287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14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1202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0" name="Rectangle 1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29" name="Oval 2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0" name="Oval 2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1" name="Oval 3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2" name="Oval 3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2" name="Group 2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5" name="Hexagon 2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6" name="Straight Connector 25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 userDrawn="1"/>
        </p:nvSpPr>
        <p:spPr>
          <a:xfrm>
            <a:off x="354" y="310196"/>
            <a:ext cx="9143646" cy="65478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38" name="Rectangle 3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47" name="Oval 4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8" name="Oval 4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49" name="Oval 4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50" name="Oval 4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40" name="Group 3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43" name="Hexagon 4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44" name="Straight Connector 43"/>
              <p:cNvCxnSpPr>
                <a:stCxn id="2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/>
          <p:cNvCxnSpPr/>
          <p:nvPr userDrawn="1"/>
        </p:nvCxnSpPr>
        <p:spPr>
          <a:xfrm>
            <a:off x="623888" y="4273113"/>
            <a:ext cx="537179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1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60785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828" y="1560786"/>
            <a:ext cx="4023360" cy="46161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20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8" name="Rectangle 7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7" name="Oval 16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Oval 18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3" name="Hexagon 12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4" name="Straight Connector 13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3" name="Rectangle 22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2" name="Oval 31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3" name="Oval 32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4" name="Oval 33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28" name="Hexagon 27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29" name="Straight Connector 28"/>
              <p:cNvCxnSpPr>
                <a:stCxn id="13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3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555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92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A55E-73F7-4F33-BF88-DBF1836C2210}" type="datetimeFigureOut">
              <a:rPr lang="en-US" smtClean="0"/>
              <a:t>20-Jun-16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D05AB-DC45-4E4E-BEB2-E26CC12705DF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10" name="Rectangle 9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19" name="Oval 18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1" name="Oval 20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2" name="Oval 21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15" name="Hexagon 14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16" name="Straight Connector 15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354" y="-14367"/>
            <a:ext cx="9143646" cy="458743"/>
            <a:chOff x="354" y="-14367"/>
            <a:chExt cx="9143646" cy="458743"/>
          </a:xfrm>
        </p:grpSpPr>
        <p:sp>
          <p:nvSpPr>
            <p:cNvPr id="25" name="Rectangle 24"/>
            <p:cNvSpPr/>
            <p:nvPr userDrawn="1"/>
          </p:nvSpPr>
          <p:spPr>
            <a:xfrm>
              <a:off x="1703559" y="0"/>
              <a:ext cx="7440441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>
              <a:grpSpLocks noChangeAspect="1"/>
            </p:cNvGrpSpPr>
            <p:nvPr userDrawn="1"/>
          </p:nvGrpSpPr>
          <p:grpSpPr>
            <a:xfrm>
              <a:off x="8301400" y="-11809"/>
              <a:ext cx="772163" cy="365760"/>
              <a:chOff x="6148557" y="3886198"/>
              <a:chExt cx="2194560" cy="1039524"/>
            </a:xfrm>
            <a:solidFill>
              <a:schemeClr val="bg1"/>
            </a:solidFill>
          </p:grpSpPr>
          <p:sp>
            <p:nvSpPr>
              <p:cNvPr id="34" name="Oval 33"/>
              <p:cNvSpPr/>
              <p:nvPr userDrawn="1"/>
            </p:nvSpPr>
            <p:spPr>
              <a:xfrm>
                <a:off x="6148557" y="4369149"/>
                <a:ext cx="554674" cy="55441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Oval 34"/>
              <p:cNvSpPr/>
              <p:nvPr userDrawn="1"/>
            </p:nvSpPr>
            <p:spPr>
              <a:xfrm>
                <a:off x="6502676" y="4063847"/>
                <a:ext cx="762677" cy="7623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6" name="Oval 35"/>
              <p:cNvSpPr/>
              <p:nvPr userDrawn="1"/>
            </p:nvSpPr>
            <p:spPr>
              <a:xfrm>
                <a:off x="7046244" y="3886198"/>
                <a:ext cx="1040014" cy="10395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7" name="Oval 36"/>
              <p:cNvSpPr/>
              <p:nvPr userDrawn="1"/>
            </p:nvSpPr>
            <p:spPr>
              <a:xfrm>
                <a:off x="7672886" y="4254421"/>
                <a:ext cx="670231" cy="6699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6425394" y="4710646"/>
                <a:ext cx="1581937" cy="2121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>
              <a:off x="8569717" y="59813"/>
              <a:ext cx="407812" cy="384563"/>
              <a:chOff x="7362344" y="4022176"/>
              <a:chExt cx="407812" cy="384563"/>
            </a:xfrm>
          </p:grpSpPr>
          <p:sp>
            <p:nvSpPr>
              <p:cNvPr id="30" name="Hexagon 29"/>
              <p:cNvSpPr/>
              <p:nvPr userDrawn="1"/>
            </p:nvSpPr>
            <p:spPr>
              <a:xfrm rot="1800000">
                <a:off x="7362344" y="4022176"/>
                <a:ext cx="407812" cy="356339"/>
              </a:xfrm>
              <a:prstGeom prst="hexagon">
                <a:avLst>
                  <a:gd name="adj" fmla="val 27957"/>
                  <a:gd name="vf" fmla="val 115470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cxnSp>
            <p:nvCxnSpPr>
              <p:cNvPr id="31" name="Straight Connector 30"/>
              <p:cNvCxnSpPr>
                <a:stCxn id="15" idx="3"/>
              </p:cNvCxnSpPr>
              <p:nvPr userDrawn="1"/>
            </p:nvCxnSpPr>
            <p:spPr>
              <a:xfrm>
                <a:off x="7389663" y="4098440"/>
                <a:ext cx="179348" cy="11294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5" idx="1"/>
              </p:cNvCxnSpPr>
              <p:nvPr userDrawn="1"/>
            </p:nvCxnSpPr>
            <p:spPr>
              <a:xfrm flipV="1">
                <a:off x="7567396" y="4211389"/>
                <a:ext cx="1615" cy="1953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5" idx="5"/>
              </p:cNvCxnSpPr>
              <p:nvPr userDrawn="1"/>
            </p:nvCxnSpPr>
            <p:spPr>
              <a:xfrm flipH="1">
                <a:off x="7569011" y="4098140"/>
                <a:ext cx="176639" cy="11324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 userDrawn="1"/>
          </p:nvSpPr>
          <p:spPr>
            <a:xfrm>
              <a:off x="355113" y="-14367"/>
              <a:ext cx="1348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+mj-lt"/>
                </a:rPr>
                <a:t>DREAM</a:t>
              </a:r>
              <a:r>
                <a:rPr lang="en-US" sz="1800" b="1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:</a:t>
              </a:r>
              <a:r>
                <a:rPr lang="en-US" sz="1800" kern="1200" dirty="0" err="1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rPr>
                <a:t>L</a:t>
              </a:r>
              <a:r>
                <a:rPr lang="en-US" dirty="0" err="1" smtClean="0">
                  <a:latin typeface="+mj-lt"/>
                </a:rPr>
                <a:t>ab</a:t>
              </a:r>
              <a:endParaRPr lang="en-US" dirty="0">
                <a:latin typeface="+mj-lt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54" y="-1"/>
              <a:ext cx="365760" cy="332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3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1096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758"/>
            <a:ext cx="82296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1097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/>
              <a:pPr/>
              <a:t>20-Jun-16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56351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8648"/>
            <a:ext cx="7772400" cy="114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0248"/>
            <a:ext cx="7772400" cy="411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7925"/>
            <a:ext cx="1905953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248" y="6247925"/>
            <a:ext cx="2897505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2248" y="6247925"/>
            <a:ext cx="1907382" cy="45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296" tIns="41148" rIns="82296" bIns="4114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06B00-D241-444A-895E-558246077712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1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08610" indent="-308610" algn="l" rtl="0" fontAlgn="base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028700" indent="-20574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40180" indent="-20574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185166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26314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67462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08610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497580" indent="-20574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1096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8758"/>
            <a:ext cx="822960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1097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70A55E-73F7-4F33-BF88-DBF1836C2210}" type="datetimeFigureOut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20-Jun-16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56351"/>
            <a:ext cx="594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CD05AB-DC45-4E4E-BEB2-E26CC12705DF}" type="slidenum">
              <a:rPr lang="en-US" smtClean="0">
                <a:solidFill>
                  <a:srgbClr val="684C3C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684C3C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7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so2.com/display/CEP300/Advanced+Queri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iddhi.sourceforge.net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so2.com/display/CEP400/SiddhiQL+Guide+3.0" TargetMode="External"/><Relationship Id="rId2" Type="http://schemas.openxmlformats.org/officeDocument/2006/relationships/hyperlink" Target="https://github.com/wso2/siddhi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docs.wso2.com/display/CEP300/WSO2+Complex+Event+Processor+Documentation" TargetMode="External"/><Relationship Id="rId4" Type="http://schemas.openxmlformats.org/officeDocument/2006/relationships/hyperlink" Target="https://docs.wso2.com/display/CEP400/Siddhi+Try+It+Too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048" y="2101755"/>
            <a:ext cx="8889844" cy="1050877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tillium Web" panose="00000500000000000000" pitchFamily="2" charset="0"/>
              </a:rPr>
              <a:t>Siddhi: A Complex Event Processing Engine</a:t>
            </a:r>
            <a:endParaRPr lang="en-US" sz="3600" dirty="0">
              <a:latin typeface="Titillium Web" panose="00000500000000000000" pitchFamily="2" charset="0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6897421" y="49878"/>
            <a:ext cx="2194560" cy="1039524"/>
            <a:chOff x="8283" y="21319"/>
            <a:chExt cx="8682748" cy="4114800"/>
          </a:xfrm>
        </p:grpSpPr>
        <p:sp>
          <p:nvSpPr>
            <p:cNvPr id="18" name="Oval 17"/>
            <p:cNvSpPr/>
            <p:nvPr userDrawn="1"/>
          </p:nvSpPr>
          <p:spPr>
            <a:xfrm>
              <a:off x="8283" y="1933009"/>
              <a:ext cx="2194560" cy="21945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409349" y="724516"/>
              <a:ext cx="3017520" cy="30175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3559968" y="21319"/>
              <a:ext cx="4114800" cy="411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6039271" y="1478873"/>
              <a:ext cx="2651760" cy="26517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103586" y="3284773"/>
              <a:ext cx="6258912" cy="839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" name="Hexagon 22"/>
            <p:cNvSpPr/>
            <p:nvPr userDrawn="1"/>
          </p:nvSpPr>
          <p:spPr>
            <a:xfrm rot="1800000">
              <a:off x="4810617" y="559567"/>
              <a:ext cx="1613503" cy="1410514"/>
            </a:xfrm>
            <a:prstGeom prst="hexagon">
              <a:avLst>
                <a:gd name="adj" fmla="val 27957"/>
                <a:gd name="vf" fmla="val 115470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78824" y="2473648"/>
              <a:ext cx="8387250" cy="1491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 err="1" smtClean="0">
                  <a:latin typeface="+mj-lt"/>
                </a:rPr>
                <a:t>DREAM</a:t>
              </a:r>
              <a:r>
                <a:rPr lang="en-US" sz="2800" dirty="0" err="1" smtClean="0">
                  <a:latin typeface="+mj-lt"/>
                </a:rPr>
                <a:t>:Lab</a:t>
              </a:r>
              <a:endParaRPr lang="en-US" sz="2800" dirty="0" smtClean="0">
                <a:latin typeface="+mj-lt"/>
              </a:endParaRPr>
            </a:p>
          </p:txBody>
        </p:sp>
        <p:cxnSp>
          <p:nvCxnSpPr>
            <p:cNvPr id="25" name="Straight Connector 24"/>
            <p:cNvCxnSpPr>
              <a:stCxn id="23" idx="3"/>
            </p:cNvCxnSpPr>
            <p:nvPr userDrawn="1"/>
          </p:nvCxnSpPr>
          <p:spPr>
            <a:xfrm>
              <a:off x="4918701" y="861448"/>
              <a:ext cx="709589" cy="4470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1"/>
            </p:cNvCxnSpPr>
            <p:nvPr userDrawn="1"/>
          </p:nvCxnSpPr>
          <p:spPr>
            <a:xfrm flipV="1">
              <a:off x="5621901" y="1308539"/>
              <a:ext cx="6389" cy="7732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5"/>
            </p:cNvCxnSpPr>
            <p:nvPr userDrawn="1"/>
          </p:nvCxnSpPr>
          <p:spPr>
            <a:xfrm flipH="1">
              <a:off x="5628290" y="860261"/>
              <a:ext cx="698868" cy="4482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15-JAN-16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9970" y="4491432"/>
            <a:ext cx="388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Presenter</a:t>
            </a:r>
            <a:r>
              <a:rPr lang="en-US" dirty="0" smtClean="0"/>
              <a:t>:</a:t>
            </a:r>
          </a:p>
          <a:p>
            <a:r>
              <a:rPr lang="en-US" dirty="0" smtClean="0"/>
              <a:t>Rajrup Ghosh</a:t>
            </a:r>
          </a:p>
          <a:p>
            <a:r>
              <a:rPr lang="en-US" dirty="0" err="1" smtClean="0"/>
              <a:t>M.Tech</a:t>
            </a:r>
            <a:r>
              <a:rPr lang="en-US" dirty="0" smtClean="0"/>
              <a:t>. Computational Science,</a:t>
            </a:r>
          </a:p>
          <a:p>
            <a:r>
              <a:rPr lang="en-US" dirty="0" smtClean="0"/>
              <a:t>CDS, </a:t>
            </a:r>
            <a:r>
              <a:rPr lang="en-US" dirty="0" err="1" smtClean="0"/>
              <a:t>IISc</a:t>
            </a:r>
            <a:r>
              <a:rPr lang="en-US" dirty="0" smtClean="0"/>
              <a:t> Bangalore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58"/>
            <a:ext cx="8229600" cy="5055815"/>
          </a:xfrm>
        </p:spPr>
        <p:txBody>
          <a:bodyPr>
            <a:normAutofit/>
          </a:bodyPr>
          <a:lstStyle/>
          <a:p>
            <a:r>
              <a:rPr lang="en-US" sz="2800" dirty="0"/>
              <a:t>Amazon Kinesis Streams </a:t>
            </a:r>
            <a:r>
              <a:rPr lang="en-US" sz="2800" dirty="0" smtClean="0"/>
              <a:t>is a CEP solution from Amazon. </a:t>
            </a:r>
          </a:p>
          <a:p>
            <a:r>
              <a:rPr lang="en-US" sz="2800" dirty="0" smtClean="0"/>
              <a:t>Amazon </a:t>
            </a:r>
            <a:r>
              <a:rPr lang="en-US" sz="2800" dirty="0"/>
              <a:t>Kinesis Streams can continuously capture and store terabytes of data per hour from </a:t>
            </a:r>
            <a:r>
              <a:rPr lang="en-US" sz="2800" dirty="0" smtClean="0"/>
              <a:t>sources </a:t>
            </a:r>
            <a:r>
              <a:rPr lang="en-US" sz="2800" dirty="0"/>
              <a:t>such as </a:t>
            </a:r>
            <a:endParaRPr lang="en-US" sz="2800" dirty="0" smtClean="0"/>
          </a:p>
          <a:p>
            <a:pPr lvl="2"/>
            <a:r>
              <a:rPr lang="en-US" sz="2000" dirty="0" smtClean="0"/>
              <a:t>website clickstreams</a:t>
            </a:r>
          </a:p>
          <a:p>
            <a:pPr lvl="2"/>
            <a:r>
              <a:rPr lang="en-US" sz="2000" dirty="0" smtClean="0"/>
              <a:t>financial transactions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/>
              <a:t>social media </a:t>
            </a:r>
            <a:r>
              <a:rPr lang="en-US" sz="2000" dirty="0" smtClean="0"/>
              <a:t>feeds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/>
              <a:t>IT </a:t>
            </a:r>
            <a:r>
              <a:rPr lang="en-US" sz="2000" dirty="0" smtClean="0"/>
              <a:t>logs</a:t>
            </a:r>
          </a:p>
          <a:p>
            <a:pPr lvl="2"/>
            <a:r>
              <a:rPr lang="en-US" sz="2000" dirty="0" smtClean="0"/>
              <a:t>location-tracking events.</a:t>
            </a:r>
          </a:p>
          <a:p>
            <a:r>
              <a:rPr lang="en-US" sz="2800" dirty="0" smtClean="0"/>
              <a:t>Supported as a service from Amazon EC2.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https://aws.amazon.com/kinesis/streams/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Kinesis: Benefits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Amazon Kinesis Client Library (KCL</a:t>
            </a:r>
            <a:r>
              <a:rPr lang="en-US" sz="2800" dirty="0" smtClean="0"/>
              <a:t>) support, which allows </a:t>
            </a:r>
            <a:r>
              <a:rPr lang="en-US" sz="2800" dirty="0"/>
              <a:t>streaming data to power real-time dashboards, generate alerts, implement dynamic pricing and advertising, and </a:t>
            </a:r>
            <a:r>
              <a:rPr lang="en-US" sz="2800" dirty="0" smtClean="0"/>
              <a:t>more.</a:t>
            </a:r>
          </a:p>
          <a:p>
            <a:r>
              <a:rPr lang="en-US" sz="2800" dirty="0" smtClean="0"/>
              <a:t>Emit data </a:t>
            </a:r>
            <a:r>
              <a:rPr lang="en-US" sz="2800" dirty="0"/>
              <a:t>from Amazon Kinesis Streams to other AWS services such as </a:t>
            </a:r>
            <a:endParaRPr lang="en-US" sz="2800" dirty="0" smtClean="0"/>
          </a:p>
          <a:p>
            <a:pPr lvl="1"/>
            <a:r>
              <a:rPr lang="en-US" sz="2400" dirty="0" smtClean="0"/>
              <a:t>Amazon </a:t>
            </a:r>
            <a:r>
              <a:rPr lang="en-US" sz="2400" dirty="0"/>
              <a:t>Simple Storage Service (Amazon </a:t>
            </a:r>
            <a:r>
              <a:rPr lang="en-US" sz="2400" dirty="0" smtClean="0"/>
              <a:t>S3)</a:t>
            </a:r>
          </a:p>
          <a:p>
            <a:pPr lvl="1"/>
            <a:r>
              <a:rPr lang="en-US" sz="2400" dirty="0" smtClean="0"/>
              <a:t>Amazon Redshift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Amazon Elastic Map Reduce (Amazon </a:t>
            </a:r>
            <a:r>
              <a:rPr lang="en-US" sz="2400" dirty="0" smtClean="0"/>
              <a:t>EMR)</a:t>
            </a:r>
          </a:p>
          <a:p>
            <a:pPr lvl="1"/>
            <a:r>
              <a:rPr lang="en-US" sz="2400" dirty="0" smtClean="0"/>
              <a:t>AWS </a:t>
            </a:r>
            <a:r>
              <a:rPr lang="en-US" sz="2400" dirty="0"/>
              <a:t>Lambda.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https://aws.amazon.com/kinesis/streams/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 time processing engine in the cloud.</a:t>
            </a:r>
          </a:p>
          <a:p>
            <a:r>
              <a:rPr lang="en-US" sz="2800" dirty="0" smtClean="0"/>
              <a:t>Service provided by Microsoft.</a:t>
            </a:r>
          </a:p>
          <a:p>
            <a:r>
              <a:rPr lang="en-US" sz="2800" dirty="0" smtClean="0"/>
              <a:t>Advantages: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eal-time </a:t>
            </a:r>
            <a:r>
              <a:rPr lang="en-US" sz="2400" dirty="0"/>
              <a:t>analytics </a:t>
            </a:r>
            <a:r>
              <a:rPr lang="en-US" sz="2400" dirty="0" smtClean="0"/>
              <a:t>for </a:t>
            </a:r>
            <a:r>
              <a:rPr lang="en-US" sz="2400" dirty="0" err="1" smtClean="0"/>
              <a:t>IoT</a:t>
            </a:r>
            <a:r>
              <a:rPr lang="en-US" sz="2400" dirty="0" smtClean="0"/>
              <a:t> </a:t>
            </a:r>
            <a:r>
              <a:rPr lang="en-US" sz="2400" dirty="0"/>
              <a:t>solutions</a:t>
            </a:r>
          </a:p>
          <a:p>
            <a:pPr lvl="1"/>
            <a:r>
              <a:rPr lang="en-US" sz="2400" dirty="0"/>
              <a:t>Stream millions of events per </a:t>
            </a:r>
            <a:r>
              <a:rPr lang="en-US" sz="2400" dirty="0" smtClean="0"/>
              <a:t>second</a:t>
            </a:r>
          </a:p>
          <a:p>
            <a:pPr lvl="1"/>
            <a:r>
              <a:rPr lang="en-US" sz="2400" dirty="0"/>
              <a:t>Achieve mission-critical reliability and scale</a:t>
            </a:r>
          </a:p>
          <a:p>
            <a:pPr lvl="1"/>
            <a:r>
              <a:rPr lang="en-US" sz="2400" dirty="0" smtClean="0"/>
              <a:t>Real-time </a:t>
            </a:r>
            <a:r>
              <a:rPr lang="en-US" sz="2400" dirty="0"/>
              <a:t>dashboards and alerts over </a:t>
            </a:r>
            <a:r>
              <a:rPr lang="en-US" sz="2400" dirty="0" smtClean="0"/>
              <a:t>data</a:t>
            </a:r>
            <a:endParaRPr lang="en-US" sz="2400" dirty="0"/>
          </a:p>
          <a:p>
            <a:pPr lvl="1"/>
            <a:r>
              <a:rPr lang="en-US" sz="2400" dirty="0"/>
              <a:t>Correlate across multiple streams of data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smtClean="0"/>
              <a:t>SQL-based </a:t>
            </a:r>
            <a:r>
              <a:rPr lang="en-US" sz="2400" dirty="0"/>
              <a:t>language for rapid development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https://azure.microsoft.com/en-in/services/stream-analytics/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End to End processing on Microsoft Azure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970"/>
            <a:ext cx="9144000" cy="450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Azure Stream Analytics, James Serra, Big Data Evangelist, Microsoft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7" y="361618"/>
            <a:ext cx="8229600" cy="1096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Problems with current CEP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333333"/>
                </a:solidFill>
              </a:rPr>
              <a:t>Many are</a:t>
            </a:r>
            <a:r>
              <a:rPr lang="en-US" b="1" dirty="0" smtClean="0">
                <a:solidFill>
                  <a:srgbClr val="333333"/>
                </a:solidFill>
              </a:rPr>
              <a:t> proprietary</a:t>
            </a:r>
            <a:endParaRPr lang="en-US" b="1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>
                <a:solidFill>
                  <a:srgbClr val="333333"/>
                </a:solidFill>
              </a:rPr>
              <a:t>Not enough support for complex queries</a:t>
            </a:r>
            <a:endParaRPr lang="en-US" dirty="0"/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>
                <a:solidFill>
                  <a:srgbClr val="333333"/>
                </a:solidFill>
              </a:rPr>
              <a:t>Less efficient </a:t>
            </a:r>
            <a:endParaRPr lang="en-US" dirty="0" smtClean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333333"/>
                </a:solidFill>
              </a:rPr>
              <a:t>High </a:t>
            </a:r>
            <a:r>
              <a:rPr lang="en-US" dirty="0">
                <a:solidFill>
                  <a:srgbClr val="333333"/>
                </a:solidFill>
              </a:rPr>
              <a:t>latency </a:t>
            </a:r>
            <a:endParaRPr lang="en-US" dirty="0" smtClean="0">
              <a:solidFill>
                <a:srgbClr val="333333"/>
              </a:solidFill>
            </a:endParaRPr>
          </a:p>
          <a:p>
            <a:pPr marL="457200" lvl="1" indent="-342900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333333"/>
                </a:solidFill>
              </a:rPr>
              <a:t>High </a:t>
            </a:r>
            <a:r>
              <a:rPr lang="en-US" dirty="0">
                <a:solidFill>
                  <a:srgbClr val="333333"/>
                </a:solidFill>
              </a:rPr>
              <a:t>memory consumption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sz="2700" dirty="0">
              <a:solidFill>
                <a:srgbClr val="3333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http://siddhi.sourceforge.net/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using Siddhi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05" y="1508758"/>
            <a:ext cx="7827947" cy="47548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Siddhi is </a:t>
            </a:r>
            <a:r>
              <a:rPr lang="en-US" sz="2800" b="1" dirty="0" smtClean="0"/>
              <a:t>open-source</a:t>
            </a:r>
          </a:p>
          <a:p>
            <a:r>
              <a:rPr lang="en-US" sz="2800" dirty="0" smtClean="0"/>
              <a:t>A lightweight engine for identifying complex events</a:t>
            </a:r>
          </a:p>
          <a:p>
            <a:r>
              <a:rPr lang="en-US" sz="2800" dirty="0" smtClean="0"/>
              <a:t>Useful to deploy in low </a:t>
            </a:r>
            <a:r>
              <a:rPr lang="en-US" sz="2800" dirty="0"/>
              <a:t>end computational resources such </a:t>
            </a:r>
            <a:r>
              <a:rPr lang="en-US" sz="2800" dirty="0" smtClean="0"/>
              <a:t>as:</a:t>
            </a:r>
          </a:p>
          <a:p>
            <a:pPr lvl="2"/>
            <a:r>
              <a:rPr lang="en-US" sz="2000" dirty="0" smtClean="0"/>
              <a:t>Raspberry Pi</a:t>
            </a:r>
          </a:p>
          <a:p>
            <a:pPr lvl="2"/>
            <a:r>
              <a:rPr lang="en-US" sz="2000" dirty="0" smtClean="0"/>
              <a:t> UAVs</a:t>
            </a:r>
          </a:p>
          <a:p>
            <a:pPr lvl="2"/>
            <a:r>
              <a:rPr lang="en-US" sz="2000" dirty="0" smtClean="0"/>
              <a:t> </a:t>
            </a:r>
            <a:r>
              <a:rPr lang="en-US" sz="2000" dirty="0"/>
              <a:t>mobile phones, etc</a:t>
            </a:r>
            <a:r>
              <a:rPr lang="en-US" sz="2000" dirty="0" smtClean="0"/>
              <a:t>.</a:t>
            </a:r>
          </a:p>
          <a:p>
            <a:r>
              <a:rPr lang="en-US" sz="2800" dirty="0" smtClean="0"/>
              <a:t>Supports a query language to detect patterns in events.</a:t>
            </a:r>
            <a:endParaRPr lang="en-US" sz="2800" dirty="0"/>
          </a:p>
          <a:p>
            <a:endParaRPr lang="en-US" sz="2700" dirty="0" smtClean="0">
              <a:solidFill>
                <a:srgbClr val="333333"/>
              </a:solidFill>
              <a:latin typeface="Georgia" pitchFamily="18" charset="0"/>
            </a:endParaRPr>
          </a:p>
          <a:p>
            <a:endParaRPr lang="en-US" sz="2700" dirty="0">
              <a:solidFill>
                <a:srgbClr val="333333"/>
              </a:solidFill>
              <a:latin typeface="Georgia" pitchFamily="18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14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293380"/>
            <a:ext cx="8229600" cy="1096646"/>
          </a:xfrm>
        </p:spPr>
        <p:txBody>
          <a:bodyPr/>
          <a:lstStyle/>
          <a:p>
            <a:pPr algn="ctr"/>
            <a:r>
              <a:rPr lang="en-US" dirty="0" smtClean="0"/>
              <a:t>How can we apply Siddhi CEP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5" y="2665240"/>
            <a:ext cx="1387508" cy="174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27" y="2407006"/>
            <a:ext cx="1455334" cy="1753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49" y="1313971"/>
            <a:ext cx="1670004" cy="3841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1916073" y="3166281"/>
            <a:ext cx="1132354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1685401">
            <a:off x="4552176" y="3410507"/>
            <a:ext cx="1395622" cy="16737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642791">
            <a:off x="4546000" y="2792467"/>
            <a:ext cx="1416053" cy="14399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915104">
            <a:off x="4533924" y="3647229"/>
            <a:ext cx="1346152" cy="8422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0398131">
            <a:off x="4503065" y="2649620"/>
            <a:ext cx="1431020" cy="8169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9549363">
            <a:off x="4306288" y="2351609"/>
            <a:ext cx="1577790" cy="2224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1752230">
            <a:off x="4367966" y="3807887"/>
            <a:ext cx="1577790" cy="22242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20539" y="2904672"/>
            <a:ext cx="1227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Publish: “21° C”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 rot="20321424">
            <a:off x="4353096" y="2133064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Publish: “21.5° C”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 rot="946880">
            <a:off x="4461484" y="4029476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Publish: “21.9° C”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 rot="20454212">
            <a:off x="4676319" y="2882473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Subscribe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 rot="941834">
            <a:off x="4680814" y="3212132"/>
            <a:ext cx="1341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Subscribe</a:t>
            </a:r>
            <a:endParaRPr lang="en-US" sz="1100" dirty="0"/>
          </a:p>
        </p:txBody>
      </p:sp>
      <p:sp>
        <p:nvSpPr>
          <p:cNvPr id="16" name="Hexagon 15"/>
          <p:cNvSpPr/>
          <p:nvPr/>
        </p:nvSpPr>
        <p:spPr>
          <a:xfrm>
            <a:off x="528565" y="5230042"/>
            <a:ext cx="676410" cy="518615"/>
          </a:xfrm>
          <a:prstGeom prst="hex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2828919" y="5230042"/>
            <a:ext cx="693338" cy="5561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5289655" y="5211278"/>
            <a:ext cx="656443" cy="53738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41353" y="5249135"/>
            <a:ext cx="144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Subscribe to topic: “temperature”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691889" y="5249135"/>
            <a:ext cx="131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to topic: “temperature”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155140" y="5249135"/>
            <a:ext cx="1555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Publish to topic: “Avg. temperature”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28848" y="1746913"/>
            <a:ext cx="15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Siddhi Running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481247" y="3764484"/>
            <a:ext cx="151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Siddhi Running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http://www.hivemq.com/blog/how-to-get-started-with-mqtt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Siddhi CEP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Selection or filtering </a:t>
            </a:r>
            <a:r>
              <a:rPr lang="en-US" sz="2400" dirty="0"/>
              <a:t>and projection </a:t>
            </a:r>
            <a:r>
              <a:rPr lang="en-US" sz="2400" dirty="0" smtClean="0"/>
              <a:t>(like </a:t>
            </a:r>
            <a:r>
              <a:rPr lang="en-US" sz="2400" dirty="0"/>
              <a:t>select in </a:t>
            </a:r>
            <a:r>
              <a:rPr lang="en-US" sz="2400" dirty="0" smtClean="0"/>
              <a:t>SQL)</a:t>
            </a:r>
          </a:p>
          <a:p>
            <a:pPr lvl="1"/>
            <a:r>
              <a:rPr lang="en-US" sz="2400" dirty="0" smtClean="0"/>
              <a:t>Filter </a:t>
            </a:r>
            <a:r>
              <a:rPr lang="en-US" sz="2400" dirty="0"/>
              <a:t>query creates an output stream and inserts any events from the input stream that satisfies the </a:t>
            </a:r>
            <a:r>
              <a:rPr lang="en-US" sz="2400" dirty="0" smtClean="0"/>
              <a:t>conditions defined.</a:t>
            </a:r>
          </a:p>
          <a:p>
            <a:pPr lvl="1"/>
            <a:r>
              <a:rPr lang="en-US" sz="2400" dirty="0" smtClean="0"/>
              <a:t>Filters </a:t>
            </a:r>
            <a:r>
              <a:rPr lang="en-US" sz="2400" dirty="0"/>
              <a:t>support following types of conditions</a:t>
            </a:r>
          </a:p>
          <a:p>
            <a:pPr lvl="2"/>
            <a:r>
              <a:rPr lang="en-US" sz="2400" dirty="0" smtClean="0"/>
              <a:t>&gt;, </a:t>
            </a:r>
            <a:r>
              <a:rPr lang="en-US" sz="2400" dirty="0"/>
              <a:t>&lt;, ==, &gt;=, &lt;=, </a:t>
            </a:r>
            <a:r>
              <a:rPr lang="en-US" sz="2400" dirty="0" smtClean="0"/>
              <a:t>!=</a:t>
            </a:r>
          </a:p>
          <a:p>
            <a:pPr lvl="2"/>
            <a:r>
              <a:rPr lang="en-US" sz="2400" dirty="0" smtClean="0"/>
              <a:t>contains, </a:t>
            </a:r>
            <a:r>
              <a:rPr lang="en-US" sz="2400" dirty="0" err="1" smtClean="0"/>
              <a:t>instanceof</a:t>
            </a:r>
            <a:endParaRPr lang="en-US" sz="2400" dirty="0"/>
          </a:p>
          <a:p>
            <a:pPr lvl="2"/>
            <a:r>
              <a:rPr lang="en-US" sz="2400" dirty="0" smtClean="0"/>
              <a:t>and, or, not</a:t>
            </a:r>
          </a:p>
          <a:p>
            <a:pPr lvl="1"/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Clr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endParaRPr lang="en-US" sz="2000" dirty="0">
              <a:solidFill>
                <a:srgbClr val="333333"/>
              </a:solidFill>
              <a:latin typeface="Georgia" pitchFamily="32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2955" y="6356351"/>
            <a:ext cx="8461611" cy="365125"/>
          </a:xfrm>
        </p:spPr>
        <p:txBody>
          <a:bodyPr/>
          <a:lstStyle/>
          <a:p>
            <a:r>
              <a:rPr lang="en-US" dirty="0"/>
              <a:t>https://docs.wso2.com/display/CEP300/Filters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52" y="4555999"/>
            <a:ext cx="7243264" cy="16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58" y="641445"/>
            <a:ext cx="8405742" cy="5622193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Windows – events are processed within a window (e.g. for </a:t>
            </a:r>
            <a:r>
              <a:rPr lang="en-US" sz="2000" dirty="0" smtClean="0"/>
              <a:t>aggregation).</a:t>
            </a:r>
          </a:p>
          <a:p>
            <a:pPr lvl="2"/>
            <a:r>
              <a:rPr lang="en-US" sz="1800" dirty="0" smtClean="0"/>
              <a:t>Time window </a:t>
            </a:r>
          </a:p>
          <a:p>
            <a:pPr lvl="2"/>
            <a:r>
              <a:rPr lang="en-US" sz="1800" dirty="0" smtClean="0"/>
              <a:t>Length window</a:t>
            </a:r>
          </a:p>
          <a:p>
            <a:pPr lvl="2"/>
            <a:r>
              <a:rPr lang="en-US" sz="1800" dirty="0"/>
              <a:t>Time batch </a:t>
            </a:r>
            <a:r>
              <a:rPr lang="en-US" sz="1800" dirty="0" smtClean="0"/>
              <a:t>window</a:t>
            </a:r>
          </a:p>
          <a:p>
            <a:pPr lvl="2"/>
            <a:r>
              <a:rPr lang="en-US" sz="1800" dirty="0" smtClean="0"/>
              <a:t>Length batch window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/>
          </a:p>
          <a:p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" y="2467136"/>
            <a:ext cx="8767407" cy="436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https://docs.wso2.com/display/CEP300/Windows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Window Query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559" y="1457483"/>
            <a:ext cx="8413334" cy="513987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Window Query:</a:t>
            </a:r>
          </a:p>
          <a:p>
            <a:pPr lvl="1"/>
            <a:r>
              <a:rPr lang="en-US" sz="1800" dirty="0" smtClean="0"/>
              <a:t>Length Sliding Window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Length Batch Window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3" y="2188405"/>
            <a:ext cx="7650566" cy="170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3" y="4585647"/>
            <a:ext cx="7650566" cy="177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504061"/>
            <a:ext cx="8413336" cy="4623274"/>
          </a:xfrm>
        </p:spPr>
        <p:txBody>
          <a:bodyPr>
            <a:normAutofit/>
          </a:bodyPr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Event Stream and Event Stream Processing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Complex Event Processing (CEP)</a:t>
            </a:r>
            <a:endParaRPr lang="en-US" dirty="0">
              <a:solidFill>
                <a:srgbClr val="333333"/>
              </a:solidFill>
              <a:latin typeface="Calibri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Why to use Siddhi – CEP?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How to use Siddhi?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3600" dirty="0" smtClean="0">
                <a:latin typeface="Calibri" pitchFamily="34" charset="0"/>
              </a:rPr>
              <a:t>A quick look into Siddhi Architecture</a:t>
            </a:r>
            <a:endParaRPr lang="en-US" sz="4000" dirty="0">
              <a:latin typeface="Calibri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Siddhi + MQTT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solidFill>
                  <a:srgbClr val="333333"/>
                </a:solidFill>
                <a:latin typeface="Calibri" pitchFamily="34" charset="0"/>
              </a:rPr>
              <a:t>Hands On demo on event processing using CEP </a:t>
            </a:r>
            <a:endParaRPr lang="en-US" sz="3200" dirty="0">
              <a:latin typeface="Calibri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 dirty="0">
              <a:solidFill>
                <a:srgbClr val="333333"/>
              </a:solidFill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854"/>
            <a:ext cx="8229600" cy="5676784"/>
          </a:xfrm>
        </p:spPr>
        <p:txBody>
          <a:bodyPr/>
          <a:lstStyle/>
          <a:p>
            <a:pPr lvl="1"/>
            <a:r>
              <a:rPr lang="en-US" sz="1800" dirty="0"/>
              <a:t>Time Sliding Window: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280988" lvl="1" indent="0">
              <a:buNone/>
            </a:pPr>
            <a:endParaRPr lang="en-US" sz="1800" dirty="0" smtClean="0"/>
          </a:p>
          <a:p>
            <a:pPr marL="280988" lvl="1" indent="0">
              <a:buNone/>
            </a:pPr>
            <a:endParaRPr lang="en-US" sz="1800" dirty="0" smtClean="0"/>
          </a:p>
          <a:p>
            <a:pPr lvl="1"/>
            <a:r>
              <a:rPr lang="en-US" sz="1800" dirty="0"/>
              <a:t>Time Batch Window:</a:t>
            </a:r>
          </a:p>
          <a:p>
            <a:pPr lvl="1"/>
            <a:endParaRPr lang="en-US" sz="1800" dirty="0" smtClean="0"/>
          </a:p>
          <a:p>
            <a:pPr lvl="2"/>
            <a:endParaRPr lang="en-US" sz="1400" dirty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23" y="1207045"/>
            <a:ext cx="7307830" cy="154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23" y="4217798"/>
            <a:ext cx="7551253" cy="165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3206"/>
            <a:ext cx="8229600" cy="5690432"/>
          </a:xfrm>
        </p:spPr>
        <p:txBody>
          <a:bodyPr>
            <a:normAutofit/>
          </a:bodyPr>
          <a:lstStyle/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Ordering – sequences and patterns (before, followed by conditions e.g. new location followed by small and a large purchase might suggest a </a:t>
            </a:r>
            <a:r>
              <a:rPr lang="en-US" sz="2400" dirty="0" smtClean="0"/>
              <a:t>fraud)</a:t>
            </a:r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000" dirty="0" smtClean="0"/>
              <a:t>Pattern Query</a:t>
            </a:r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 smtClean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 smtClean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/>
          </a:p>
          <a:p>
            <a:pPr marL="631825" lvl="2" indent="-34290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000" dirty="0" smtClean="0"/>
              <a:t>Sequence Query</a:t>
            </a:r>
            <a:endParaRPr lang="en-US" sz="2000" dirty="0"/>
          </a:p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8925" lvl="1" indent="-288925">
              <a:spcBef>
                <a:spcPts val="1000"/>
              </a:spcBef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6" y="2120735"/>
            <a:ext cx="8674574" cy="166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66" y="4555082"/>
            <a:ext cx="8760896" cy="168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6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Siddhi CEP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1508758"/>
            <a:ext cx="8018060" cy="47548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Split</a:t>
            </a:r>
          </a:p>
          <a:p>
            <a:r>
              <a:rPr lang="en-US" sz="3200" dirty="0" smtClean="0"/>
              <a:t>Join</a:t>
            </a:r>
          </a:p>
          <a:p>
            <a:r>
              <a:rPr lang="en-US" sz="3200" dirty="0" smtClean="0"/>
              <a:t>Partition</a:t>
            </a:r>
          </a:p>
          <a:p>
            <a:r>
              <a:rPr lang="en-US" sz="3200" b="1" dirty="0"/>
              <a:t>Advanced Queries: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2000" b="1" dirty="0" smtClean="0">
                <a:hlinkClick r:id="rId2"/>
              </a:rPr>
              <a:t>https</a:t>
            </a:r>
            <a:r>
              <a:rPr lang="en-US" sz="2000" b="1" dirty="0">
                <a:hlinkClick r:id="rId2"/>
              </a:rPr>
              <a:t>://docs.wso2.com/display/CEP300/Advanced+Queries</a:t>
            </a:r>
            <a:endParaRPr lang="en-US" sz="20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060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Siddhi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228299"/>
            <a:ext cx="8502555" cy="5377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Packages to be imported: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Maven to get Siddhi dependencies: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6" y="1609190"/>
            <a:ext cx="6446505" cy="131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4" y="3472996"/>
            <a:ext cx="4805899" cy="30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https://docs.wso2.com/display/CEP400/Using+Siddhi+as+a+Library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98" y="252436"/>
            <a:ext cx="8229600" cy="1096646"/>
          </a:xfrm>
        </p:spPr>
        <p:txBody>
          <a:bodyPr/>
          <a:lstStyle/>
          <a:p>
            <a:r>
              <a:rPr lang="en-US" dirty="0" smtClean="0"/>
              <a:t>Use Siddhi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98" y="1064525"/>
            <a:ext cx="8502555" cy="5377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Starting Siddhi Manager: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98" y="1480641"/>
            <a:ext cx="8459195" cy="491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7591" y="6435625"/>
            <a:ext cx="8175008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github.com/wso2/siddhi/blob/master/modules/siddhi-samples/quick-start-samples/src/main/java/org/wso2/siddhi/sample/</a:t>
            </a:r>
            <a:r>
              <a:rPr lang="en-US" dirty="0"/>
              <a:t>SimpleFilterSample.java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4" y="1503055"/>
            <a:ext cx="6920685" cy="428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1096646"/>
          </a:xfrm>
        </p:spPr>
        <p:txBody>
          <a:bodyPr/>
          <a:lstStyle/>
          <a:p>
            <a:r>
              <a:rPr lang="en-US" dirty="0" smtClean="0"/>
              <a:t>Input to Siddhi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41445" y="6356351"/>
            <a:ext cx="7724633" cy="365125"/>
          </a:xfrm>
        </p:spPr>
        <p:txBody>
          <a:bodyPr/>
          <a:lstStyle/>
          <a:p>
            <a:r>
              <a:rPr lang="en-US" dirty="0" smtClean="0"/>
              <a:t>https://github.com/wso2/siddhi/blob/master/modules/siddhi-samples/quick-start-samples/src/main/java/org/wso2/siddhi/sample/SimpleFilterSample.java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8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on Siddhi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Connected Queries: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lvl="1"/>
            <a:r>
              <a:rPr lang="en-US" sz="2400" dirty="0" smtClean="0"/>
              <a:t>This requires appropriate manipulation of output callbacks.</a:t>
            </a:r>
          </a:p>
          <a:p>
            <a:pPr lvl="1"/>
            <a:r>
              <a:rPr lang="en-US" sz="2400" dirty="0" smtClean="0"/>
              <a:t>Requires 2 input handlers to send streams.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7" y="2159331"/>
            <a:ext cx="8693624" cy="211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5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Siddhi Architecture and Event Flow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3" y="1553821"/>
            <a:ext cx="8719924" cy="382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https://docs.wso2.com/display/CEP410/User+Guide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1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pic>
        <p:nvPicPr>
          <p:cNvPr id="32" name="Picture 31" descr="us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37" name="Straight Arrow Connector 36"/>
          <p:cNvCxnSpPr>
            <a:stCxn id="34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19600" y="99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2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16" name="Group 43"/>
          <p:cNvGrpSpPr/>
          <p:nvPr/>
        </p:nvGrpSpPr>
        <p:grpSpPr>
          <a:xfrm>
            <a:off x="5867400" y="3429000"/>
            <a:ext cx="950912" cy="375989"/>
            <a:chOff x="2249488" y="3425824"/>
            <a:chExt cx="819150" cy="238126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0" name="Group 47"/>
          <p:cNvGrpSpPr/>
          <p:nvPr/>
        </p:nvGrpSpPr>
        <p:grpSpPr>
          <a:xfrm>
            <a:off x="5867400" y="3886196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52" name="TextBox 51"/>
          <p:cNvSpPr txBox="1"/>
          <p:nvPr/>
        </p:nvSpPr>
        <p:spPr>
          <a:xfrm>
            <a:off x="3328918" y="5741318"/>
            <a:ext cx="2815190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User Input a Query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38202" y="6247925"/>
            <a:ext cx="7802770" cy="458628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SIDDHI CEP, A HIGH PERFORMANCE COMPLEX EVENT PROCESSING ENGINE, </a:t>
            </a:r>
            <a:r>
              <a:rPr lang="en-US" sz="1400" kern="0" dirty="0">
                <a:solidFill>
                  <a:schemeClr val="bg1"/>
                </a:solidFill>
                <a:latin typeface="Georgia" pitchFamily="18" charset="0"/>
                <a:hlinkClick r:id="rId3"/>
              </a:rPr>
              <a:t>http://siddhi.sourceforge.net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1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4196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52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56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60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63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4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64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66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67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8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9" name="TextBox 68"/>
          <p:cNvSpPr txBox="1"/>
          <p:nvPr/>
        </p:nvSpPr>
        <p:spPr>
          <a:xfrm>
            <a:off x="3314701" y="5775925"/>
            <a:ext cx="4068738" cy="523216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Compiling the query</a:t>
            </a:r>
          </a:p>
        </p:txBody>
      </p:sp>
    </p:spTree>
    <p:extLst>
      <p:ext uri="{BB962C8B-B14F-4D97-AF65-F5344CB8AC3E}">
        <p14:creationId xmlns:p14="http://schemas.microsoft.com/office/powerpoint/2010/main" val="33400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Event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 event stream is a sequence of </a:t>
            </a:r>
            <a:r>
              <a:rPr lang="en-US" sz="3000" dirty="0" smtClean="0"/>
              <a:t>events ordered with time.</a:t>
            </a:r>
          </a:p>
          <a:p>
            <a:r>
              <a:rPr lang="en-US" sz="3000" dirty="0" smtClean="0"/>
              <a:t>One </a:t>
            </a:r>
            <a:r>
              <a:rPr lang="en-US" sz="3000" dirty="0"/>
              <a:t>or more event streams can be imported and manipulated using </a:t>
            </a:r>
            <a:r>
              <a:rPr lang="en-US" sz="3000" dirty="0" smtClean="0"/>
              <a:t>queries.</a:t>
            </a:r>
          </a:p>
          <a:p>
            <a:r>
              <a:rPr lang="en-US" sz="3000" dirty="0" smtClean="0"/>
              <a:t>Identification of patterns on these events is required.</a:t>
            </a:r>
          </a:p>
          <a:p>
            <a:r>
              <a:rPr lang="en-US" sz="3000" dirty="0" smtClean="0"/>
              <a:t>Examples:</a:t>
            </a:r>
          </a:p>
          <a:p>
            <a:pPr lvl="1"/>
            <a:r>
              <a:rPr lang="en-US" sz="2600" dirty="0"/>
              <a:t>S</a:t>
            </a:r>
            <a:r>
              <a:rPr lang="en-US" sz="2600" dirty="0" smtClean="0"/>
              <a:t>tock quotes</a:t>
            </a:r>
          </a:p>
          <a:p>
            <a:pPr lvl="1"/>
            <a:r>
              <a:rPr lang="en-US" sz="2600" dirty="0" smtClean="0"/>
              <a:t>Click streams</a:t>
            </a:r>
          </a:p>
          <a:p>
            <a:pPr lvl="1"/>
            <a:r>
              <a:rPr lang="en-US" sz="2600" dirty="0" smtClean="0"/>
              <a:t>Sensor network </a:t>
            </a:r>
            <a:r>
              <a:rPr lang="en-US" sz="2600" dirty="0"/>
              <a:t>d</a:t>
            </a:r>
            <a:r>
              <a:rPr lang="en-US" sz="2600" dirty="0" smtClean="0"/>
              <a:t>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https://docs.wso2.com/display/CEP400/Understanding+Event+Streams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4196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43400" y="182880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2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5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49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0" name="TextBox 59"/>
          <p:cNvSpPr txBox="1"/>
          <p:nvPr/>
        </p:nvSpPr>
        <p:spPr>
          <a:xfrm>
            <a:off x="1979690" y="5842013"/>
            <a:ext cx="5868910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Query get compiled into an object model</a:t>
            </a:r>
          </a:p>
        </p:txBody>
      </p:sp>
    </p:spTree>
    <p:extLst>
      <p:ext uri="{BB962C8B-B14F-4D97-AF65-F5344CB8AC3E}">
        <p14:creationId xmlns:p14="http://schemas.microsoft.com/office/powerpoint/2010/main" val="40422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1828800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2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5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49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0" name="TextBox 59"/>
          <p:cNvSpPr txBox="1"/>
          <p:nvPr/>
        </p:nvSpPr>
        <p:spPr>
          <a:xfrm>
            <a:off x="988328" y="5776416"/>
            <a:ext cx="7487943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Query Object Model is parsed to the Siddhi Manager</a:t>
            </a:r>
          </a:p>
        </p:txBody>
      </p:sp>
    </p:spTree>
    <p:extLst>
      <p:ext uri="{BB962C8B-B14F-4D97-AF65-F5344CB8AC3E}">
        <p14:creationId xmlns:p14="http://schemas.microsoft.com/office/powerpoint/2010/main" val="151293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 0.2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6200" y="2667000"/>
            <a:ext cx="228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6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1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0" name="TextBox 59"/>
          <p:cNvSpPr txBox="1"/>
          <p:nvPr/>
        </p:nvSpPr>
        <p:spPr>
          <a:xfrm>
            <a:off x="2115604" y="5785462"/>
            <a:ext cx="4894797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Event arrives to the Input Adapter</a:t>
            </a:r>
          </a:p>
        </p:txBody>
      </p:sp>
    </p:spTree>
    <p:extLst>
      <p:ext uri="{BB962C8B-B14F-4D97-AF65-F5344CB8AC3E}">
        <p14:creationId xmlns:p14="http://schemas.microsoft.com/office/powerpoint/2010/main" val="12878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6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1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4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5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8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0" name="Rounded Rectangle 39"/>
          <p:cNvSpPr/>
          <p:nvPr/>
        </p:nvSpPr>
        <p:spPr>
          <a:xfrm>
            <a:off x="914400" y="26670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1083" y="5887917"/>
            <a:ext cx="7661837" cy="461661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Arial Narrow" pitchFamily="34" charset="0"/>
              </a:rPr>
              <a:t>Convert </a:t>
            </a: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Event to a T</a:t>
            </a:r>
            <a:r>
              <a:rPr lang="en-US" sz="2400" b="1" dirty="0" smtClean="0">
                <a:solidFill>
                  <a:prstClr val="black"/>
                </a:solidFill>
                <a:latin typeface="Arial Narrow" pitchFamily="34" charset="0"/>
              </a:rPr>
              <a:t>uple </a:t>
            </a: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and place it to the input event queue</a:t>
            </a:r>
          </a:p>
        </p:txBody>
      </p:sp>
    </p:spTree>
    <p:extLst>
      <p:ext uri="{BB962C8B-B14F-4D97-AF65-F5344CB8AC3E}">
        <p14:creationId xmlns:p14="http://schemas.microsoft.com/office/powerpoint/2010/main" val="30853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15417 0.11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84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87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8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88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91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9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9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9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9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9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9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0" name="Rounded Rectangle 39"/>
          <p:cNvSpPr/>
          <p:nvPr/>
        </p:nvSpPr>
        <p:spPr>
          <a:xfrm>
            <a:off x="2286000" y="35052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53467" y="5804800"/>
            <a:ext cx="6048447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Processor takes the </a:t>
            </a:r>
            <a:r>
              <a:rPr lang="en-US" sz="2800" b="1" dirty="0" err="1">
                <a:solidFill>
                  <a:prstClr val="black"/>
                </a:solidFill>
                <a:latin typeface="Arial Narrow" pitchFamily="34" charset="0"/>
              </a:rPr>
              <a:t>tuple</a:t>
            </a: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 from the queue </a:t>
            </a:r>
          </a:p>
        </p:txBody>
      </p:sp>
    </p:spTree>
    <p:extLst>
      <p:ext uri="{BB962C8B-B14F-4D97-AF65-F5344CB8AC3E}">
        <p14:creationId xmlns:p14="http://schemas.microsoft.com/office/powerpoint/2010/main" val="7030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556 L 0.25 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0" y="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2957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572000" y="36576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200" y="3702120"/>
            <a:ext cx="2286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1" name="TextBox 60"/>
          <p:cNvSpPr txBox="1"/>
          <p:nvPr/>
        </p:nvSpPr>
        <p:spPr>
          <a:xfrm>
            <a:off x="740235" y="5788699"/>
            <a:ext cx="7587329" cy="461661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Executing the queries</a:t>
            </a:r>
            <a:r>
              <a:rPr lang="en-US" sz="2400" b="1" dirty="0" smtClean="0">
                <a:solidFill>
                  <a:prstClr val="black"/>
                </a:solidFill>
                <a:latin typeface="Arial Narrow" pitchFamily="34" charset="0"/>
              </a:rPr>
              <a:t>… Other </a:t>
            </a:r>
            <a:r>
              <a:rPr lang="en-US" sz="2400" b="1" dirty="0">
                <a:solidFill>
                  <a:prstClr val="black"/>
                </a:solidFill>
                <a:latin typeface="Arial Narrow" pitchFamily="34" charset="0"/>
              </a:rPr>
              <a:t>Events arrives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925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61" name="Rounded Rectangle 60"/>
          <p:cNvSpPr/>
          <p:nvPr/>
        </p:nvSpPr>
        <p:spPr>
          <a:xfrm>
            <a:off x="4572000" y="36576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370212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49488" y="5716459"/>
            <a:ext cx="4857416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Non matching event thrown away</a:t>
            </a:r>
          </a:p>
        </p:txBody>
      </p:sp>
    </p:spTree>
    <p:extLst>
      <p:ext uri="{BB962C8B-B14F-4D97-AF65-F5344CB8AC3E}">
        <p14:creationId xmlns:p14="http://schemas.microsoft.com/office/powerpoint/2010/main" val="38616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48148E-6 L 0.15417 0.03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2286000" y="39624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375 -0.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4495800" y="36576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98643" y="5736508"/>
            <a:ext cx="5870514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Matching Event creates the output Event</a:t>
            </a:r>
          </a:p>
        </p:txBody>
      </p:sp>
    </p:spTree>
    <p:extLst>
      <p:ext uri="{BB962C8B-B14F-4D97-AF65-F5344CB8AC3E}">
        <p14:creationId xmlns:p14="http://schemas.microsoft.com/office/powerpoint/2010/main" val="138307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4495800" y="3657600"/>
            <a:ext cx="228600" cy="228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200" y="3702120"/>
            <a:ext cx="228600" cy="228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6200" y="2667000"/>
            <a:ext cx="228600" cy="228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20766" y="5736584"/>
            <a:ext cx="6702472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Pushing generated Events to the output queue</a:t>
            </a:r>
          </a:p>
        </p:txBody>
      </p:sp>
    </p:spTree>
    <p:extLst>
      <p:ext uri="{BB962C8B-B14F-4D97-AF65-F5344CB8AC3E}">
        <p14:creationId xmlns:p14="http://schemas.microsoft.com/office/powerpoint/2010/main" val="159163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15416 0.03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1.11111E-6 L 0.09167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8757"/>
            <a:ext cx="8379151" cy="49433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1" dirty="0"/>
              <a:t>Event processing</a:t>
            </a:r>
            <a:r>
              <a:rPr lang="en-US" sz="2400" dirty="0"/>
              <a:t> is a method of </a:t>
            </a:r>
            <a:r>
              <a:rPr lang="en-US" sz="2400" dirty="0" smtClean="0"/>
              <a:t>tracking and</a:t>
            </a:r>
            <a:r>
              <a:rPr lang="en-US" sz="2400" dirty="0"/>
              <a:t> </a:t>
            </a:r>
            <a:r>
              <a:rPr lang="en-US" sz="2400" dirty="0" smtClean="0"/>
              <a:t>analyzing (processing</a:t>
            </a:r>
            <a:r>
              <a:rPr lang="en-US" sz="2400" dirty="0"/>
              <a:t>) streams of information (data) about things that happen (events</a:t>
            </a:r>
            <a:r>
              <a:rPr lang="en-US" sz="2400" dirty="0" smtClean="0"/>
              <a:t>)</a:t>
            </a:r>
            <a:r>
              <a:rPr lang="en-US" sz="2400" dirty="0"/>
              <a:t> and deriving a conclusion from them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333333"/>
                </a:solidFill>
              </a:rPr>
              <a:t>Events may be of varied form such as data from environmental sensors.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rgbClr val="333333"/>
                </a:solidFill>
              </a:rPr>
              <a:t>Finding patterns in this data requires complex event processing.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https://en.wikipedia.org/wiki/Complex_event_processing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5943600" y="3962400"/>
            <a:ext cx="228600" cy="228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4400" y="37338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400" y="26670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94307" y="5707014"/>
            <a:ext cx="5872629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User get notified through output Adapter</a:t>
            </a:r>
          </a:p>
        </p:txBody>
      </p:sp>
    </p:spTree>
    <p:extLst>
      <p:ext uri="{BB962C8B-B14F-4D97-AF65-F5344CB8AC3E}">
        <p14:creationId xmlns:p14="http://schemas.microsoft.com/office/powerpoint/2010/main" val="39946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44444E-6 L 0.22083 -0.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556 L 0.15417 0.0388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7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15417 0.127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AutoShape 13"/>
          <p:cNvSpPr>
            <a:spLocks noChangeArrowheads="1"/>
          </p:cNvSpPr>
          <p:nvPr/>
        </p:nvSpPr>
        <p:spPr bwMode="auto">
          <a:xfrm rot="5400000">
            <a:off x="7576213" y="3625190"/>
            <a:ext cx="841648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2" y="2743200"/>
            <a:ext cx="5334000" cy="2286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Siddhi Manager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0574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581400" y="3124200"/>
            <a:ext cx="1905000" cy="1600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4191002" y="3352800"/>
            <a:ext cx="762000" cy="990600"/>
          </a:xfrm>
          <a:prstGeom prst="flowChartMulti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3886200" y="1752602"/>
            <a:ext cx="1295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16200000">
            <a:off x="514151" y="2647748"/>
            <a:ext cx="952903" cy="304800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16200000">
            <a:off x="569778" y="3693976"/>
            <a:ext cx="841646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16200000">
            <a:off x="555700" y="4778304"/>
            <a:ext cx="869805" cy="304801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6" name="AutoShape 12"/>
          <p:cNvSpPr>
            <a:spLocks noChangeArrowheads="1"/>
          </p:cNvSpPr>
          <p:nvPr/>
        </p:nvSpPr>
        <p:spPr bwMode="auto">
          <a:xfrm rot="5400000">
            <a:off x="7551694" y="2606623"/>
            <a:ext cx="8906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7527867" y="4732408"/>
            <a:ext cx="922484" cy="296873"/>
          </a:xfrm>
          <a:prstGeom prst="flowChartManualOperation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715002" y="3352802"/>
            <a:ext cx="12192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38" tIns="45718" rIns="91438" bIns="45718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black"/>
              </a:solidFill>
            </a:endParaRPr>
          </a:p>
        </p:txBody>
      </p:sp>
      <p:pic>
        <p:nvPicPr>
          <p:cNvPr id="35" name="Picture 34" descr="u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2402"/>
            <a:ext cx="838200" cy="8382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53001" y="685801"/>
            <a:ext cx="6078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User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1" y="1600201"/>
            <a:ext cx="1489506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Input Adapters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0401" y="1447801"/>
            <a:ext cx="1630571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Output Adapters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7801" y="1828801"/>
            <a:ext cx="981355" cy="430883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prstClr val="black"/>
                </a:solidFill>
                <a:latin typeface="Agency FB" pitchFamily="34" charset="0"/>
              </a:rPr>
              <a:t>Compiler</a:t>
            </a:r>
          </a:p>
        </p:txBody>
      </p:sp>
      <p:cxnSp>
        <p:nvCxnSpPr>
          <p:cNvPr id="45" name="Straight Arrow Connector 44"/>
          <p:cNvCxnSpPr>
            <a:stCxn id="37" idx="2"/>
          </p:cNvCxnSpPr>
          <p:nvPr/>
        </p:nvCxnSpPr>
        <p:spPr>
          <a:xfrm flipH="1">
            <a:off x="990603" y="2031084"/>
            <a:ext cx="58951" cy="2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</p:cNvCxnSpPr>
          <p:nvPr/>
        </p:nvCxnSpPr>
        <p:spPr>
          <a:xfrm>
            <a:off x="7825687" y="1878684"/>
            <a:ext cx="251513" cy="407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343400" y="3581402"/>
            <a:ext cx="457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2249488" y="3429007"/>
            <a:ext cx="950912" cy="375989"/>
            <a:chOff x="2249488" y="3425824"/>
            <a:chExt cx="819150" cy="238126"/>
          </a:xfrm>
        </p:grpSpPr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3" name="Group 47"/>
          <p:cNvGrpSpPr/>
          <p:nvPr/>
        </p:nvGrpSpPr>
        <p:grpSpPr>
          <a:xfrm>
            <a:off x="2249488" y="3886200"/>
            <a:ext cx="950912" cy="375989"/>
            <a:chOff x="2249488" y="3425824"/>
            <a:chExt cx="819150" cy="238126"/>
          </a:xfrm>
        </p:grpSpPr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0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" name="Group 52"/>
          <p:cNvGrpSpPr/>
          <p:nvPr/>
        </p:nvGrpSpPr>
        <p:grpSpPr>
          <a:xfrm>
            <a:off x="5867400" y="3429007"/>
            <a:ext cx="950912" cy="375989"/>
            <a:chOff x="2249488" y="3425824"/>
            <a:chExt cx="819150" cy="238126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5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5" name="Group 56"/>
          <p:cNvGrpSpPr/>
          <p:nvPr/>
        </p:nvGrpSpPr>
        <p:grpSpPr>
          <a:xfrm>
            <a:off x="5867400" y="3886200"/>
            <a:ext cx="950912" cy="375989"/>
            <a:chOff x="2249488" y="3425824"/>
            <a:chExt cx="819150" cy="238126"/>
          </a:xfrm>
        </p:grpSpPr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2249488" y="3425825"/>
              <a:ext cx="819150" cy="238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prstClr val="black"/>
                </a:solidFill>
              </a:endParaRPr>
            </a:p>
          </p:txBody>
        </p:sp>
        <p:cxnSp>
          <p:nvCxnSpPr>
            <p:cNvPr id="59" name="AutoShape 16"/>
            <p:cNvCxnSpPr>
              <a:cxnSpLocks noChangeShapeType="1"/>
            </p:cNvCxnSpPr>
            <p:nvPr/>
          </p:nvCxnSpPr>
          <p:spPr bwMode="auto">
            <a:xfrm>
              <a:off x="2543507" y="3425824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</p:cNvCxnSpPr>
            <p:nvPr/>
          </p:nvCxnSpPr>
          <p:spPr bwMode="auto">
            <a:xfrm>
              <a:off x="2806072" y="3425825"/>
              <a:ext cx="0" cy="238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1" name="Rounded Rectangle 40"/>
          <p:cNvSpPr/>
          <p:nvPr/>
        </p:nvSpPr>
        <p:spPr>
          <a:xfrm>
            <a:off x="7924800" y="3657600"/>
            <a:ext cx="228600" cy="228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86000" y="39624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286000" y="3505200"/>
            <a:ext cx="228600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83468" y="5707925"/>
            <a:ext cx="6377063" cy="523216"/>
          </a:xfrm>
          <a:prstGeom prst="rect">
            <a:avLst/>
          </a:prstGeom>
          <a:noFill/>
        </p:spPr>
        <p:txBody>
          <a:bodyPr wrap="none" lIns="91438" tIns="45718" rIns="91438" bIns="45718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latin typeface="Arial Narrow" pitchFamily="34" charset="0"/>
              </a:rPr>
              <a:t>Same procedure happens again and again…</a:t>
            </a:r>
          </a:p>
        </p:txBody>
      </p:sp>
    </p:spTree>
    <p:extLst>
      <p:ext uri="{BB962C8B-B14F-4D97-AF65-F5344CB8AC3E}">
        <p14:creationId xmlns:p14="http://schemas.microsoft.com/office/powerpoint/2010/main" val="271125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22084 -0.04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2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375 -0.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previews.123rf.com/images/kentoh/kentoh1203/kentoh120300008/12783088-Technology-Network-with-Circuit-Board-Data-Flow-Stock-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42535"/>
            <a:ext cx="9143999" cy="591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3" y="1925174"/>
            <a:ext cx="6564575" cy="66874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OPEN YOUR LAPTOP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399" y="274634"/>
            <a:ext cx="9143997" cy="85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Start of Hands 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40505" y="4588762"/>
            <a:ext cx="6564575" cy="668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And let the data flow!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4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Clone the siddhi-</a:t>
            </a:r>
            <a:r>
              <a:rPr lang="en-US" sz="3200" dirty="0" err="1" smtClean="0"/>
              <a:t>mqtt</a:t>
            </a:r>
            <a:r>
              <a:rPr lang="en-US" sz="3200" dirty="0" smtClean="0"/>
              <a:t> or </a:t>
            </a:r>
            <a:r>
              <a:rPr lang="en-US" sz="3200" dirty="0" err="1" smtClean="0"/>
              <a:t>iot</a:t>
            </a:r>
            <a:r>
              <a:rPr lang="en-US" sz="3200" dirty="0" smtClean="0"/>
              <a:t>-school folder</a:t>
            </a:r>
          </a:p>
          <a:p>
            <a:r>
              <a:rPr lang="en-US" sz="3200" dirty="0" smtClean="0"/>
              <a:t>Open </a:t>
            </a:r>
            <a:r>
              <a:rPr lang="en-US" sz="3200" b="1" dirty="0" smtClean="0"/>
              <a:t>README.txt</a:t>
            </a:r>
            <a:r>
              <a:rPr lang="en-US" sz="3200" dirty="0" smtClean="0"/>
              <a:t> file</a:t>
            </a:r>
          </a:p>
          <a:p>
            <a:pPr lvl="2"/>
            <a:r>
              <a:rPr lang="en-US" sz="1800" dirty="0" smtClean="0"/>
              <a:t>cd </a:t>
            </a:r>
            <a:r>
              <a:rPr lang="en-US" sz="1800" b="1" dirty="0" err="1"/>
              <a:t>iot</a:t>
            </a:r>
            <a:r>
              <a:rPr lang="en-US" sz="1800" b="1" dirty="0"/>
              <a:t>-school</a:t>
            </a:r>
            <a:r>
              <a:rPr lang="en-US" sz="1800" dirty="0"/>
              <a:t>/common/analytics/</a:t>
            </a:r>
            <a:r>
              <a:rPr lang="en-US" sz="1800" dirty="0" err="1"/>
              <a:t>cep</a:t>
            </a:r>
            <a:r>
              <a:rPr lang="en-US" sz="1800" dirty="0"/>
              <a:t>/</a:t>
            </a:r>
            <a:r>
              <a:rPr lang="en-US" sz="1800" b="1" dirty="0"/>
              <a:t>siddhi-</a:t>
            </a:r>
            <a:r>
              <a:rPr lang="en-US" sz="1800" b="1" dirty="0" err="1"/>
              <a:t>mqtt</a:t>
            </a:r>
            <a:r>
              <a:rPr lang="en-US" sz="1800" dirty="0" smtClean="0"/>
              <a:t>/</a:t>
            </a:r>
          </a:p>
          <a:p>
            <a:pPr lvl="2"/>
            <a:r>
              <a:rPr lang="en-US" sz="1800" dirty="0" smtClean="0"/>
              <a:t>Find pom.xml here.</a:t>
            </a:r>
          </a:p>
          <a:p>
            <a:pPr lvl="2"/>
            <a:r>
              <a:rPr lang="en-US" sz="1800" dirty="0" err="1"/>
              <a:t>mvn</a:t>
            </a:r>
            <a:r>
              <a:rPr lang="en-US" sz="1800" dirty="0"/>
              <a:t> clean compile package -</a:t>
            </a:r>
            <a:r>
              <a:rPr lang="en-US" sz="1800" dirty="0" err="1" smtClean="0"/>
              <a:t>Dmaven.test.skip</a:t>
            </a:r>
            <a:r>
              <a:rPr lang="en-US" sz="1800" dirty="0" smtClean="0"/>
              <a:t>=true</a:t>
            </a:r>
          </a:p>
          <a:p>
            <a:pPr lvl="2"/>
            <a:r>
              <a:rPr lang="en-US" sz="1800" dirty="0" smtClean="0"/>
              <a:t>If possible import the project in JAVA IDE</a:t>
            </a:r>
          </a:p>
          <a:p>
            <a:pPr lvl="2"/>
            <a:r>
              <a:rPr lang="en-US" sz="1800" dirty="0" smtClean="0"/>
              <a:t>Go through the source code</a:t>
            </a:r>
          </a:p>
          <a:p>
            <a:r>
              <a:rPr lang="en-US" sz="2600" dirty="0" smtClean="0"/>
              <a:t>Follow the steps in README.txt to </a:t>
            </a:r>
          </a:p>
          <a:p>
            <a:pPr lvl="2"/>
            <a:r>
              <a:rPr lang="en-US" sz="1800" dirty="0" smtClean="0"/>
              <a:t>Subscribe</a:t>
            </a:r>
          </a:p>
          <a:p>
            <a:pPr lvl="2"/>
            <a:r>
              <a:rPr lang="en-US" sz="1800" dirty="0"/>
              <a:t>P</a:t>
            </a:r>
            <a:r>
              <a:rPr lang="en-US" sz="1800" dirty="0" smtClean="0"/>
              <a:t>erform analytics</a:t>
            </a:r>
            <a:endParaRPr lang="en-US" sz="1800" dirty="0"/>
          </a:p>
          <a:p>
            <a:pPr lvl="2"/>
            <a:r>
              <a:rPr lang="en-US" sz="1800" dirty="0" smtClean="0"/>
              <a:t>Publish (result)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099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866680"/>
          </a:xfrm>
        </p:spPr>
        <p:txBody>
          <a:bodyPr/>
          <a:lstStyle/>
          <a:p>
            <a:pPr algn="ctr"/>
            <a:r>
              <a:rPr lang="en-US" dirty="0" smtClean="0"/>
              <a:t>Overall Picture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11936" y="1153234"/>
            <a:ext cx="2142699" cy="20881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BROKER</a:t>
            </a:r>
          </a:p>
          <a:p>
            <a:pPr algn="ctr"/>
            <a:r>
              <a:rPr lang="en-US" b="1" dirty="0" smtClean="0"/>
              <a:t>Running on AZURE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36978" y="4967785"/>
            <a:ext cx="1419367" cy="11054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935337" y="4967785"/>
            <a:ext cx="1419367" cy="11054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3278870" y="4442346"/>
            <a:ext cx="2408829" cy="2156345"/>
          </a:xfrm>
          <a:prstGeom prst="hexag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45806" y="5094995"/>
            <a:ext cx="267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SIDDHI 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(AVG Temperature)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4097731" y="3691712"/>
            <a:ext cx="1289724" cy="21154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439403" y="3698726"/>
            <a:ext cx="1275698" cy="211542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71334">
            <a:off x="1098644" y="3426987"/>
            <a:ext cx="2115403" cy="33838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3811941">
            <a:off x="5437042" y="3475139"/>
            <a:ext cx="2115403" cy="33838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3065417">
            <a:off x="5109621" y="3837730"/>
            <a:ext cx="2115403" cy="16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8873472">
            <a:off x="1442980" y="3837730"/>
            <a:ext cx="2115403" cy="16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3650299" y="3740433"/>
            <a:ext cx="1234638" cy="16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200000">
            <a:off x="4288917" y="3691231"/>
            <a:ext cx="1333032" cy="169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58153" y="1153233"/>
            <a:ext cx="543636" cy="26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58153" y="1585415"/>
            <a:ext cx="543636" cy="2661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58153" y="2064221"/>
            <a:ext cx="543636" cy="2661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78973" y="1076485"/>
            <a:ext cx="13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78973" y="1533815"/>
            <a:ext cx="13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78973" y="2012622"/>
            <a:ext cx="136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8897677">
            <a:off x="1084022" y="3229889"/>
            <a:ext cx="154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3295382" y="3579390"/>
            <a:ext cx="110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4455076" y="3706053"/>
            <a:ext cx="154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Avg. Temperature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 rot="2973549">
            <a:off x="5975355" y="3333911"/>
            <a:ext cx="154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Avg. Temperature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37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242"/>
            <a:ext cx="8229600" cy="4994396"/>
          </a:xfrm>
        </p:spPr>
        <p:txBody>
          <a:bodyPr>
            <a:normAutofit/>
          </a:bodyPr>
          <a:lstStyle/>
          <a:p>
            <a:endParaRPr lang="en-US" sz="2000" dirty="0" smtClean="0">
              <a:hlinkClick r:id="rId2"/>
            </a:endParaRPr>
          </a:p>
          <a:p>
            <a:endParaRPr lang="en-US" sz="2000" dirty="0">
              <a:hlinkClick r:id="rId2"/>
            </a:endParaRPr>
          </a:p>
          <a:p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github.com/wso2/siddhi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docs.wso2.com/display/CEP400/SiddhiQL+Guide+3.0</a:t>
            </a:r>
            <a:endParaRPr lang="en-US" sz="2000" dirty="0" smtClean="0"/>
          </a:p>
          <a:p>
            <a:endParaRPr lang="en-US" sz="2000" dirty="0" smtClean="0">
              <a:hlinkClick r:id="rId4"/>
            </a:endParaRPr>
          </a:p>
          <a:p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docs.wso2.com/display/CEP400/Siddhi+Try+It+Tool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docs.wso2.com/display/CEP300/WSO2+Complex+Event+Processor+Documentation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866680"/>
          </a:xfrm>
        </p:spPr>
        <p:txBody>
          <a:bodyPr/>
          <a:lstStyle/>
          <a:p>
            <a:pPr algn="ctr"/>
            <a:r>
              <a:rPr lang="en-US" dirty="0" smtClean="0"/>
              <a:t>Useful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4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048"/>
            <a:ext cx="8229600" cy="5335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		</a:t>
            </a:r>
          </a:p>
          <a:p>
            <a:pPr marL="0" indent="0">
              <a:buNone/>
            </a:pPr>
            <a:r>
              <a:rPr lang="en-US" sz="4400" dirty="0" smtClean="0"/>
              <a:t>THANKS!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		</a:t>
            </a:r>
          </a:p>
          <a:p>
            <a:pPr marL="0" indent="0">
              <a:buNone/>
            </a:pPr>
            <a:r>
              <a:rPr lang="en-US" sz="4400" dirty="0" smtClean="0"/>
              <a:t>	Any Questions?			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smtClean="0"/>
              <a:t>		Best of luck with CEP!</a:t>
            </a:r>
          </a:p>
        </p:txBody>
      </p:sp>
    </p:spTree>
    <p:extLst>
      <p:ext uri="{BB962C8B-B14F-4D97-AF65-F5344CB8AC3E}">
        <p14:creationId xmlns:p14="http://schemas.microsoft.com/office/powerpoint/2010/main" val="33390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79" y="429857"/>
            <a:ext cx="8229600" cy="1096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Database </a:t>
            </a:r>
            <a:r>
              <a:rPr lang="en-US" dirty="0" err="1" smtClean="0"/>
              <a:t>vs</a:t>
            </a:r>
            <a:r>
              <a:rPr lang="en-US" dirty="0" smtClean="0"/>
              <a:t> Event-driven Applications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79" y="1993640"/>
            <a:ext cx="86106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SECOND LOOK AT COMPLEX EVENT PROCESSING, GCE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Event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b="1" dirty="0"/>
              <a:t>Complex event processing</a:t>
            </a:r>
            <a:r>
              <a:rPr lang="en-US" dirty="0"/>
              <a:t> or </a:t>
            </a:r>
            <a:r>
              <a:rPr lang="en-US" b="1" dirty="0"/>
              <a:t>CEP</a:t>
            </a:r>
            <a:r>
              <a:rPr lang="en-US" dirty="0"/>
              <a:t>, is event processing that combines data from multiple sources to infer events or patterns that suggest more complicated circumstances.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solidFill>
                  <a:srgbClr val="333333"/>
                </a:solidFill>
              </a:rPr>
              <a:t>In abstract, the tasks of the CEP is to identify meaningful patterns, relationships and data abstractions among unrelated events and fire an immediate response such as an Alert message.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https://en.wikipedia.org/wiki/Complex_event_processing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3" y="627797"/>
            <a:ext cx="8645759" cy="574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Complex Event Processing, Peter Belknap, Director, SOA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Scenarios of </a:t>
            </a:r>
            <a:r>
              <a:rPr lang="en-US" dirty="0" smtClean="0"/>
              <a:t>Complex Event </a:t>
            </a:r>
            <a:r>
              <a:rPr lang="en-US" dirty="0"/>
              <a:t>Processing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7" y="1421003"/>
            <a:ext cx="8202091" cy="492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SECOND LOOK AT COMPLEX EVENT PROCESSING, GCE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479" y="429857"/>
            <a:ext cx="8229600" cy="109664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Current CEP Solutions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744" y="1501255"/>
            <a:ext cx="8490248" cy="4959366"/>
          </a:xfrm>
        </p:spPr>
        <p:txBody>
          <a:bodyPr>
            <a:normAutofit/>
          </a:bodyPr>
          <a:lstStyle/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S4 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STREAM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>
                <a:solidFill>
                  <a:srgbClr val="333333"/>
                </a:solidFill>
                <a:latin typeface="Georgia" pitchFamily="18" charset="0"/>
              </a:rPr>
              <a:t>Esper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SASE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Georgia" pitchFamily="18" charset="0"/>
              </a:rPr>
              <a:t>SAP ESP</a:t>
            </a:r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333333"/>
                </a:solidFill>
                <a:latin typeface="Georgia" pitchFamily="18" charset="0"/>
              </a:rPr>
              <a:t>Oracle Event Processing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 smtClean="0">
                <a:solidFill>
                  <a:srgbClr val="333333"/>
                </a:solidFill>
                <a:latin typeface="Georgia" pitchFamily="18" charset="0"/>
              </a:rPr>
              <a:t>HiFi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Aurora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err="1">
                <a:solidFill>
                  <a:srgbClr val="333333"/>
                </a:solidFill>
                <a:latin typeface="Georgia" pitchFamily="18" charset="0"/>
              </a:rPr>
              <a:t>CompAS</a:t>
            </a: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.</a:t>
            </a:r>
            <a:endParaRPr lang="en-US" dirty="0"/>
          </a:p>
          <a:p>
            <a:pPr marL="457200" lvl="1" indent="-342900">
              <a:spcBef>
                <a:spcPts val="60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333333"/>
                </a:solidFill>
                <a:latin typeface="Georgia" pitchFamily="18" charset="0"/>
              </a:rPr>
              <a:t>Niagara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023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EAMLab-v2">
  <a:themeElements>
    <a:clrScheme name="DREAMLab">
      <a:dk1>
        <a:srgbClr val="403B33"/>
      </a:dk1>
      <a:lt1>
        <a:sysClr val="window" lastClr="FFFFFF"/>
      </a:lt1>
      <a:dk2>
        <a:srgbClr val="684C3C"/>
      </a:dk2>
      <a:lt2>
        <a:srgbClr val="EDEBE6"/>
      </a:lt2>
      <a:accent1>
        <a:srgbClr val="00A0B0"/>
      </a:accent1>
      <a:accent2>
        <a:srgbClr val="EB6841"/>
      </a:accent2>
      <a:accent3>
        <a:srgbClr val="046D8B"/>
      </a:accent3>
      <a:accent4>
        <a:srgbClr val="EDC951"/>
      </a:accent4>
      <a:accent5>
        <a:srgbClr val="CC333F"/>
      </a:accent5>
      <a:accent6>
        <a:srgbClr val="357526"/>
      </a:accent6>
      <a:hlink>
        <a:srgbClr val="0563C1"/>
      </a:hlink>
      <a:folHlink>
        <a:srgbClr val="954F72"/>
      </a:folHlink>
    </a:clrScheme>
    <a:fontScheme name="DREAMLab">
      <a:majorFont>
        <a:latin typeface="Titillium Web"/>
        <a:ea typeface=""/>
        <a:cs typeface=""/>
      </a:majorFont>
      <a:minorFont>
        <a:latin typeface="Overlo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EAMLab-v2.potx" id="{06C0935E-5BEB-4D26-8433-27911806A604}" vid="{BFDB8F13-FDB0-4D16-95E9-1A9ACCA0F2E5}"/>
    </a:ext>
  </a:extLst>
</a:theme>
</file>

<file path=ppt/theme/theme2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REAMLab-v2">
  <a:themeElements>
    <a:clrScheme name="DREAMLab">
      <a:dk1>
        <a:srgbClr val="403B33"/>
      </a:dk1>
      <a:lt1>
        <a:sysClr val="window" lastClr="FFFFFF"/>
      </a:lt1>
      <a:dk2>
        <a:srgbClr val="684C3C"/>
      </a:dk2>
      <a:lt2>
        <a:srgbClr val="EDEBE6"/>
      </a:lt2>
      <a:accent1>
        <a:srgbClr val="00A0B0"/>
      </a:accent1>
      <a:accent2>
        <a:srgbClr val="EB6841"/>
      </a:accent2>
      <a:accent3>
        <a:srgbClr val="046D8B"/>
      </a:accent3>
      <a:accent4>
        <a:srgbClr val="EDC951"/>
      </a:accent4>
      <a:accent5>
        <a:srgbClr val="CC333F"/>
      </a:accent5>
      <a:accent6>
        <a:srgbClr val="357526"/>
      </a:accent6>
      <a:hlink>
        <a:srgbClr val="0563C1"/>
      </a:hlink>
      <a:folHlink>
        <a:srgbClr val="954F72"/>
      </a:folHlink>
    </a:clrScheme>
    <a:fontScheme name="DREAMLab">
      <a:majorFont>
        <a:latin typeface="Titillium Web"/>
        <a:ea typeface=""/>
        <a:cs typeface=""/>
      </a:majorFont>
      <a:minorFont>
        <a:latin typeface="Overlo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EAMLab-v2.potx" id="{06C0935E-5BEB-4D26-8433-27911806A604}" vid="{BFDB8F13-FDB0-4D16-95E9-1A9ACCA0F2E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DREAMLab-v2</Template>
  <TotalTime>1254</TotalTime>
  <Words>1023</Words>
  <Application>Microsoft Office PowerPoint</Application>
  <PresentationFormat>On-screen Show (4:3)</PresentationFormat>
  <Paragraphs>336</Paragraphs>
  <Slides>46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DREAMLab-v2</vt:lpstr>
      <vt:lpstr>Default Design</vt:lpstr>
      <vt:lpstr>1_DREAMLab-v2</vt:lpstr>
      <vt:lpstr>Siddhi: A Complex Event Processing Engine</vt:lpstr>
      <vt:lpstr>Introduction</vt:lpstr>
      <vt:lpstr>Event Stream</vt:lpstr>
      <vt:lpstr>Event Processing</vt:lpstr>
      <vt:lpstr>Database vs Event-driven Applications</vt:lpstr>
      <vt:lpstr>Complex Event Processing</vt:lpstr>
      <vt:lpstr>PowerPoint Presentation</vt:lpstr>
      <vt:lpstr>Scenarios of Complex Event Processing</vt:lpstr>
      <vt:lpstr>Current CEP Solutions</vt:lpstr>
      <vt:lpstr>Amazon Kinesis</vt:lpstr>
      <vt:lpstr>Amazon Kinesis: Benefits </vt:lpstr>
      <vt:lpstr>Azure Streaming</vt:lpstr>
      <vt:lpstr>End to End processing on Microsoft Azure</vt:lpstr>
      <vt:lpstr>Problems with current CEP solutions</vt:lpstr>
      <vt:lpstr>Advantages of using Siddhi </vt:lpstr>
      <vt:lpstr>How can we apply Siddhi CEP</vt:lpstr>
      <vt:lpstr>Siddhi CEP Queries</vt:lpstr>
      <vt:lpstr>PowerPoint Presentation</vt:lpstr>
      <vt:lpstr>Window Query Examples</vt:lpstr>
      <vt:lpstr>PowerPoint Presentation</vt:lpstr>
      <vt:lpstr>PowerPoint Presentation</vt:lpstr>
      <vt:lpstr>Other Siddhi CEP Queries</vt:lpstr>
      <vt:lpstr>Use Siddhi API</vt:lpstr>
      <vt:lpstr>Use Siddhi API</vt:lpstr>
      <vt:lpstr>Input to Siddhi</vt:lpstr>
      <vt:lpstr>Some More on Siddhi</vt:lpstr>
      <vt:lpstr>Siddhi Architecture and Event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YOUR LAPTOP</vt:lpstr>
      <vt:lpstr>DEMO SETUP</vt:lpstr>
      <vt:lpstr>Overall Picture</vt:lpstr>
      <vt:lpstr>Useful 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Complex Event Processing with Query Rewriting</dc:title>
  <dc:creator>Rajrup Ghosh</dc:creator>
  <cp:lastModifiedBy>Rajrup Ghosh</cp:lastModifiedBy>
  <cp:revision>120</cp:revision>
  <dcterms:created xsi:type="dcterms:W3CDTF">2015-09-18T04:32:39Z</dcterms:created>
  <dcterms:modified xsi:type="dcterms:W3CDTF">2016-06-20T08:02:31Z</dcterms:modified>
</cp:coreProperties>
</file>