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0"/>
  </p:notesMasterIdLst>
  <p:sldIdLst>
    <p:sldId id="272" r:id="rId2"/>
    <p:sldId id="267" r:id="rId3"/>
    <p:sldId id="273" r:id="rId4"/>
    <p:sldId id="270" r:id="rId5"/>
    <p:sldId id="271" r:id="rId6"/>
    <p:sldId id="261" r:id="rId7"/>
    <p:sldId id="259" r:id="rId8"/>
    <p:sldId id="260" r:id="rId9"/>
    <p:sldId id="258" r:id="rId10"/>
    <p:sldId id="262" r:id="rId11"/>
    <p:sldId id="263" r:id="rId12"/>
    <p:sldId id="264" r:id="rId13"/>
    <p:sldId id="265" r:id="rId14"/>
    <p:sldId id="268" r:id="rId15"/>
    <p:sldId id="269" r:id="rId16"/>
    <p:sldId id="266" r:id="rId17"/>
    <p:sldId id="274" r:id="rId18"/>
    <p:sldId id="275" r:id="rId1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966" y="-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ACB20C-A628-4683-896B-35C41C607BDC}" type="datetimeFigureOut">
              <a:rPr lang="en-GB" smtClean="0"/>
              <a:t>20/06/2016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7577FA-243F-4204-B36A-7BE2B08C48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782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577FA-243F-4204-B36A-7BE2B08C48D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066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1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DREAM:Lab, CDS, IISC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Abhilash K, DREAM:Lab, CDS, IISC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8EEE3-B30D-44D8-A604-80EDB2081964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1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DREAM:Lab, CDS, IISC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Abhilash K, DREAM:Lab, CDS, IISC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8EEE3-B30D-44D8-A604-80EDB208196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DREAM:Lab, CDS, IISC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Abhilash K, DREAM:Lab, CDS, IISC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8EEE3-B30D-44D8-A604-80EDB208196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DREAM:Lab, CDS, IISC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Abhilash K, DREAM:Lab, CDS, IISC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8EEE3-B30D-44D8-A604-80EDB208196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0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DREAM:Lab, CDS, IISC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Abhilash K, DREAM:Lab, CDS, IISC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8EEE3-B30D-44D8-A604-80EDB2081964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5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DREAM:Lab, CDS, IISC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Abhilash K, DREAM:Lab, CDS, IISC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8EEE3-B30D-44D8-A604-80EDB208196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1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1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DREAM:Lab, CDS, IISC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Abhilash K, DREAM:Lab, CDS, IISC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8EEE3-B30D-44D8-A604-80EDB2081964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DREAM:Lab, CDS, IISC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Abhilash K, DREAM:Lab, CDS, IISC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8EEE3-B30D-44D8-A604-80EDB208196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DREAM:Lab, CDS, IISC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Abhilash K, DREAM:Lab, CDS, IISC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8EEE3-B30D-44D8-A604-80EDB208196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6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DREAM:Lab, CDS, IISC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Abhilash K, DREAM:Lab, CDS, IISC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8EEE3-B30D-44D8-A604-80EDB2081964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DREAM:Lab, CDS, IISC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Abhilash K, DREAM:Lab, CDS, IISC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8EEE3-B30D-44D8-A604-80EDB208196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DREAM:Lab, CDS, IISC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IN" smtClean="0"/>
              <a:t>Abhilash K, DREAM:Lab, CDS, IISC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268EEE3-B30D-44D8-A604-80EDB2081964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ream-lab/iot-school" TargetMode="External"/><Relationship Id="rId2" Type="http://schemas.openxmlformats.org/officeDocument/2006/relationships/hyperlink" Target="https://github.com/abhilash1in/SmartCampusMQT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hshnk28/SmartWaterClientApplication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dream-lab/iot-school/issue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ream-lab/iot-school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Mqtt CLIENT library for android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overview of how to implement an MQTT client in Android and connect to a Broker</a:t>
            </a:r>
            <a:endParaRPr lang="en-GB" dirty="0"/>
          </a:p>
          <a:p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DREAM:Lab, CDS, IISC</a:t>
            </a:r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5714764" y="4363153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Abhilash K</a:t>
            </a:r>
          </a:p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DREAM:Lab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CDS, IISC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13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Library API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GB" dirty="0" err="1"/>
              <a:t>SCServiceConnector</a:t>
            </a:r>
            <a:r>
              <a:rPr lang="en-GB" dirty="0"/>
              <a:t> (</a:t>
            </a:r>
            <a:r>
              <a:rPr lang="en-GB" dirty="0" err="1" smtClean="0"/>
              <a:t>ServiceStatusCallback</a:t>
            </a:r>
            <a:r>
              <a:rPr lang="en-GB" dirty="0" smtClean="0"/>
              <a:t>)</a:t>
            </a:r>
          </a:p>
          <a:p>
            <a:pPr lvl="1"/>
            <a:r>
              <a:rPr lang="en-IN" dirty="0" err="1"/>
              <a:t>ServiceStatusCallback</a:t>
            </a:r>
            <a:r>
              <a:rPr lang="en-IN" dirty="0"/>
              <a:t> Returns a </a:t>
            </a:r>
            <a:r>
              <a:rPr lang="en-IN" dirty="0" err="1"/>
              <a:t>callback</a:t>
            </a:r>
            <a:r>
              <a:rPr lang="en-IN" dirty="0"/>
              <a:t> once we connect to </a:t>
            </a:r>
            <a:r>
              <a:rPr lang="en-IN" dirty="0" smtClean="0"/>
              <a:t>or disconnect </a:t>
            </a:r>
            <a:r>
              <a:rPr lang="en-IN" dirty="0"/>
              <a:t>from the Mqtt background service</a:t>
            </a:r>
            <a:endParaRPr lang="en-US" dirty="0"/>
          </a:p>
          <a:p>
            <a:r>
              <a:rPr lang="en-US" dirty="0" err="1"/>
              <a:t>ServiceAdapter</a:t>
            </a:r>
            <a:r>
              <a:rPr lang="en-US" dirty="0"/>
              <a:t>(Context</a:t>
            </a:r>
            <a:r>
              <a:rPr lang="en-US" dirty="0" smtClean="0"/>
              <a:t>)</a:t>
            </a:r>
            <a:endParaRPr lang="en-GB" dirty="0" smtClean="0"/>
          </a:p>
          <a:p>
            <a:pPr lvl="1"/>
            <a:r>
              <a:rPr lang="en-GB" dirty="0">
                <a:solidFill>
                  <a:srgbClr val="C00000"/>
                </a:solidFill>
              </a:rPr>
              <a:t>p</a:t>
            </a:r>
            <a:r>
              <a:rPr lang="en-GB" dirty="0" smtClean="0">
                <a:solidFill>
                  <a:srgbClr val="C00000"/>
                </a:solidFill>
              </a:rPr>
              <a:t>ublic void </a:t>
            </a:r>
            <a:r>
              <a:rPr lang="en-GB" dirty="0" err="1" smtClean="0">
                <a:solidFill>
                  <a:srgbClr val="C00000"/>
                </a:solidFill>
              </a:rPr>
              <a:t>startAndBindToService</a:t>
            </a:r>
            <a:r>
              <a:rPr lang="en-GB" dirty="0" smtClean="0">
                <a:solidFill>
                  <a:srgbClr val="C00000"/>
                </a:solidFill>
              </a:rPr>
              <a:t>(</a:t>
            </a:r>
            <a:r>
              <a:rPr lang="en-GB" dirty="0" err="1" smtClean="0">
                <a:solidFill>
                  <a:srgbClr val="C00000"/>
                </a:solidFill>
              </a:rPr>
              <a:t>SCServiceConnector</a:t>
            </a:r>
            <a:r>
              <a:rPr lang="en-GB" dirty="0" smtClean="0">
                <a:solidFill>
                  <a:srgbClr val="C00000"/>
                </a:solidFill>
              </a:rPr>
              <a:t>)</a:t>
            </a:r>
          </a:p>
          <a:p>
            <a:pPr marL="548640" lvl="2" indent="0">
              <a:buNone/>
            </a:pPr>
            <a:r>
              <a:rPr lang="en-GB" dirty="0" smtClean="0"/>
              <a:t>- This API </a:t>
            </a:r>
            <a:r>
              <a:rPr lang="en-IN" dirty="0" smtClean="0"/>
              <a:t>is </a:t>
            </a:r>
            <a:r>
              <a:rPr lang="en-IN" dirty="0"/>
              <a:t>used to attach the client app to the </a:t>
            </a:r>
            <a:r>
              <a:rPr lang="en-IN" dirty="0" err="1"/>
              <a:t>mqtt</a:t>
            </a:r>
            <a:r>
              <a:rPr lang="en-IN" dirty="0"/>
              <a:t> service</a:t>
            </a:r>
            <a:r>
              <a:rPr lang="en-IN" dirty="0" smtClean="0"/>
              <a:t>.</a:t>
            </a:r>
            <a:endParaRPr lang="en-US" dirty="0"/>
          </a:p>
          <a:p>
            <a:pPr lvl="1"/>
            <a:endParaRPr lang="en-GB" dirty="0" smtClean="0"/>
          </a:p>
          <a:p>
            <a:pPr lvl="1"/>
            <a:r>
              <a:rPr lang="en-GB" dirty="0">
                <a:solidFill>
                  <a:srgbClr val="C00000"/>
                </a:solidFill>
              </a:rPr>
              <a:t>p</a:t>
            </a:r>
            <a:r>
              <a:rPr lang="en-GB" dirty="0" smtClean="0">
                <a:solidFill>
                  <a:srgbClr val="C00000"/>
                </a:solidFill>
              </a:rPr>
              <a:t>ublic void </a:t>
            </a:r>
            <a:r>
              <a:rPr lang="en-GB" dirty="0" err="1" smtClean="0">
                <a:solidFill>
                  <a:srgbClr val="C00000"/>
                </a:solidFill>
              </a:rPr>
              <a:t>unbindFromService</a:t>
            </a:r>
            <a:r>
              <a:rPr lang="en-GB" dirty="0" smtClean="0">
                <a:solidFill>
                  <a:srgbClr val="C00000"/>
                </a:solidFill>
              </a:rPr>
              <a:t>(</a:t>
            </a:r>
            <a:r>
              <a:rPr lang="en-GB" dirty="0" err="1" smtClean="0">
                <a:solidFill>
                  <a:srgbClr val="C00000"/>
                </a:solidFill>
              </a:rPr>
              <a:t>SCServiceConnector</a:t>
            </a:r>
            <a:r>
              <a:rPr lang="en-GB" dirty="0" smtClean="0">
                <a:solidFill>
                  <a:srgbClr val="C00000"/>
                </a:solidFill>
              </a:rPr>
              <a:t>)</a:t>
            </a:r>
          </a:p>
          <a:p>
            <a:pPr marL="548640" lvl="2" indent="0">
              <a:buNone/>
            </a:pPr>
            <a:r>
              <a:rPr lang="en-GB" dirty="0" smtClean="0"/>
              <a:t>- This </a:t>
            </a:r>
            <a:r>
              <a:rPr lang="en-GB" dirty="0"/>
              <a:t>API </a:t>
            </a:r>
            <a:r>
              <a:rPr lang="en-GB" dirty="0" smtClean="0"/>
              <a:t>is </a:t>
            </a:r>
            <a:r>
              <a:rPr lang="en-IN" dirty="0" smtClean="0"/>
              <a:t>to </a:t>
            </a:r>
            <a:r>
              <a:rPr lang="en-IN" dirty="0"/>
              <a:t>disconnect the client app from the service.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DREAM:Lab, CDS, IISC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71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Library API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3598"/>
            <a:ext cx="8507288" cy="36576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ServiceAdapter</a:t>
            </a:r>
            <a:r>
              <a:rPr lang="en-US" dirty="0" smtClean="0"/>
              <a:t>(Context)			</a:t>
            </a:r>
            <a:r>
              <a:rPr lang="en-US" sz="1600" dirty="0" smtClean="0"/>
              <a:t>(contd)</a:t>
            </a:r>
            <a:endParaRPr lang="en-GB" sz="1600" dirty="0" smtClean="0"/>
          </a:p>
          <a:p>
            <a:pPr lvl="1"/>
            <a:r>
              <a:rPr lang="en-GB" sz="1800" dirty="0" smtClean="0">
                <a:solidFill>
                  <a:srgbClr val="C00000"/>
                </a:solidFill>
              </a:rPr>
              <a:t>public </a:t>
            </a:r>
            <a:r>
              <a:rPr lang="en-GB" sz="1800" dirty="0">
                <a:solidFill>
                  <a:srgbClr val="C00000"/>
                </a:solidFill>
              </a:rPr>
              <a:t>void </a:t>
            </a:r>
            <a:r>
              <a:rPr lang="en-GB" sz="1800" dirty="0" err="1">
                <a:solidFill>
                  <a:srgbClr val="C00000"/>
                </a:solidFill>
              </a:rPr>
              <a:t>publishGlobal</a:t>
            </a:r>
            <a:r>
              <a:rPr lang="en-GB" sz="1100" dirty="0">
                <a:solidFill>
                  <a:srgbClr val="C00000"/>
                </a:solidFill>
              </a:rPr>
              <a:t>(String </a:t>
            </a:r>
            <a:r>
              <a:rPr lang="en-GB" sz="1100" dirty="0" err="1">
                <a:solidFill>
                  <a:srgbClr val="C00000"/>
                </a:solidFill>
              </a:rPr>
              <a:t>topicName</a:t>
            </a:r>
            <a:r>
              <a:rPr lang="en-GB" sz="1100" dirty="0">
                <a:solidFill>
                  <a:srgbClr val="C00000"/>
                </a:solidFill>
              </a:rPr>
              <a:t>, String </a:t>
            </a:r>
            <a:r>
              <a:rPr lang="en-GB" sz="1100" dirty="0" err="1">
                <a:solidFill>
                  <a:srgbClr val="C00000"/>
                </a:solidFill>
              </a:rPr>
              <a:t>eventName</a:t>
            </a:r>
            <a:r>
              <a:rPr lang="en-GB" sz="1100" dirty="0">
                <a:solidFill>
                  <a:srgbClr val="C00000"/>
                </a:solidFill>
              </a:rPr>
              <a:t>, String </a:t>
            </a:r>
            <a:r>
              <a:rPr lang="en-GB" sz="1100" dirty="0" err="1">
                <a:solidFill>
                  <a:srgbClr val="C00000"/>
                </a:solidFill>
              </a:rPr>
              <a:t>dataString,Messenger</a:t>
            </a:r>
            <a:r>
              <a:rPr lang="en-GB" sz="1100" dirty="0">
                <a:solidFill>
                  <a:srgbClr val="C00000"/>
                </a:solidFill>
              </a:rPr>
              <a:t> </a:t>
            </a:r>
            <a:r>
              <a:rPr lang="en-GB" sz="1100" dirty="0" err="1">
                <a:solidFill>
                  <a:srgbClr val="C00000"/>
                </a:solidFill>
              </a:rPr>
              <a:t>replyMessenger</a:t>
            </a:r>
            <a:r>
              <a:rPr lang="en-GB" sz="1100" dirty="0" smtClean="0">
                <a:solidFill>
                  <a:srgbClr val="C00000"/>
                </a:solidFill>
              </a:rPr>
              <a:t>)</a:t>
            </a:r>
          </a:p>
          <a:p>
            <a:pPr marL="274320" lvl="1" indent="0">
              <a:buNone/>
            </a:pPr>
            <a:r>
              <a:rPr lang="en-US" sz="1800" dirty="0" smtClean="0"/>
              <a:t>	-</a:t>
            </a:r>
            <a:r>
              <a:rPr lang="en-IN" sz="1800" dirty="0"/>
              <a:t>This API is used to publish messages to the broker</a:t>
            </a:r>
            <a:endParaRPr lang="en-GB" sz="1800" dirty="0" smtClean="0"/>
          </a:p>
          <a:p>
            <a:pPr lvl="2"/>
            <a:r>
              <a:rPr lang="en-IN" sz="1400" dirty="0" err="1" smtClean="0"/>
              <a:t>topicName</a:t>
            </a:r>
            <a:r>
              <a:rPr lang="en-IN" sz="1400" dirty="0" smtClean="0"/>
              <a:t>		- 	The </a:t>
            </a:r>
            <a:r>
              <a:rPr lang="en-IN" sz="1400" dirty="0"/>
              <a:t>topic on which the data is to be published. </a:t>
            </a:r>
            <a:endParaRPr lang="en-IN" sz="1400" dirty="0" smtClean="0"/>
          </a:p>
          <a:p>
            <a:pPr lvl="2"/>
            <a:r>
              <a:rPr lang="en-IN" sz="1400" dirty="0" err="1" smtClean="0"/>
              <a:t>eventName</a:t>
            </a:r>
            <a:r>
              <a:rPr lang="en-IN" sz="1400" dirty="0" smtClean="0"/>
              <a:t>(Optional)	- 	Name </a:t>
            </a:r>
            <a:r>
              <a:rPr lang="en-IN" sz="1400" dirty="0"/>
              <a:t>of </a:t>
            </a:r>
            <a:r>
              <a:rPr lang="en-IN" sz="1400" dirty="0" smtClean="0"/>
              <a:t>the event </a:t>
            </a:r>
            <a:r>
              <a:rPr lang="en-IN" sz="1400" dirty="0"/>
              <a:t>on which the data is to be </a:t>
            </a:r>
            <a:r>
              <a:rPr lang="en-IN" sz="1400" dirty="0" smtClean="0"/>
              <a:t>published 					(null if not used)</a:t>
            </a:r>
            <a:endParaRPr lang="en-IN" sz="1400" dirty="0"/>
          </a:p>
          <a:p>
            <a:pPr lvl="2"/>
            <a:r>
              <a:rPr lang="en-IN" sz="1400" dirty="0" err="1" smtClean="0"/>
              <a:t>dataString</a:t>
            </a:r>
            <a:r>
              <a:rPr lang="en-IN" sz="1400" dirty="0"/>
              <a:t>	</a:t>
            </a:r>
            <a:r>
              <a:rPr lang="en-IN" sz="1400" dirty="0" smtClean="0"/>
              <a:t>	- 	the </a:t>
            </a:r>
            <a:r>
              <a:rPr lang="en-IN" sz="1400" dirty="0"/>
              <a:t>actual data to be </a:t>
            </a:r>
            <a:r>
              <a:rPr lang="en-IN" sz="1400" dirty="0" smtClean="0"/>
              <a:t>published (JSON/</a:t>
            </a:r>
            <a:r>
              <a:rPr lang="en-IN" sz="1400" dirty="0" err="1" smtClean="0"/>
              <a:t>SenML</a:t>
            </a:r>
            <a:r>
              <a:rPr lang="en-IN" sz="1400" dirty="0" smtClean="0"/>
              <a:t>)</a:t>
            </a:r>
            <a:endParaRPr lang="en-IN" sz="1400" dirty="0"/>
          </a:p>
          <a:p>
            <a:pPr lvl="2"/>
            <a:r>
              <a:rPr lang="en-IN" sz="1400" dirty="0" err="1" smtClean="0"/>
              <a:t>replyMessenger</a:t>
            </a:r>
            <a:r>
              <a:rPr lang="en-IN" sz="1400" dirty="0"/>
              <a:t>	</a:t>
            </a:r>
            <a:r>
              <a:rPr lang="en-IN" sz="1400" dirty="0" smtClean="0"/>
              <a:t>- 	Messenger </a:t>
            </a:r>
            <a:r>
              <a:rPr lang="en-IN" sz="1400" dirty="0"/>
              <a:t>instance on which the </a:t>
            </a:r>
            <a:r>
              <a:rPr lang="en-IN" sz="1400" dirty="0" err="1"/>
              <a:t>callback</a:t>
            </a:r>
            <a:r>
              <a:rPr lang="en-IN" sz="1400" dirty="0"/>
              <a:t> for the publish </a:t>
            </a:r>
            <a:r>
              <a:rPr lang="en-IN" sz="1400" dirty="0" smtClean="0"/>
              <a:t>					status </a:t>
            </a:r>
            <a:r>
              <a:rPr lang="en-IN" sz="1400" dirty="0"/>
              <a:t>will be received.</a:t>
            </a:r>
          </a:p>
          <a:p>
            <a:pPr lvl="1"/>
            <a:r>
              <a:rPr lang="en-GB" sz="1800" dirty="0"/>
              <a:t>Example</a:t>
            </a:r>
          </a:p>
          <a:p>
            <a:pPr lvl="2"/>
            <a:r>
              <a:rPr lang="en-GB" sz="1400" dirty="0"/>
              <a:t>topic </a:t>
            </a:r>
            <a:r>
              <a:rPr lang="en-GB" sz="1400" dirty="0" smtClean="0"/>
              <a:t>name		- 	</a:t>
            </a:r>
            <a:r>
              <a:rPr lang="en-GB" sz="1400" dirty="0" err="1" smtClean="0"/>
              <a:t>iisc</a:t>
            </a:r>
            <a:r>
              <a:rPr lang="en-GB" sz="1400" dirty="0" smtClean="0"/>
              <a:t>/</a:t>
            </a:r>
            <a:r>
              <a:rPr lang="en-GB" sz="1400" dirty="0" err="1" smtClean="0"/>
              <a:t>smartx</a:t>
            </a:r>
            <a:r>
              <a:rPr lang="en-GB" sz="1400" dirty="0" smtClean="0"/>
              <a:t>/water/</a:t>
            </a:r>
            <a:r>
              <a:rPr lang="en-GB" sz="1400" dirty="0" err="1" smtClean="0"/>
              <a:t>waterlevelsensor</a:t>
            </a:r>
            <a:endParaRPr lang="en-GB" sz="1400" dirty="0"/>
          </a:p>
          <a:p>
            <a:pPr lvl="2"/>
            <a:r>
              <a:rPr lang="en-GB" sz="1400" dirty="0" err="1" smtClean="0"/>
              <a:t>eventName</a:t>
            </a:r>
            <a:r>
              <a:rPr lang="en-GB" sz="1400" dirty="0"/>
              <a:t>	</a:t>
            </a:r>
            <a:r>
              <a:rPr lang="en-GB" sz="1400" dirty="0" smtClean="0"/>
              <a:t>	- 	Water Level (or null)</a:t>
            </a:r>
            <a:endParaRPr lang="en-GB" sz="1400" dirty="0"/>
          </a:p>
          <a:p>
            <a:pPr lvl="2"/>
            <a:r>
              <a:rPr lang="en-IN" sz="1400" dirty="0" err="1" smtClean="0"/>
              <a:t>dataString</a:t>
            </a:r>
            <a:r>
              <a:rPr lang="en-IN" sz="1400" dirty="0"/>
              <a:t>	</a:t>
            </a:r>
            <a:r>
              <a:rPr lang="en-IN" sz="1400" dirty="0" smtClean="0"/>
              <a:t>	- 	GPS </a:t>
            </a:r>
            <a:r>
              <a:rPr lang="en-IN" sz="1400" dirty="0"/>
              <a:t>coordinates of the water </a:t>
            </a:r>
            <a:r>
              <a:rPr lang="en-IN" sz="1400" dirty="0" smtClean="0"/>
              <a:t>leakage in JSON/</a:t>
            </a:r>
            <a:r>
              <a:rPr lang="en-IN" sz="1400" dirty="0" err="1" smtClean="0"/>
              <a:t>SenML</a:t>
            </a:r>
            <a:endParaRPr lang="en-IN" sz="1400" dirty="0" smtClean="0"/>
          </a:p>
          <a:p>
            <a:pPr lvl="1"/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DREAM:Lab, CDS, IISC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664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Library API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275606"/>
            <a:ext cx="8712968" cy="365760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err="1"/>
              <a:t>ServiceAdapter</a:t>
            </a:r>
            <a:r>
              <a:rPr lang="en-US" sz="2800" dirty="0"/>
              <a:t>(Context) 			</a:t>
            </a:r>
            <a:r>
              <a:rPr lang="en-US" sz="1900" dirty="0"/>
              <a:t>(contd</a:t>
            </a:r>
            <a:r>
              <a:rPr lang="en-US" sz="1900" dirty="0" smtClean="0"/>
              <a:t>)</a:t>
            </a:r>
            <a:endParaRPr lang="en-GB" sz="1900" dirty="0"/>
          </a:p>
          <a:p>
            <a:pPr lvl="1"/>
            <a:r>
              <a:rPr lang="en-GB" dirty="0">
                <a:solidFill>
                  <a:srgbClr val="C00000"/>
                </a:solidFill>
              </a:rPr>
              <a:t>public String </a:t>
            </a:r>
            <a:r>
              <a:rPr lang="en-GB" dirty="0" err="1">
                <a:solidFill>
                  <a:srgbClr val="C00000"/>
                </a:solidFill>
              </a:rPr>
              <a:t>subscribeToTopic</a:t>
            </a:r>
            <a:r>
              <a:rPr lang="en-GB" dirty="0">
                <a:solidFill>
                  <a:srgbClr val="C00000"/>
                </a:solidFill>
              </a:rPr>
              <a:t>(String </a:t>
            </a:r>
            <a:r>
              <a:rPr lang="en-GB" dirty="0" err="1">
                <a:solidFill>
                  <a:srgbClr val="C00000"/>
                </a:solidFill>
              </a:rPr>
              <a:t>topicName,Messenger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 err="1">
                <a:solidFill>
                  <a:srgbClr val="C00000"/>
                </a:solidFill>
              </a:rPr>
              <a:t>replyMessenger</a:t>
            </a:r>
            <a:r>
              <a:rPr lang="en-GB" dirty="0" smtClean="0">
                <a:solidFill>
                  <a:srgbClr val="C00000"/>
                </a:solidFill>
              </a:rPr>
              <a:t>)</a:t>
            </a:r>
          </a:p>
          <a:p>
            <a:pPr marL="548640" lvl="2" indent="0">
              <a:buNone/>
            </a:pPr>
            <a:r>
              <a:rPr lang="en-US" dirty="0" smtClean="0"/>
              <a:t>-</a:t>
            </a:r>
            <a:r>
              <a:rPr lang="en-IN" dirty="0"/>
              <a:t>This API is used </a:t>
            </a:r>
            <a:r>
              <a:rPr lang="en-IN" dirty="0" smtClean="0"/>
              <a:t>to </a:t>
            </a:r>
            <a:r>
              <a:rPr lang="en-GB" dirty="0" smtClean="0"/>
              <a:t>subscribe </a:t>
            </a:r>
            <a:r>
              <a:rPr lang="en-GB" dirty="0"/>
              <a:t>to a topic</a:t>
            </a:r>
            <a:r>
              <a:rPr lang="en-GB" dirty="0" smtClean="0"/>
              <a:t>.</a:t>
            </a:r>
            <a:endParaRPr lang="en-GB" dirty="0"/>
          </a:p>
          <a:p>
            <a:pPr lvl="3"/>
            <a:r>
              <a:rPr lang="en-IN" dirty="0" err="1"/>
              <a:t>topicName</a:t>
            </a:r>
            <a:r>
              <a:rPr lang="en-IN" dirty="0"/>
              <a:t> </a:t>
            </a:r>
            <a:r>
              <a:rPr lang="en-IN" dirty="0" smtClean="0"/>
              <a:t>	-	the </a:t>
            </a:r>
            <a:r>
              <a:rPr lang="en-IN" dirty="0"/>
              <a:t>topic to be </a:t>
            </a:r>
            <a:r>
              <a:rPr lang="en-IN" dirty="0" smtClean="0"/>
              <a:t>subscribed to</a:t>
            </a:r>
          </a:p>
          <a:p>
            <a:pPr lvl="3"/>
            <a:r>
              <a:rPr lang="en-IN" dirty="0" err="1"/>
              <a:t>replyMessenger</a:t>
            </a:r>
            <a:r>
              <a:rPr lang="en-IN" dirty="0"/>
              <a:t> </a:t>
            </a:r>
            <a:r>
              <a:rPr lang="en-IN" dirty="0" smtClean="0"/>
              <a:t>	- 	Messenger </a:t>
            </a:r>
            <a:r>
              <a:rPr lang="en-IN" dirty="0"/>
              <a:t>instance on which the </a:t>
            </a:r>
            <a:r>
              <a:rPr lang="en-IN" dirty="0" err="1"/>
              <a:t>callback</a:t>
            </a:r>
            <a:r>
              <a:rPr lang="en-IN" dirty="0"/>
              <a:t> for the </a:t>
            </a:r>
            <a:r>
              <a:rPr lang="en-IN" dirty="0" smtClean="0"/>
              <a:t>			subscription </a:t>
            </a:r>
            <a:r>
              <a:rPr lang="en-IN" dirty="0"/>
              <a:t>status will </a:t>
            </a:r>
            <a:r>
              <a:rPr lang="en-IN" dirty="0" smtClean="0"/>
              <a:t>be </a:t>
            </a:r>
            <a:r>
              <a:rPr lang="en-GB" dirty="0" smtClean="0"/>
              <a:t>received.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GB" dirty="0" smtClean="0">
                <a:solidFill>
                  <a:srgbClr val="C00000"/>
                </a:solidFill>
              </a:rPr>
              <a:t>public </a:t>
            </a:r>
            <a:r>
              <a:rPr lang="en-GB" dirty="0">
                <a:solidFill>
                  <a:srgbClr val="C00000"/>
                </a:solidFill>
              </a:rPr>
              <a:t>void </a:t>
            </a:r>
            <a:r>
              <a:rPr lang="en-GB" dirty="0" err="1">
                <a:solidFill>
                  <a:srgbClr val="C00000"/>
                </a:solidFill>
              </a:rPr>
              <a:t>unsubscribeFromTopic</a:t>
            </a:r>
            <a:r>
              <a:rPr lang="en-GB" dirty="0">
                <a:solidFill>
                  <a:srgbClr val="C00000"/>
                </a:solidFill>
              </a:rPr>
              <a:t>(String </a:t>
            </a:r>
            <a:r>
              <a:rPr lang="en-GB" dirty="0" err="1">
                <a:solidFill>
                  <a:srgbClr val="C00000"/>
                </a:solidFill>
              </a:rPr>
              <a:t>topicName,Messenger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 err="1">
                <a:solidFill>
                  <a:srgbClr val="C00000"/>
                </a:solidFill>
              </a:rPr>
              <a:t>replyMessenger</a:t>
            </a:r>
            <a:r>
              <a:rPr lang="en-GB" dirty="0" smtClean="0">
                <a:solidFill>
                  <a:srgbClr val="C00000"/>
                </a:solidFill>
              </a:rPr>
              <a:t>)</a:t>
            </a:r>
          </a:p>
          <a:p>
            <a:pPr marL="548640" lvl="2" indent="0">
              <a:buNone/>
            </a:pPr>
            <a:r>
              <a:rPr lang="en-IN" dirty="0" smtClean="0"/>
              <a:t>- Similar </a:t>
            </a:r>
            <a:r>
              <a:rPr lang="en-IN" dirty="0"/>
              <a:t>to subscribe but used for unsubscribing from a </a:t>
            </a:r>
            <a:r>
              <a:rPr lang="en-IN" dirty="0" smtClean="0"/>
              <a:t>topic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IN" dirty="0">
                <a:solidFill>
                  <a:srgbClr val="C00000"/>
                </a:solidFill>
              </a:rPr>
              <a:t>public void </a:t>
            </a:r>
            <a:r>
              <a:rPr lang="en-IN" dirty="0" err="1">
                <a:solidFill>
                  <a:srgbClr val="C00000"/>
                </a:solidFill>
              </a:rPr>
              <a:t>checkMqttConnection</a:t>
            </a:r>
            <a:r>
              <a:rPr lang="en-IN" dirty="0">
                <a:solidFill>
                  <a:srgbClr val="C00000"/>
                </a:solidFill>
              </a:rPr>
              <a:t> (Messenger </a:t>
            </a:r>
            <a:r>
              <a:rPr lang="en-IN" dirty="0" err="1">
                <a:solidFill>
                  <a:srgbClr val="C00000"/>
                </a:solidFill>
              </a:rPr>
              <a:t>replyMessenger</a:t>
            </a:r>
            <a:r>
              <a:rPr lang="en-IN" dirty="0">
                <a:solidFill>
                  <a:srgbClr val="C00000"/>
                </a:solidFill>
              </a:rPr>
              <a:t>) </a:t>
            </a:r>
            <a:endParaRPr lang="en-IN" dirty="0" smtClean="0">
              <a:solidFill>
                <a:srgbClr val="C00000"/>
              </a:solidFill>
            </a:endParaRPr>
          </a:p>
          <a:p>
            <a:pPr marL="548640" lvl="2" indent="0">
              <a:buNone/>
            </a:pPr>
            <a:r>
              <a:rPr lang="en-IN" dirty="0" smtClean="0"/>
              <a:t>- This API </a:t>
            </a:r>
            <a:r>
              <a:rPr lang="en-IN" dirty="0"/>
              <a:t>is used to check if the background Mqtt service is connected </a:t>
            </a:r>
            <a:r>
              <a:rPr lang="en-IN" dirty="0" smtClean="0"/>
              <a:t>to the </a:t>
            </a:r>
            <a:r>
              <a:rPr lang="en-IN" dirty="0"/>
              <a:t>broker. Return a reply in the form of an </a:t>
            </a:r>
            <a:r>
              <a:rPr lang="en-IN" dirty="0" err="1"/>
              <a:t>enum</a:t>
            </a:r>
            <a:r>
              <a:rPr lang="en-IN" dirty="0"/>
              <a:t> (</a:t>
            </a:r>
            <a:r>
              <a:rPr lang="en-IN" dirty="0" smtClean="0"/>
              <a:t>connected/</a:t>
            </a:r>
            <a:r>
              <a:rPr lang="en-IN" dirty="0" err="1" smtClean="0"/>
              <a:t>Notconnected</a:t>
            </a:r>
            <a:r>
              <a:rPr lang="en-IN" dirty="0"/>
              <a:t>/ Connection in progress ) using the </a:t>
            </a:r>
            <a:r>
              <a:rPr lang="en-IN" dirty="0" err="1"/>
              <a:t>replyMessenger</a:t>
            </a:r>
            <a:r>
              <a:rPr lang="en-IN" dirty="0"/>
              <a:t>.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DREAM:Lab, CDS, IISC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24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Library API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1227584"/>
          </a:xfrm>
        </p:spPr>
        <p:txBody>
          <a:bodyPr>
            <a:normAutofit/>
          </a:bodyPr>
          <a:lstStyle/>
          <a:p>
            <a:r>
              <a:rPr lang="en-US" dirty="0" smtClean="0"/>
              <a:t>Receive messages through:</a:t>
            </a:r>
          </a:p>
          <a:p>
            <a:pPr lvl="1"/>
            <a:r>
              <a:rPr lang="en-GB" dirty="0" err="1" smtClean="0"/>
              <a:t>BroadcastReceiver</a:t>
            </a:r>
            <a:endParaRPr lang="en-GB" dirty="0" smtClean="0"/>
          </a:p>
          <a:p>
            <a:pPr marL="548640" lvl="2" indent="0">
              <a:buNone/>
            </a:pPr>
            <a:r>
              <a:rPr lang="en-US" dirty="0" smtClean="0"/>
              <a:t>	- Setup a </a:t>
            </a:r>
            <a:r>
              <a:rPr lang="en-US" dirty="0" err="1" smtClean="0"/>
              <a:t>BroadcastReceiver</a:t>
            </a:r>
            <a:r>
              <a:rPr lang="en-US" dirty="0" smtClean="0"/>
              <a:t> in your receiving service / activity</a:t>
            </a:r>
            <a:endParaRPr lang="en-GB" dirty="0" smtClean="0"/>
          </a:p>
        </p:txBody>
      </p:sp>
      <p:pic>
        <p:nvPicPr>
          <p:cNvPr id="1026" name="Picture 2" descr="D:\Abhilash\Desktop\MQTT PPT\Screenshot (7)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73" r="59224" b="67998"/>
          <a:stretch/>
        </p:blipFill>
        <p:spPr bwMode="auto">
          <a:xfrm>
            <a:off x="971600" y="2548921"/>
            <a:ext cx="7752826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DREAM:Lab, CDS, IISC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44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Publish to a topic concerned with the sensor/device data</a:t>
            </a:r>
          </a:p>
          <a:p>
            <a:pPr lvl="1"/>
            <a:r>
              <a:rPr lang="en-US" sz="1600" dirty="0" smtClean="0"/>
              <a:t>Say, for a temperature sensor, publish the </a:t>
            </a:r>
            <a:r>
              <a:rPr lang="en-US" sz="1600" dirty="0" err="1" smtClean="0"/>
              <a:t>dataString</a:t>
            </a:r>
            <a:r>
              <a:rPr lang="en-US" sz="1600" dirty="0" smtClean="0"/>
              <a:t> as</a:t>
            </a:r>
          </a:p>
          <a:p>
            <a:pPr marL="548640" lvl="2" indent="0">
              <a:buNone/>
            </a:pPr>
            <a:r>
              <a:rPr lang="en-US" sz="1400" dirty="0"/>
              <a:t>{  </a:t>
            </a:r>
            <a:endParaRPr lang="en-US" sz="1400" dirty="0" smtClean="0"/>
          </a:p>
          <a:p>
            <a:pPr marL="822960" lvl="3" indent="0">
              <a:buNone/>
            </a:pPr>
            <a:r>
              <a:rPr lang="en-US" sz="1200" dirty="0" smtClean="0"/>
              <a:t>"</a:t>
            </a:r>
            <a:r>
              <a:rPr lang="en-US" sz="1200" dirty="0"/>
              <a:t>message":   </a:t>
            </a:r>
            <a:endParaRPr lang="en-US" sz="1200" dirty="0" smtClean="0"/>
          </a:p>
          <a:p>
            <a:pPr marL="822960" lvl="3" indent="0">
              <a:buNone/>
            </a:pPr>
            <a:r>
              <a:rPr lang="en-US" sz="1200" dirty="0" smtClean="0"/>
              <a:t>[    </a:t>
            </a:r>
          </a:p>
          <a:p>
            <a:pPr marL="1005840" lvl="4" indent="0">
              <a:buNone/>
            </a:pPr>
            <a:r>
              <a:rPr lang="en-US" sz="1200" dirty="0" smtClean="0"/>
              <a:t>{ "</a:t>
            </a:r>
            <a:r>
              <a:rPr lang="en-US" sz="1200" dirty="0"/>
              <a:t>device_id1</a:t>
            </a:r>
            <a:r>
              <a:rPr lang="en-US" sz="1200" dirty="0" smtClean="0"/>
              <a:t>": {"</a:t>
            </a:r>
            <a:r>
              <a:rPr lang="en-US" sz="1200" dirty="0"/>
              <a:t>temperature": </a:t>
            </a:r>
            <a:r>
              <a:rPr lang="en-US" sz="1200" dirty="0" smtClean="0"/>
              <a:t>“25", "</a:t>
            </a:r>
            <a:r>
              <a:rPr lang="en-US" sz="1200" dirty="0"/>
              <a:t>unit": </a:t>
            </a:r>
            <a:r>
              <a:rPr lang="en-US" sz="1200" dirty="0" smtClean="0"/>
              <a:t>“C”  }  },</a:t>
            </a:r>
          </a:p>
          <a:p>
            <a:pPr marL="1005840" lvl="4" indent="0">
              <a:buNone/>
            </a:pPr>
            <a:r>
              <a:rPr lang="en-US" sz="1200" dirty="0" smtClean="0"/>
              <a:t>{"</a:t>
            </a:r>
            <a:r>
              <a:rPr lang="en-US" sz="1200" dirty="0"/>
              <a:t>device_id2</a:t>
            </a:r>
            <a:r>
              <a:rPr lang="en-US" sz="1200" dirty="0" smtClean="0"/>
              <a:t>": {"</a:t>
            </a:r>
            <a:r>
              <a:rPr lang="en-US" sz="1200" dirty="0"/>
              <a:t>temperature": </a:t>
            </a:r>
            <a:r>
              <a:rPr lang="en-US" sz="1200" dirty="0" smtClean="0"/>
              <a:t>“77", "</a:t>
            </a:r>
            <a:r>
              <a:rPr lang="en-US" sz="1200" dirty="0"/>
              <a:t>unit": </a:t>
            </a:r>
            <a:r>
              <a:rPr lang="en-US" sz="1200" dirty="0" smtClean="0"/>
              <a:t>“F”  }  }  </a:t>
            </a:r>
          </a:p>
          <a:p>
            <a:pPr marL="822960" lvl="3" indent="0">
              <a:buNone/>
            </a:pPr>
            <a:r>
              <a:rPr lang="en-US" sz="1200" dirty="0" smtClean="0"/>
              <a:t>]</a:t>
            </a:r>
          </a:p>
          <a:p>
            <a:pPr marL="548640" lvl="2" indent="0">
              <a:buNone/>
            </a:pPr>
            <a:r>
              <a:rPr lang="en-US" sz="1400" dirty="0" smtClean="0"/>
              <a:t>}</a:t>
            </a:r>
          </a:p>
          <a:p>
            <a:pPr marL="548640" lvl="2" indent="0">
              <a:buNone/>
            </a:pPr>
            <a:r>
              <a:rPr lang="en-US" sz="1400" dirty="0" smtClean="0"/>
              <a:t>Note: use </a:t>
            </a:r>
            <a:r>
              <a:rPr lang="en-US" sz="1400" dirty="0" err="1" smtClean="0"/>
              <a:t>SenML</a:t>
            </a:r>
            <a:r>
              <a:rPr lang="en-US" sz="1400" dirty="0" smtClean="0"/>
              <a:t> format</a:t>
            </a:r>
          </a:p>
          <a:p>
            <a:pPr marL="548640" lvl="2" indent="0">
              <a:buNone/>
            </a:pPr>
            <a:endParaRPr lang="en-US" sz="1400" dirty="0" smtClean="0"/>
          </a:p>
          <a:p>
            <a:r>
              <a:rPr lang="en-US" sz="1800" dirty="0" smtClean="0"/>
              <a:t>Subscribe to this control topic on the Android Device to monitor the temperature and process as per your need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DREAM:Lab, CDS, IISC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93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Chat Application 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Download the MQTT Chat app from the GitHub repo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Setup the Master App and connect to broker</a:t>
            </a:r>
          </a:p>
          <a:p>
            <a:pPr lvl="1"/>
            <a:r>
              <a:rPr lang="en-US" dirty="0" smtClean="0"/>
              <a:t>Click on Reset to use the default settings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Setup Chat App</a:t>
            </a:r>
          </a:p>
          <a:p>
            <a:pPr lvl="1"/>
            <a:r>
              <a:rPr lang="en-US" dirty="0" smtClean="0"/>
              <a:t>Settings &gt;</a:t>
            </a:r>
          </a:p>
          <a:p>
            <a:pPr lvl="5"/>
            <a:r>
              <a:rPr lang="en-US" sz="2000" dirty="0" smtClean="0"/>
              <a:t>Username 	: [choose a username]</a:t>
            </a:r>
          </a:p>
          <a:p>
            <a:pPr lvl="5"/>
            <a:r>
              <a:rPr lang="en-US" sz="2000" dirty="0" smtClean="0"/>
              <a:t>Topic</a:t>
            </a:r>
            <a:r>
              <a:rPr lang="en-US" sz="2000" dirty="0"/>
              <a:t>	</a:t>
            </a:r>
            <a:r>
              <a:rPr lang="en-US" sz="2000" dirty="0" smtClean="0"/>
              <a:t>: </a:t>
            </a:r>
            <a:r>
              <a:rPr lang="en-US" sz="2000" dirty="0" err="1" smtClean="0"/>
              <a:t>iisc</a:t>
            </a:r>
            <a:r>
              <a:rPr lang="en-US" sz="2000" dirty="0" smtClean="0"/>
              <a:t>/</a:t>
            </a:r>
            <a:r>
              <a:rPr lang="en-US" sz="2000" dirty="0" err="1" smtClean="0"/>
              <a:t>summerschool</a:t>
            </a:r>
            <a:r>
              <a:rPr lang="en-US" sz="2000" dirty="0" smtClean="0"/>
              <a:t>/</a:t>
            </a:r>
            <a:r>
              <a:rPr lang="en-US" sz="2000" dirty="0" err="1" smtClean="0"/>
              <a:t>iot</a:t>
            </a:r>
            <a:r>
              <a:rPr lang="en-US" sz="2000" dirty="0" smtClean="0"/>
              <a:t>/chat</a:t>
            </a:r>
          </a:p>
          <a:p>
            <a:pPr lvl="5"/>
            <a:endParaRPr lang="en-US" sz="24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DREAM:Lab, CDS, IISC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197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747863"/>
          </a:xfrm>
        </p:spPr>
        <p:txBody>
          <a:bodyPr>
            <a:normAutofit/>
          </a:bodyPr>
          <a:lstStyle/>
          <a:p>
            <a:r>
              <a:rPr lang="en-US" dirty="0" smtClean="0"/>
              <a:t>IISC MQTT Client Library – Alpha Stage</a:t>
            </a:r>
          </a:p>
          <a:p>
            <a:pPr lvl="1"/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github.com/abhilash1in/SmartCampusMQTT</a:t>
            </a:r>
            <a:endParaRPr lang="en-GB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dirty="0" smtClean="0"/>
              <a:t>Code Sample – Chat Application</a:t>
            </a:r>
            <a:endParaRPr lang="en-GB" dirty="0"/>
          </a:p>
          <a:p>
            <a:pPr lvl="1"/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github.com/dream-lab/iot-school</a:t>
            </a:r>
            <a:endParaRPr lang="en-GB" dirty="0" smtClean="0"/>
          </a:p>
          <a:p>
            <a:pPr lvl="1"/>
            <a:endParaRPr lang="en-US" dirty="0" smtClean="0"/>
          </a:p>
          <a:p>
            <a:r>
              <a:rPr lang="en-US" dirty="0"/>
              <a:t>Code Sample </a:t>
            </a:r>
            <a:r>
              <a:rPr lang="en-US" dirty="0" smtClean="0"/>
              <a:t>– Water Monitoring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github.com/shshnk28/SmartWaterClientApplication</a:t>
            </a:r>
            <a:r>
              <a:rPr lang="en-US" sz="1700" dirty="0" smtClean="0"/>
              <a:t>	</a:t>
            </a:r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DREAM:Lab, CDS, IISC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99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362178"/>
            <a:ext cx="6048672" cy="7429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{ Development In Progress  }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7694"/>
            <a:ext cx="8229600" cy="1080120"/>
          </a:xfrm>
        </p:spPr>
        <p:txBody>
          <a:bodyPr/>
          <a:lstStyle/>
          <a:p>
            <a:r>
              <a:rPr lang="en-US" dirty="0" smtClean="0"/>
              <a:t>Report any issues on the GitHub repo</a:t>
            </a:r>
          </a:p>
          <a:p>
            <a:pPr lvl="1"/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github.com/dream-lab/iot-school/issues</a:t>
            </a:r>
            <a:endParaRPr lang="en-GB" dirty="0"/>
          </a:p>
          <a:p>
            <a:pPr marL="274320" lvl="1" indent="0">
              <a:buNone/>
            </a:pPr>
            <a:endParaRPr lang="en-US" dirty="0" smtClean="0"/>
          </a:p>
        </p:txBody>
      </p:sp>
      <p:pic>
        <p:nvPicPr>
          <p:cNvPr id="4" name="Picture 2" descr="D:\Abhilash\Desktop\MQTT PPT\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820" y="339502"/>
            <a:ext cx="1835696" cy="1376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DREAM:Lab, CDS, IISC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7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744" y="1491630"/>
            <a:ext cx="4320480" cy="2016224"/>
          </a:xfrm>
        </p:spPr>
        <p:txBody>
          <a:bodyPr/>
          <a:lstStyle/>
          <a:p>
            <a:pPr lvl="1" algn="ctr" rtl="0">
              <a:spcBef>
                <a:spcPct val="0"/>
              </a:spcBef>
            </a:pPr>
            <a:r>
              <a:rPr lang="en-US" sz="4000" dirty="0" smtClean="0"/>
              <a:t>Thank You!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GB" dirty="0" smtClean="0">
                <a:hlinkClick r:id="rId2"/>
              </a:rPr>
              <a:t>github.com/dream-lab/</a:t>
            </a:r>
            <a:r>
              <a:rPr lang="en-GB" dirty="0" err="1" smtClean="0">
                <a:hlinkClick r:id="rId2"/>
              </a:rPr>
              <a:t>iot</a:t>
            </a:r>
            <a:r>
              <a:rPr lang="en-GB" dirty="0" smtClean="0">
                <a:hlinkClick r:id="rId2"/>
              </a:rPr>
              <a:t>-school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DREAM:Lab, CDS, IISC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47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MQTT Protocol Overview</a:t>
            </a:r>
            <a:endParaRPr lang="en-GB" dirty="0"/>
          </a:p>
        </p:txBody>
      </p:sp>
      <p:pic>
        <p:nvPicPr>
          <p:cNvPr id="1026" name="Picture 2" descr="D:\Abhilash\Desktop\MQTT PPT\model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712"/>
          <a:stretch/>
        </p:blipFill>
        <p:spPr bwMode="auto">
          <a:xfrm>
            <a:off x="323528" y="1995686"/>
            <a:ext cx="8338274" cy="2106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DREAM:Lab, CDS, IISC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825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MQTT client </a:t>
            </a:r>
            <a:r>
              <a:rPr lang="en-US" dirty="0"/>
              <a:t>libraries for Android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sz="3600" dirty="0"/>
              <a:t>IISC </a:t>
            </a:r>
            <a:r>
              <a:rPr lang="en-US" sz="3600" dirty="0" smtClean="0"/>
              <a:t>Android </a:t>
            </a:r>
            <a:r>
              <a:rPr lang="en-US" sz="3600" dirty="0"/>
              <a:t>Client</a:t>
            </a:r>
          </a:p>
          <a:p>
            <a:pPr lvl="1"/>
            <a:endParaRPr lang="en-US" sz="3600" dirty="0" smtClean="0"/>
          </a:p>
          <a:p>
            <a:pPr lvl="1"/>
            <a:r>
              <a:rPr lang="en-US" sz="3600" dirty="0" smtClean="0"/>
              <a:t>Eclipse </a:t>
            </a:r>
            <a:r>
              <a:rPr lang="en-US" sz="3600" dirty="0" err="1"/>
              <a:t>Paho</a:t>
            </a:r>
            <a:r>
              <a:rPr lang="en-US" sz="3600" dirty="0"/>
              <a:t> Android Client</a:t>
            </a:r>
          </a:p>
          <a:p>
            <a:pPr marL="274320" lvl="1" indent="0">
              <a:buNone/>
            </a:pPr>
            <a:endParaRPr lang="en-US" sz="3600" dirty="0" smtClean="0"/>
          </a:p>
          <a:p>
            <a:pPr lvl="1"/>
            <a:r>
              <a:rPr lang="en-US" sz="3600" dirty="0" err="1" smtClean="0"/>
              <a:t>HiveMQ</a:t>
            </a:r>
            <a:r>
              <a:rPr lang="en-US" sz="3600" dirty="0" smtClean="0"/>
              <a:t> Android Client</a:t>
            </a:r>
          </a:p>
          <a:p>
            <a:pPr lvl="1"/>
            <a:endParaRPr lang="en-US" sz="3600" dirty="0" smtClean="0"/>
          </a:p>
          <a:p>
            <a:pPr marL="274320" lvl="1" indent="0">
              <a:buNone/>
            </a:pPr>
            <a:r>
              <a:rPr lang="en-US" sz="3600" dirty="0" smtClean="0"/>
              <a:t>Among others</a:t>
            </a:r>
            <a:endParaRPr lang="en-US" sz="36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DREAM:Lab, CDS, IISC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16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Advantages of IISC Android Client Library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/>
              <a:t> </a:t>
            </a:r>
          </a:p>
          <a:p>
            <a:r>
              <a:rPr lang="en-IN" sz="2000" dirty="0" smtClean="0"/>
              <a:t>Single Mqtt Service for multiple apps which need to use MQTT. It avoids redundancies if two client apps want to subscribe to same topic.</a:t>
            </a:r>
          </a:p>
          <a:p>
            <a:endParaRPr lang="en-IN" sz="2000" dirty="0" smtClean="0"/>
          </a:p>
          <a:p>
            <a:r>
              <a:rPr lang="en-IN" sz="2000" dirty="0" smtClean="0"/>
              <a:t>Saves Bandwidth </a:t>
            </a:r>
            <a:r>
              <a:rPr lang="en-IN" sz="2000" dirty="0"/>
              <a:t>by reusing same </a:t>
            </a:r>
            <a:r>
              <a:rPr lang="en-IN" sz="2000" dirty="0" smtClean="0"/>
              <a:t>MQTT connection for multiple </a:t>
            </a:r>
            <a:r>
              <a:rPr lang="en-IN" sz="2000" dirty="0"/>
              <a:t>apps. For each </a:t>
            </a:r>
            <a:r>
              <a:rPr lang="en-IN" sz="2000" dirty="0" smtClean="0"/>
              <a:t>MQTT </a:t>
            </a:r>
            <a:r>
              <a:rPr lang="en-IN" sz="2000" dirty="0"/>
              <a:t>connection that we </a:t>
            </a:r>
            <a:r>
              <a:rPr lang="en-IN" sz="2000" dirty="0" smtClean="0"/>
              <a:t>maintain, a TCP port needs </a:t>
            </a:r>
            <a:r>
              <a:rPr lang="en-IN" sz="2000" dirty="0"/>
              <a:t>to be kept open always which keeps </a:t>
            </a:r>
            <a:r>
              <a:rPr lang="en-IN" sz="2000" dirty="0" smtClean="0"/>
              <a:t>listening </a:t>
            </a:r>
            <a:r>
              <a:rPr lang="en-IN" sz="2000" dirty="0"/>
              <a:t>for </a:t>
            </a:r>
            <a:r>
              <a:rPr lang="en-IN" sz="2000" dirty="0" smtClean="0"/>
              <a:t>subscribed topics</a:t>
            </a:r>
            <a:r>
              <a:rPr lang="en-IN" sz="2000" dirty="0"/>
              <a:t>. Lesser the number of ports less </a:t>
            </a:r>
            <a:r>
              <a:rPr lang="en-IN" sz="2000" dirty="0" smtClean="0"/>
              <a:t>is </a:t>
            </a:r>
            <a:r>
              <a:rPr lang="en-IN" sz="2000" dirty="0"/>
              <a:t>the </a:t>
            </a:r>
            <a:r>
              <a:rPr lang="en-IN" sz="2000" dirty="0" smtClean="0"/>
              <a:t>bandwidth </a:t>
            </a:r>
            <a:r>
              <a:rPr lang="en-IN" sz="2000" dirty="0"/>
              <a:t>used</a:t>
            </a:r>
            <a:r>
              <a:rPr lang="en-IN" sz="2000" dirty="0" smtClean="0"/>
              <a:t>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DREAM:Lab, CDS, IISC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46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Advantages of IISC Android Client Library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2000" dirty="0" smtClean="0"/>
          </a:p>
          <a:p>
            <a:r>
              <a:rPr lang="en-IN" sz="2000" dirty="0" smtClean="0"/>
              <a:t>Each </a:t>
            </a:r>
            <a:r>
              <a:rPr lang="en-IN" sz="2000" dirty="0"/>
              <a:t>client app does not need to run its own </a:t>
            </a:r>
            <a:r>
              <a:rPr lang="en-IN" sz="2000" dirty="0" smtClean="0"/>
              <a:t>MQTT service </a:t>
            </a:r>
            <a:r>
              <a:rPr lang="en-IN" sz="2000" dirty="0"/>
              <a:t>thereby </a:t>
            </a:r>
            <a:r>
              <a:rPr lang="en-GB" sz="2000" dirty="0"/>
              <a:t>making them lighter.</a:t>
            </a:r>
          </a:p>
          <a:p>
            <a:endParaRPr lang="en-IN" sz="2000" dirty="0" smtClean="0"/>
          </a:p>
          <a:p>
            <a:r>
              <a:rPr lang="en-IN" sz="2000" dirty="0" smtClean="0"/>
              <a:t>The </a:t>
            </a:r>
            <a:r>
              <a:rPr lang="en-IN" sz="2000" dirty="0"/>
              <a:t>client apps do not have to handle </a:t>
            </a:r>
            <a:r>
              <a:rPr lang="en-IN" sz="2000" dirty="0" smtClean="0"/>
              <a:t>MQTT </a:t>
            </a:r>
            <a:r>
              <a:rPr lang="en-IN" sz="2000" dirty="0"/>
              <a:t>details such </a:t>
            </a:r>
            <a:r>
              <a:rPr lang="en-IN" sz="2000" dirty="0" smtClean="0"/>
              <a:t>as disconnection </a:t>
            </a:r>
            <a:r>
              <a:rPr lang="en-IN" sz="2000" dirty="0"/>
              <a:t>and reconnection </a:t>
            </a:r>
            <a:r>
              <a:rPr lang="en-IN" sz="2000" dirty="0" smtClean="0"/>
              <a:t>issues / </a:t>
            </a:r>
            <a:r>
              <a:rPr lang="en-IN" sz="2000" dirty="0"/>
              <a:t>keeping the </a:t>
            </a:r>
            <a:r>
              <a:rPr lang="en-IN" sz="2000" dirty="0" smtClean="0"/>
              <a:t>connection </a:t>
            </a:r>
            <a:r>
              <a:rPr lang="en-GB" sz="2000" dirty="0" smtClean="0"/>
              <a:t>alive.</a:t>
            </a:r>
          </a:p>
          <a:p>
            <a:pPr marL="0" indent="0">
              <a:buNone/>
            </a:pPr>
            <a:endParaRPr lang="en-GB" sz="2000" dirty="0"/>
          </a:p>
          <a:p>
            <a:r>
              <a:rPr lang="en-IN" sz="2000" dirty="0"/>
              <a:t> Configurable </a:t>
            </a:r>
            <a:r>
              <a:rPr lang="en-IN" sz="2000" dirty="0" smtClean="0"/>
              <a:t>MQTT service </a:t>
            </a:r>
            <a:r>
              <a:rPr lang="en-IN" sz="2000" dirty="0"/>
              <a:t>parameters, better debugging and </a:t>
            </a:r>
            <a:r>
              <a:rPr lang="en-IN" sz="2000" dirty="0" smtClean="0"/>
              <a:t>stats viewing </a:t>
            </a:r>
            <a:r>
              <a:rPr lang="en-IN" sz="2000" dirty="0"/>
              <a:t>via the Master app.</a:t>
            </a:r>
            <a:endParaRPr lang="en-GB" sz="2000" dirty="0"/>
          </a:p>
          <a:p>
            <a:endParaRPr lang="en-GB" sz="20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DREAM:Lab, CDS, IISC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49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363272" cy="7429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Superficial architecture of IISC client library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DREAM:Lab, CDS, IISC</a:t>
            </a:r>
            <a:endParaRPr lang="en-GB"/>
          </a:p>
        </p:txBody>
      </p:sp>
      <p:pic>
        <p:nvPicPr>
          <p:cNvPr id="4099" name="Picture 3" descr="D:\Abhilash\Desktop\MQTT PPT\Flowcha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563638"/>
            <a:ext cx="5905245" cy="2941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626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the IISC Client </a:t>
            </a:r>
            <a:r>
              <a:rPr lang="en-US" dirty="0" smtClean="0"/>
              <a:t>Library – STEP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5338936" cy="365760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Install the MQTT Master app</a:t>
            </a:r>
            <a:r>
              <a:rPr lang="en-US" dirty="0"/>
              <a:t>	</a:t>
            </a:r>
            <a:endParaRPr lang="en-US" sz="1900" dirty="0" smtClean="0"/>
          </a:p>
          <a:p>
            <a:pPr marL="274320" lvl="1" indent="0">
              <a:buNone/>
            </a:pPr>
            <a:r>
              <a:rPr lang="en-US" sz="2400" dirty="0" smtClean="0"/>
              <a:t>- Provides the services of an MQTT client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 smtClean="0"/>
              <a:t>Configure the Master to connect to the broker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 smtClean="0"/>
              <a:t>Use the associated API to access functionality of this service</a:t>
            </a:r>
          </a:p>
          <a:p>
            <a:pPr marL="274320" lvl="1" indent="0">
              <a:buNone/>
            </a:pPr>
            <a:endParaRPr lang="en-US" sz="2400" dirty="0" smtClean="0"/>
          </a:p>
          <a:p>
            <a:pPr lvl="1"/>
            <a:r>
              <a:rPr lang="en-US" sz="2400" dirty="0" smtClean="0"/>
              <a:t>Download the Master app from the </a:t>
            </a:r>
            <a:r>
              <a:rPr lang="en-US" sz="2400" dirty="0" err="1" smtClean="0"/>
              <a:t>Github</a:t>
            </a:r>
            <a:r>
              <a:rPr lang="en-US" sz="2400" dirty="0" smtClean="0"/>
              <a:t> repo: github.com/dream-lab/</a:t>
            </a:r>
            <a:r>
              <a:rPr lang="en-US" sz="2400" dirty="0" err="1" smtClean="0"/>
              <a:t>iot</a:t>
            </a:r>
            <a:r>
              <a:rPr lang="en-US" sz="2400" dirty="0" smtClean="0"/>
              <a:t>-school/android</a:t>
            </a:r>
            <a:endParaRPr lang="en-US" dirty="0"/>
          </a:p>
          <a:p>
            <a:endParaRPr lang="en-GB" dirty="0"/>
          </a:p>
        </p:txBody>
      </p:sp>
      <p:pic>
        <p:nvPicPr>
          <p:cNvPr id="2050" name="Picture 2" descr="D:\Abhilash\Desktop\MQTT PPT\Screenshot_2016-06-18-11-46-3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203598"/>
            <a:ext cx="1944217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DREAM:Lab, CDS, IISC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028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the IISC Client Library – STEP </a:t>
            </a:r>
            <a:r>
              <a:rPr lang="en-US" dirty="0" smtClean="0"/>
              <a:t>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5482952" cy="3657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Specify the broker </a:t>
            </a:r>
            <a:r>
              <a:rPr lang="en-US" dirty="0" err="1" smtClean="0"/>
              <a:t>config</a:t>
            </a:r>
            <a:r>
              <a:rPr lang="en-US" dirty="0" smtClean="0"/>
              <a:t> details and establish a connection</a:t>
            </a:r>
          </a:p>
          <a:p>
            <a:endParaRPr lang="en-US" dirty="0"/>
          </a:p>
          <a:p>
            <a:r>
              <a:rPr lang="en-US" dirty="0" smtClean="0"/>
              <a:t>Use the default settings for connecting to the broker if you don’t have a broker instance, to connect to the broker setup by IISC</a:t>
            </a:r>
          </a:p>
          <a:p>
            <a:endParaRPr lang="en-US" dirty="0"/>
          </a:p>
          <a:p>
            <a:r>
              <a:rPr lang="en-US" dirty="0" smtClean="0"/>
              <a:t>Use “Debug Options” to have a quick check about the state of the connection</a:t>
            </a:r>
            <a:endParaRPr lang="en-GB" dirty="0"/>
          </a:p>
        </p:txBody>
      </p:sp>
      <p:pic>
        <p:nvPicPr>
          <p:cNvPr id="3074" name="Picture 2" descr="D:\Abhilash\Desktop\MQTT PPT\Screenshot_2016-06-19-20-41-5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189624"/>
            <a:ext cx="1976036" cy="351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DREAM:Lab, CDS, IISC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42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the IISC Client Library – STEP 3</a:t>
            </a:r>
            <a:endParaRPr lang="en-GB" dirty="0"/>
          </a:p>
        </p:txBody>
      </p:sp>
      <p:pic>
        <p:nvPicPr>
          <p:cNvPr id="2050" name="Picture 2" descr="D:\Abhilash\Desktop\MQTT PPT\Screenshot (6)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3" t="18438" r="22002" b="29826"/>
          <a:stretch/>
        </p:blipFill>
        <p:spPr bwMode="auto">
          <a:xfrm>
            <a:off x="827584" y="1812388"/>
            <a:ext cx="7399856" cy="2826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27468" y="1083535"/>
            <a:ext cx="61048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Get the client API library to interact with the service: </a:t>
            </a:r>
            <a:endParaRPr lang="en-GB" sz="20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DREAM:Lab, CDS, IISC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61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700</TotalTime>
  <Words>621</Words>
  <Application>Microsoft Office PowerPoint</Application>
  <PresentationFormat>On-screen Show (16:9)</PresentationFormat>
  <Paragraphs>136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Clarity</vt:lpstr>
      <vt:lpstr>Mqtt CLIENT library for android</vt:lpstr>
      <vt:lpstr>MQTT Protocol Overview</vt:lpstr>
      <vt:lpstr>MQTT client libraries for Android</vt:lpstr>
      <vt:lpstr>Advantages of IISC Android Client Library</vt:lpstr>
      <vt:lpstr>Advantages of IISC Android Client Library</vt:lpstr>
      <vt:lpstr>Superficial architecture of IISC client library</vt:lpstr>
      <vt:lpstr>Using the IISC Client Library – STEP 1</vt:lpstr>
      <vt:lpstr>Using the IISC Client Library – STEP 2</vt:lpstr>
      <vt:lpstr>Using the IISC Client Library – STEP 3</vt:lpstr>
      <vt:lpstr>Client Library API</vt:lpstr>
      <vt:lpstr>Client Library API</vt:lpstr>
      <vt:lpstr>Client Library API</vt:lpstr>
      <vt:lpstr>Client Library API</vt:lpstr>
      <vt:lpstr>Use cases</vt:lpstr>
      <vt:lpstr>Chat Application Demo</vt:lpstr>
      <vt:lpstr>Contribute</vt:lpstr>
      <vt:lpstr>{ Development In Progress  }</vt:lpstr>
      <vt:lpstr>Thank You! github.com/dream-lab/iot-school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Abhilash Kishore</dc:creator>
  <cp:lastModifiedBy>Abhilash Kishore</cp:lastModifiedBy>
  <cp:revision>43</cp:revision>
  <dcterms:created xsi:type="dcterms:W3CDTF">2016-06-18T05:35:20Z</dcterms:created>
  <dcterms:modified xsi:type="dcterms:W3CDTF">2016-06-20T06:10:37Z</dcterms:modified>
</cp:coreProperties>
</file>