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30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307" r:id="rId31"/>
    <p:sldId id="286" r:id="rId32"/>
    <p:sldId id="287" r:id="rId33"/>
    <p:sldId id="288" r:id="rId34"/>
    <p:sldId id="289" r:id="rId35"/>
    <p:sldId id="294" r:id="rId36"/>
    <p:sldId id="295" r:id="rId37"/>
    <p:sldId id="296" r:id="rId38"/>
    <p:sldId id="308" r:id="rId39"/>
    <p:sldId id="297" r:id="rId40"/>
    <p:sldId id="298" r:id="rId41"/>
    <p:sldId id="299" r:id="rId42"/>
    <p:sldId id="300" r:id="rId43"/>
    <p:sldId id="301" r:id="rId44"/>
    <p:sldId id="303" r:id="rId45"/>
    <p:sldId id="302" r:id="rId46"/>
    <p:sldId id="304" r:id="rId47"/>
    <p:sldId id="305" r:id="rId48"/>
  </p:sldIdLst>
  <p:sldSz cx="9144000" cy="5143500" type="screen16x9"/>
  <p:notesSz cx="6858000" cy="9144000"/>
  <p:embeddedFontLst>
    <p:embeddedFont>
      <p:font typeface="Libre Baskerville" charset="0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04" y="-6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 rot="5400000">
            <a:off x="5273248" y="1562128"/>
            <a:ext cx="43887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rot="5400000">
            <a:off x="1272748" y="-609570"/>
            <a:ext cx="4388700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2286000" y="2343150"/>
            <a:ext cx="6172199" cy="14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286000" y="3752491"/>
            <a:ext cx="61721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Libre Baskerville"/>
              <a:buNone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Font typeface="Noto Sans Symbols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Libre Baskerville"/>
              <a:buNone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Font typeface="Libre Baskerville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8050371" y="832945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7534491" y="3088269"/>
            <a:ext cx="2743199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81000" y="0"/>
            <a:ext cx="609599" cy="5143499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276336" y="0"/>
            <a:ext cx="104699" cy="5143499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990600" y="0"/>
            <a:ext cx="181800" cy="5143499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141320" y="0"/>
            <a:ext cx="230400" cy="5143499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106343" y="0"/>
            <a:ext cx="0" cy="5143499"/>
          </a:xfrm>
          <a:prstGeom prst="straightConnector1">
            <a:avLst/>
          </a:prstGeom>
          <a:noFill/>
          <a:ln w="57150" cap="flat" cmpd="sng">
            <a:solidFill>
              <a:srgbClr val="B1C0DA">
                <a:alpha val="72156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33"/>
          <p:cNvCxnSpPr/>
          <p:nvPr/>
        </p:nvCxnSpPr>
        <p:spPr>
          <a:xfrm>
            <a:off x="914400" y="0"/>
            <a:ext cx="0" cy="5143499"/>
          </a:xfrm>
          <a:prstGeom prst="straightConnector1">
            <a:avLst/>
          </a:prstGeom>
          <a:noFill/>
          <a:ln w="57150" cap="flat" cmpd="sng">
            <a:solidFill>
              <a:srgbClr val="E8ECF4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34"/>
          <p:cNvCxnSpPr/>
          <p:nvPr/>
        </p:nvCxnSpPr>
        <p:spPr>
          <a:xfrm>
            <a:off x="854112" y="0"/>
            <a:ext cx="0" cy="5143499"/>
          </a:xfrm>
          <a:prstGeom prst="straightConnector1">
            <a:avLst/>
          </a:prstGeom>
          <a:noFill/>
          <a:ln w="5715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35"/>
          <p:cNvCxnSpPr/>
          <p:nvPr/>
        </p:nvCxnSpPr>
        <p:spPr>
          <a:xfrm>
            <a:off x="1726640" y="0"/>
            <a:ext cx="0" cy="5143499"/>
          </a:xfrm>
          <a:prstGeom prst="straightConnector1">
            <a:avLst/>
          </a:prstGeom>
          <a:noFill/>
          <a:ln w="28575" cap="flat" cmpd="sng">
            <a:solidFill>
              <a:srgbClr val="B1C0DA">
                <a:alpha val="81176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36"/>
          <p:cNvCxnSpPr/>
          <p:nvPr/>
        </p:nvCxnSpPr>
        <p:spPr>
          <a:xfrm>
            <a:off x="10668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>
            <a:off x="9113856" y="0"/>
            <a:ext cx="0" cy="5143499"/>
          </a:xfrm>
          <a:prstGeom prst="straightConnector1">
            <a:avLst/>
          </a:prstGeom>
          <a:noFill/>
          <a:ln w="57150" cap="flat" cmpd="thickThin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/>
          <p:nvPr/>
        </p:nvSpPr>
        <p:spPr>
          <a:xfrm>
            <a:off x="1219200" y="0"/>
            <a:ext cx="76198" cy="5143499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09600" y="2571750"/>
            <a:ext cx="1295400" cy="97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309632" y="3650064"/>
            <a:ext cx="641399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091079" y="4125473"/>
            <a:ext cx="137099" cy="10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664208" y="4341114"/>
            <a:ext cx="274199" cy="205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905000" y="3371850"/>
            <a:ext cx="365698" cy="274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325544" y="3696526"/>
            <a:ext cx="609599" cy="38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576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270248" y="1200150"/>
            <a:ext cx="36576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286000" y="2171700"/>
            <a:ext cx="6172199" cy="15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Libre Baskerville"/>
              <a:buNone/>
              <a:defRPr sz="3000" b="1" i="0" u="none" strike="noStrike" cap="small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286000" y="3757612"/>
            <a:ext cx="61721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2844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90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571A5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8541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930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CB1B0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 rot="5400000">
            <a:off x="8049006" y="830196"/>
            <a:ext cx="17145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Libre Baskerville"/>
              <a:buNone/>
              <a:defRPr sz="12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 rot="5400000">
            <a:off x="7534677" y="3086122"/>
            <a:ext cx="2743199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Libre Baskerville"/>
              <a:buNone/>
              <a:defRPr sz="1200" b="0" i="0" u="none" strike="noStrike" cap="non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ibre Baskerville"/>
              <a:buNone/>
              <a:defRPr sz="180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81000" y="0"/>
            <a:ext cx="609599" cy="5143499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276336" y="0"/>
            <a:ext cx="104699" cy="5143499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990600" y="0"/>
            <a:ext cx="181800" cy="5143499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141320" y="0"/>
            <a:ext cx="230400" cy="5143499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106343" y="0"/>
            <a:ext cx="0" cy="5143499"/>
          </a:xfrm>
          <a:prstGeom prst="straightConnector1">
            <a:avLst/>
          </a:prstGeom>
          <a:noFill/>
          <a:ln w="57150" cap="flat" cmpd="sng">
            <a:solidFill>
              <a:srgbClr val="B1C0DA">
                <a:alpha val="72156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>
            <a:off x="914400" y="0"/>
            <a:ext cx="0" cy="5143499"/>
          </a:xfrm>
          <a:prstGeom prst="straightConnector1">
            <a:avLst/>
          </a:prstGeom>
          <a:noFill/>
          <a:ln w="57150" cap="flat" cmpd="sng">
            <a:solidFill>
              <a:srgbClr val="E8ECF4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>
            <a:off x="854112" y="0"/>
            <a:ext cx="0" cy="5143499"/>
          </a:xfrm>
          <a:prstGeom prst="straightConnector1">
            <a:avLst/>
          </a:prstGeom>
          <a:noFill/>
          <a:ln w="5715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>
            <a:off x="1726640" y="0"/>
            <a:ext cx="0" cy="5143499"/>
          </a:xfrm>
          <a:prstGeom prst="straightConnector1">
            <a:avLst/>
          </a:prstGeom>
          <a:noFill/>
          <a:ln w="28575" cap="flat" cmpd="sng">
            <a:solidFill>
              <a:srgbClr val="B1C0DA">
                <a:alpha val="81176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>
            <a:off x="10668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71"/>
          <p:cNvSpPr/>
          <p:nvPr/>
        </p:nvSpPr>
        <p:spPr>
          <a:xfrm>
            <a:off x="1219200" y="0"/>
            <a:ext cx="76198" cy="5143499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609600" y="2571750"/>
            <a:ext cx="1295400" cy="97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324704" y="3650064"/>
            <a:ext cx="641399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091079" y="4125473"/>
            <a:ext cx="137099" cy="10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1664208" y="4343400"/>
            <a:ext cx="274199" cy="205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879040" y="3359916"/>
            <a:ext cx="365698" cy="274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9097942" y="0"/>
            <a:ext cx="0" cy="5143499"/>
          </a:xfrm>
          <a:prstGeom prst="straightConnector1">
            <a:avLst/>
          </a:prstGeom>
          <a:noFill/>
          <a:ln w="57150" cap="flat" cmpd="thickThin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340616" y="3696526"/>
            <a:ext cx="609599" cy="38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478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3657600" cy="291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371975" y="1771650"/>
            <a:ext cx="3657600" cy="291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idx="3"/>
          </p:nvPr>
        </p:nvSpPr>
        <p:spPr>
          <a:xfrm>
            <a:off x="457200" y="1177290"/>
            <a:ext cx="3657600" cy="4937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4"/>
          </p:nvPr>
        </p:nvSpPr>
        <p:spPr>
          <a:xfrm>
            <a:off x="4343400" y="1177290"/>
            <a:ext cx="3657600" cy="4937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>
                <a:alpha val="92156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4160577" y="2343089"/>
            <a:ext cx="4731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2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12278" y="205737"/>
            <a:ext cx="1527000" cy="37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28448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90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571A5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85419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1C0DA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93039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CB1B0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62484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>
            <a:off x="6192296" y="0"/>
            <a:ext cx="0" cy="51434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Shape 95"/>
          <p:cNvSpPr/>
          <p:nvPr/>
        </p:nvSpPr>
        <p:spPr>
          <a:xfrm>
            <a:off x="8839200" y="0"/>
            <a:ext cx="304798" cy="5143499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/>
          <p:nvPr/>
        </p:nvSpPr>
        <p:spPr>
          <a:xfrm>
            <a:off x="8156446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304800" y="205737"/>
            <a:ext cx="5638800" cy="47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Shape 104"/>
          <p:cNvSpPr/>
          <p:nvPr/>
        </p:nvSpPr>
        <p:spPr>
          <a:xfrm>
            <a:off x="8156446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 rot="5400000">
            <a:off x="4138862" y="2343089"/>
            <a:ext cx="4731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2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65796" y="198594"/>
            <a:ext cx="1524000" cy="37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219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76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0033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7797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>
            <a:off x="8839200" y="0"/>
            <a:ext cx="304798" cy="514349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2484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Shape 112"/>
          <p:cNvCxnSpPr/>
          <p:nvPr/>
        </p:nvCxnSpPr>
        <p:spPr>
          <a:xfrm>
            <a:off x="6192296" y="0"/>
            <a:ext cx="0" cy="51434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 rot="5400000">
            <a:off x="2363399" y="-706050"/>
            <a:ext cx="3655200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>
                <a:alpha val="92156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355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2539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50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101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304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041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2793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76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8127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4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 rot="5400000">
            <a:off x="7390263" y="2757239"/>
            <a:ext cx="2400300" cy="36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76200" y="0"/>
            <a:ext cx="0" cy="5143499"/>
          </a:xfrm>
          <a:prstGeom prst="straightConnector1">
            <a:avLst/>
          </a:prstGeom>
          <a:noFill/>
          <a:ln w="57150" cap="flat" cmpd="thickThin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8839200" y="0"/>
            <a:ext cx="304798" cy="5143499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8156446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2209800" y="895350"/>
            <a:ext cx="6172199" cy="14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2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Summer School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2724149"/>
            <a:ext cx="4031624" cy="22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 Layer 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200150"/>
            <a:ext cx="6677025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Eat-on </a:t>
            </a:r>
            <a:r>
              <a:rPr lang="en-US" sz="800" dirty="0" err="1" smtClean="0"/>
              <a:t>iot</a:t>
            </a:r>
            <a:r>
              <a:rPr lang="en-US" sz="800" dirty="0" smtClean="0"/>
              <a:t> slides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802.15.4 MAC Header </a:t>
            </a:r>
          </a:p>
        </p:txBody>
      </p:sp>
      <p:pic>
        <p:nvPicPr>
          <p:cNvPr id="195" name="Shape 195" descr="http://www.mdpi.com/jsan/jsan-01-00097/article_deploy/html/images/jsan-01-00097-g007-10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01" y="1200151"/>
            <a:ext cx="7187951" cy="353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Eat-on </a:t>
            </a:r>
            <a:r>
              <a:rPr lang="en-US" sz="800" dirty="0" err="1" smtClean="0"/>
              <a:t>iot</a:t>
            </a:r>
            <a:r>
              <a:rPr lang="en-US" sz="800" dirty="0" smtClean="0"/>
              <a:t> slides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-95250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802.15.4 Network topologies 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71550"/>
            <a:ext cx="1222322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962150"/>
            <a:ext cx="3124199" cy="296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3867150"/>
            <a:ext cx="2695574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9800" y="1200150"/>
            <a:ext cx="1380683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38600" y="1123950"/>
            <a:ext cx="1524000" cy="13738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Eat-on </a:t>
            </a:r>
            <a:r>
              <a:rPr lang="en-US" sz="800" dirty="0" err="1" smtClean="0"/>
              <a:t>iot</a:t>
            </a:r>
            <a:r>
              <a:rPr lang="en-US" sz="800" dirty="0" smtClean="0"/>
              <a:t> slides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http://www.tonex.com/wp-content/uploads/6lowpa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742950"/>
            <a:ext cx="5122394" cy="309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6137" y="738440"/>
            <a:ext cx="2592288" cy="34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796136" y="3003798"/>
            <a:ext cx="25922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96136" y="843558"/>
            <a:ext cx="2592288" cy="216024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96136" y="3363838"/>
            <a:ext cx="2592288" cy="79208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467600" cy="1063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2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Transmission of IPv6 Packets over 802.15.4 networks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Enables IP networking for constrained devices.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Defines frame format for IP packets.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Formation of IPv6 link-local addresses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Statelessly auto-configure address.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Adaptation Layer.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Header Compression.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IPv6 header size is 40 octets, UDP header is 8 octets.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802.15.4 MAC header can be up to 25 octets (null security) or 25+21= 46 octets (AES-CCM-128)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802.15.4 frame size 127 octets, we have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127-25-40-8= 54 octets (null security)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127-46-40-8= 33 octets (AES-CCM-128)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space left for application data!..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MTU for IPv6 is 1280 octets 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Fragmentation and re-assembly layer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6LoWPAN Headers.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6LoWPAN defines 3 encapsulation headers Dispatch, Fragmentation and mesh headers.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1962150"/>
            <a:ext cx="7096125" cy="28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6LoWPAN Frame Formats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00150"/>
            <a:ext cx="6867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2139702"/>
            <a:ext cx="7248524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Dispatch</a:t>
            </a:r>
            <a:r>
              <a:rPr lang="en-GB" sz="3000" b="0" i="0" u="none" strike="noStrike" cap="small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</a:t>
            </a:r>
            <a:r>
              <a:rPr lang="en-GB" sz="3000" b="0" i="0" u="none" strike="noStrike" cap="small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</a:t>
            </a:r>
            <a:r>
              <a:rPr lang="en-GB" sz="3000" b="0" i="0" u="none" strike="noStrike" cap="small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Header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276350"/>
            <a:ext cx="6781800" cy="29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38150"/>
            <a:ext cx="7162799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Rise of Connectivity</a:t>
            </a:r>
          </a:p>
        </p:txBody>
      </p:sp>
      <p:pic>
        <p:nvPicPr>
          <p:cNvPr id="144" name="Shape 144" descr="C:\Users\WM12\Downloads\I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123950"/>
            <a:ext cx="7264341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smtClean="0"/>
              <a:t>http://iotdevzone.com/blog/2015/04/30/iot-m2m-and-the-wireless-device-technology-panorama/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3105150"/>
            <a:ext cx="74676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Dispatch code (01000001) indicates no compression.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 to 54/33 octets are remaining for payload with max.size MAC header with null/AES-CCM-128 security.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1581150"/>
            <a:ext cx="71913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Uncompressed IPv6/UDP (worst case)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smtClean="0"/>
              <a:t>http://cnds.eecs.jacobs-university.de/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04800" y="-114450"/>
            <a:ext cx="86105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28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Compressed IPv6/UDP (Best case)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2726550"/>
            <a:ext cx="7467600" cy="2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Dispatch code (01000010) indicates HC1 compression.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shows max. achievable compression for link-local address.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Any non-compressed fields are carried after HC1 or HC1/HC2 header field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HC1 compression may indicate HC2 compression follows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781050"/>
            <a:ext cx="7229475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smtClean="0"/>
              <a:t>http://cnds.eecs.jacobs-university.de/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-952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2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Mesh Addressing Type and Header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059582"/>
            <a:ext cx="6400799" cy="120736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685800" y="2247750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2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Fragmentation Type and Header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300" y="3203914"/>
            <a:ext cx="6629400" cy="14560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76200" y="-952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28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Stateless Address Auto-configuration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IEEE EUI-64 bit IID.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 bit short Address (pseudo 48 bit address).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2355726"/>
            <a:ext cx="2895600" cy="67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3651870"/>
            <a:ext cx="3695699" cy="60237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505200" y="2857350"/>
            <a:ext cx="2362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1" y="1"/>
            <a:ext cx="5809456" cy="357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3651870"/>
            <a:ext cx="64007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6LoWPAN –the wireless embedded networks (</a:t>
            </a:r>
            <a:r>
              <a:rPr lang="en-US" sz="800" dirty="0" err="1" smtClean="0"/>
              <a:t>wiley</a:t>
            </a:r>
            <a:r>
              <a:rPr lang="en-US" sz="800" dirty="0" smtClean="0"/>
              <a:t> publications &amp; 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 descr="http://images.techhive.com/images/idge/imported/article/nww/2007/08/17fig07-100299183-ori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1" y="361951"/>
            <a:ext cx="6089104" cy="4082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1520" y="4876006"/>
            <a:ext cx="75608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smtClean="0"/>
              <a:t>http://www.networkworld.com/article/2294347/lan-wan/chapter-17--ip-version-6.html?page=3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Header Compression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" y="1200150"/>
            <a:ext cx="6829424" cy="34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 </a:t>
            </a:r>
            <a:r>
              <a:rPr lang="en-US" sz="800" dirty="0" err="1" smtClean="0"/>
              <a:t>rfc</a:t>
            </a:r>
            <a:r>
              <a:rPr lang="en-US" sz="800" dirty="0" smtClean="0"/>
              <a:t> 4944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590550"/>
            <a:ext cx="7010400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105151"/>
            <a:ext cx="6324600" cy="1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 descr="https://upload.wikimedia.org/wikipedia/commons/0/0c/UDP_head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059" y="1047750"/>
            <a:ext cx="69056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UDP 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IETF 6lowpan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533400" y="209550"/>
            <a:ext cx="74676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UDP length info can be obtained from elsewhere.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UDP source port (bit 0) destination port (bit 1).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0: Not compressed, carried in-line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1 : compressed to 4 bits.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length (bit 2).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0: Not compressed, carried in-line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1 : compressed.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Reserved bit 3 to bit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to End Network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276350"/>
            <a:ext cx="731520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www.ti.com/wireless-connectivity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63" y="610716"/>
            <a:ext cx="2962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59832" y="3219822"/>
            <a:ext cx="3024336" cy="1296144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59832" y="699542"/>
            <a:ext cx="3024336" cy="1656184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059832" y="2355726"/>
            <a:ext cx="302433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http://www.fcnaustin.com/wp-content/uploads/2015/12/ipv6-evol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666750"/>
            <a:ext cx="6476999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1520" y="4907364"/>
            <a:ext cx="77768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" dirty="0" smtClean="0"/>
              <a:t>http://www.thetelecomblog.com/2015/07/29/goodbye-ipv4-hello-ipv6-why-embracing-next-gen-internet-protocols-is-essential-to-help-your-business-evolve/</a:t>
            </a:r>
            <a:endParaRPr lang="en-IN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IPv6 and Routing. 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Larger address space.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Stateless address auto-configuration.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Extension headers.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Types are :</a:t>
            </a:r>
          </a:p>
          <a:p>
            <a:pPr marL="831849" marR="0" lvl="1" indent="-3492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Unicast : One to One (Global, Link local, Site local, Compatible)</a:t>
            </a:r>
          </a:p>
          <a:p>
            <a:pPr marL="831849" marR="0" lvl="1" indent="-3492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Any cast : One to Nearest (Allocated from Unicast)</a:t>
            </a:r>
          </a:p>
          <a:p>
            <a:pPr marL="831849" marR="0" lvl="1" indent="-3492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Multicast : One to Many</a:t>
            </a:r>
          </a:p>
          <a:p>
            <a:pPr marL="831849" marR="0" lvl="1" indent="-34924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533400" y="209550"/>
            <a:ext cx="74676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16-bit fields in case insensitive colon hexadecimal representation 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2031:0000:130F:0000:0000:09C0:876A:130B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Leading zeros in a field are optional:</a:t>
            </a:r>
          </a:p>
          <a:p>
            <a:pPr marL="208280" marR="0" lvl="2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2031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:0: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130F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:0:0:9C0: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876A:130B</a:t>
            </a:r>
          </a:p>
          <a:p>
            <a:pPr marL="208280" marR="0" lvl="2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4295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▪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2031:0:130F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9C0:876A:130B</a:t>
            </a:r>
          </a:p>
          <a:p>
            <a:pPr marL="74295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▪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2031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130F</a:t>
            </a:r>
            <a:r>
              <a:rPr lang="en-GB" sz="1600" b="0" i="0" u="none" strike="noStrike" cap="none" dirty="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::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9C0:876A:130B</a:t>
            </a:r>
          </a:p>
          <a:p>
            <a:pPr marL="74295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▪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0:0:0:0:0:0:0:1 =&gt; ::1</a:t>
            </a:r>
          </a:p>
          <a:p>
            <a:pPr marL="74295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▪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0:0:0:0:0:0:0:0 =&gt; ::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IPv4-compatible address representation</a:t>
            </a:r>
          </a:p>
          <a:p>
            <a:pPr marL="208280" marR="0" lvl="0" indent="-50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0:0:0:0:0:0:192.168.30.1 = ::192.168.30.1 = ::C0A8:1E01</a:t>
            </a:r>
          </a:p>
          <a:p>
            <a:pPr marL="274320" marR="0" lvl="0" indent="-711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-236562"/>
            <a:ext cx="7467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RPL (Ripple Routing Protocol)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699542"/>
            <a:ext cx="6408712" cy="42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4835356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 smtClean="0"/>
              <a:t>IPSO Alliance white paper on RPL</a:t>
            </a:r>
            <a:endParaRPr lang="en-IN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7467600" cy="3672408"/>
          </a:xfrm>
        </p:spPr>
        <p:txBody>
          <a:bodyPr/>
          <a:lstStyle/>
          <a:p>
            <a:pPr>
              <a:buNone/>
            </a:pPr>
            <a:r>
              <a:rPr lang="en-IN" sz="1400" dirty="0" smtClean="0"/>
              <a:t>RPL defines a new ICMPv6 message with three possible types:</a:t>
            </a:r>
          </a:p>
          <a:p>
            <a:pPr>
              <a:buNone/>
            </a:pP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IN" sz="1400" b="1" dirty="0" smtClean="0"/>
              <a:t>DAG Information Object (DIO) </a:t>
            </a:r>
            <a:r>
              <a:rPr lang="en-IN" sz="1400" dirty="0" smtClean="0"/>
              <a:t>- carries information that allows a node to discover an RPL Instance, learn its configuration parameters and select DODAG parents.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b="1" dirty="0" smtClean="0"/>
              <a:t>DAG Information Solicitation (DIS) </a:t>
            </a:r>
            <a:r>
              <a:rPr lang="en-IN" sz="1400" dirty="0" smtClean="0"/>
              <a:t>- solicit a DODAG Information Object from a RPL node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IN" sz="1400" b="1" dirty="0" smtClean="0"/>
              <a:t>Destination Advertisement Object (DAO) </a:t>
            </a:r>
            <a:r>
              <a:rPr lang="en-IN" sz="1400" dirty="0" smtClean="0"/>
              <a:t>- used to propagate destination information upwards along the DODAG.</a:t>
            </a:r>
            <a:endParaRPr lang="en-IN" sz="1400" dirty="0"/>
          </a:p>
        </p:txBody>
      </p:sp>
      <p:sp>
        <p:nvSpPr>
          <p:cNvPr id="6" name="Shape 338"/>
          <p:cNvSpPr txBox="1">
            <a:spLocks noGrp="1"/>
          </p:cNvSpPr>
          <p:nvPr>
            <p:ph type="title"/>
          </p:nvPr>
        </p:nvSpPr>
        <p:spPr>
          <a:xfrm>
            <a:off x="457200" y="58166"/>
            <a:ext cx="7467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RPL </a:t>
            </a:r>
            <a:r>
              <a:rPr lang="en-GB" dirty="0" smtClean="0"/>
              <a:t>ICMPv6 Control Msgs.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8166"/>
            <a:ext cx="7467600" cy="857400"/>
          </a:xfrm>
        </p:spPr>
        <p:txBody>
          <a:bodyPr/>
          <a:lstStyle/>
          <a:p>
            <a:r>
              <a:rPr lang="en-IN" dirty="0" smtClean="0"/>
              <a:t>DODAG Construction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7467600" cy="372376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Nodes periodically send link-local multicast DIO messages.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Nodes listen for DIOs and use their information to join a new DODAG, or to maintain an existing DODAG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Nodes may use a DIS message to solicit a DIO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Based on information in the DIOs the node chooses parents that minimize path cost to the DODAG root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Trickle Timers</a:t>
            </a:r>
            <a:endParaRPr lang="en-IN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RESULT-</a:t>
            </a:r>
            <a:r>
              <a:rPr lang="en-IN" sz="1400" dirty="0" smtClean="0"/>
              <a:t>Upward routes towards the DODAG root..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-92546"/>
            <a:ext cx="8075240" cy="857400"/>
          </a:xfrm>
        </p:spPr>
        <p:txBody>
          <a:bodyPr/>
          <a:lstStyle/>
          <a:p>
            <a:r>
              <a:rPr lang="en-IN" sz="2000" dirty="0" smtClean="0"/>
              <a:t>Downward Routes and Destination Advertisement 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Objective Functions.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Nodes inform parents of their presence and reachability to descendants by sending a DAO message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Node capable of maintaining routing state → aggregate routes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Node incapable of maintaining routing state → attach a next-hop address to the reverse route stack contained within the DAO message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Local Repair &amp; Global Repair.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Storing and non-storing mode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63" y="619125"/>
            <a:ext cx="2962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59832" y="2355726"/>
            <a:ext cx="3024336" cy="223224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59832" y="627534"/>
            <a:ext cx="3024336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protocols</a:t>
            </a:r>
            <a:endParaRPr lang="en-IN" dirty="0"/>
          </a:p>
        </p:txBody>
      </p:sp>
      <p:pic>
        <p:nvPicPr>
          <p:cNvPr id="2050" name="Picture 2" descr="http://www.openhab.org/assets/images/binding/mq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491630"/>
            <a:ext cx="3867150" cy="2895601"/>
          </a:xfrm>
          <a:prstGeom prst="rect">
            <a:avLst/>
          </a:prstGeom>
          <a:noFill/>
        </p:spPr>
      </p:pic>
      <p:pic>
        <p:nvPicPr>
          <p:cNvPr id="2052" name="Picture 4" descr="http://thingviews.com/wp-content/uploads/2015/09/CoAP_Lab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2382762"/>
            <a:ext cx="2705100" cy="981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-95250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Net work  Stack &amp; Protocols </a:t>
            </a:r>
          </a:p>
        </p:txBody>
      </p:sp>
      <p:pic>
        <p:nvPicPr>
          <p:cNvPr id="156" name="Shape 156" descr="C:\Users\WM12\Downloads\WirelessProtocolArc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881" y="699542"/>
            <a:ext cx="4648199" cy="41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smtClean="0"/>
              <a:t>http://iotdevzone.com/blog/2015/04/30/iot-m2m-and-the-wireless-device-technology-panorama/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7467600" cy="396044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Message queuing telemetry transport.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Open : created by IBM &amp; Eurotech and donated to Eclipse “Paho” M2M project (OASIS standard in 2014)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Lightweight : smallest packet size 2 bytes (header), reduced clients footprint (C# M2Mqtt library 30 KB)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Reliable : three QoS and patterns to avoid packet loss on client disconnection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Simple : </a:t>
            </a:r>
          </a:p>
          <a:p>
            <a:pPr>
              <a:buNone/>
            </a:pPr>
            <a:r>
              <a:rPr lang="en-IN" sz="1400" dirty="0" smtClean="0"/>
              <a:t>          TCP based  </a:t>
            </a:r>
          </a:p>
          <a:p>
            <a:pPr>
              <a:buNone/>
            </a:pPr>
            <a:r>
              <a:rPr lang="en-IN" sz="1400" dirty="0" smtClean="0"/>
              <a:t>          Asynchronous </a:t>
            </a:r>
          </a:p>
          <a:p>
            <a:pPr>
              <a:buNone/>
            </a:pPr>
            <a:r>
              <a:rPr lang="en-IN" sz="1400" dirty="0" smtClean="0"/>
              <a:t>          Publish/Subscribe 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 : publish/subscribe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115557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Broker and connected Clients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Topics for publish and subscribe (PUB-SUB)</a:t>
            </a:r>
            <a:endParaRPr lang="en-IN" sz="1400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128" y="2355726"/>
            <a:ext cx="5015992" cy="249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92546"/>
            <a:ext cx="7467600" cy="857400"/>
          </a:xfrm>
        </p:spPr>
        <p:txBody>
          <a:bodyPr/>
          <a:lstStyle/>
          <a:p>
            <a:r>
              <a:rPr lang="en-IN" dirty="0" smtClean="0"/>
              <a:t>MQTT : Quality of Service</a:t>
            </a:r>
            <a:endParaRPr lang="en-IN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34343"/>
            <a:ext cx="72390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Mqtt: Security..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544" y="1203598"/>
            <a:ext cx="7467600" cy="3655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 Common big problem in all IoT-M2M protocols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400" dirty="0" smtClean="0"/>
              <a:t>MQTT works on TCP… uses SSL/TLS for security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400" dirty="0" smtClean="0"/>
              <a:t>Username/Password in CONNECT message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400" dirty="0" smtClean="0"/>
              <a:t>Encrypt payload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7931224" cy="857400"/>
          </a:xfrm>
        </p:spPr>
        <p:txBody>
          <a:bodyPr/>
          <a:lstStyle/>
          <a:p>
            <a:r>
              <a:rPr lang="en-US" dirty="0" smtClean="0"/>
              <a:t>CoAP(Constrained Appln. Protocol)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CoAP is based on REST Architecture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CoAP is binary HTTP like based on UDP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Request/Response model.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GET, PUT, POST DELETE methods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Observer pattern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Separate response/response after a while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CoAP: QoS and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144360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QoS : confirmable and non-confirmable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Has DTLS (Datagram TLS) security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Resource discovery (CORE link format)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643758"/>
            <a:ext cx="5531594" cy="242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75606"/>
            <a:ext cx="602907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</p:spPr>
        <p:txBody>
          <a:bodyPr/>
          <a:lstStyle/>
          <a:p>
            <a:r>
              <a:rPr lang="en-US" dirty="0" smtClean="0"/>
              <a:t>Separate Resource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Pattern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059582"/>
            <a:ext cx="5790530" cy="385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WM12\Downloads\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85787"/>
            <a:ext cx="7031036" cy="397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/>
              <a:t>Mphasis</a:t>
            </a:r>
            <a:r>
              <a:rPr lang="en-US" sz="800" dirty="0" smtClean="0"/>
              <a:t> presentation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411510"/>
            <a:ext cx="2962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59832" y="483518"/>
            <a:ext cx="2952328" cy="295232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59832" y="3435846"/>
            <a:ext cx="295232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Ieee 802.15.4 Mac &amp; Phy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895350"/>
            <a:ext cx="7344816" cy="40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Eat-on </a:t>
            </a:r>
            <a:r>
              <a:rPr lang="en-US" sz="800" dirty="0" err="1" smtClean="0"/>
              <a:t>iot</a:t>
            </a:r>
            <a:r>
              <a:rPr lang="en-US" sz="800" dirty="0" smtClean="0"/>
              <a:t> slides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1228"/>
            <a:ext cx="6705599" cy="43941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4856261"/>
            <a:ext cx="79208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Eat-on </a:t>
            </a:r>
            <a:r>
              <a:rPr lang="en-US" sz="800" dirty="0" err="1" smtClean="0"/>
              <a:t>iot</a:t>
            </a:r>
            <a:r>
              <a:rPr lang="en-US" sz="800" dirty="0" smtClean="0"/>
              <a:t> slides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ibre Baskerville"/>
              <a:buNone/>
            </a:pPr>
            <a:r>
              <a:rPr lang="en-GB"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Characteristics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4190999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71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0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Data rates of 250 Kb/s, 40 Kb/s and 20 Kb/s.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70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Star or peer-peer operation.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70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Support for low-latency devices.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70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CSMA-CA channel access.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7000"/>
              <a:buFont typeface="Noto Sans Symbols"/>
              <a:buChar char="▪"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Frequency bands of operation 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- 16 channels in 2.4 GHz ISM band.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- 10 channels in 915 MHz ISM band.</a:t>
            </a:r>
          </a:p>
          <a:p>
            <a:pPr marL="274320" marR="0" lvl="0" indent="-711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- 1 channel in European 868 MHz band</a:t>
            </a:r>
          </a:p>
        </p:txBody>
      </p:sp>
      <p:pic>
        <p:nvPicPr>
          <p:cNvPr id="179" name="Shape 179" descr="C:\Users\WM12\Downloads\xbee_1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97155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 descr="C:\Users\WM12\Downloads\tpr240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1200150"/>
            <a:ext cx="1714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descr="C:\Users\WM12\Downloads\36-wismote-2-p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2571750"/>
            <a:ext cx="151388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https://hackster.imgix.net/uploads/image/file/101492/remote-front-web%20-%20Copy.png?w=400&amp;h=300&amp;fit=ma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5600" y="2571750"/>
            <a:ext cx="1813932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http://zolertia.sourceforge.net/wiki/images/4/4f/Z1-B-mediu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3600" y="3867150"/>
            <a:ext cx="1759815" cy="12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1046</Words>
  <Application>Microsoft Office PowerPoint</Application>
  <PresentationFormat>On-screen Show (16:9)</PresentationFormat>
  <Paragraphs>160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Libre Baskerville</vt:lpstr>
      <vt:lpstr>Noto Sans Symbols</vt:lpstr>
      <vt:lpstr>Wingdings</vt:lpstr>
      <vt:lpstr>Oriel</vt:lpstr>
      <vt:lpstr>IoT Summer School</vt:lpstr>
      <vt:lpstr>Rise of Connectivity</vt:lpstr>
      <vt:lpstr>End to End Network</vt:lpstr>
      <vt:lpstr>Net work  Stack &amp; Protocols </vt:lpstr>
      <vt:lpstr>Slide 5</vt:lpstr>
      <vt:lpstr>Slide 6</vt:lpstr>
      <vt:lpstr>Ieee 802.15.4 Mac &amp; Phy</vt:lpstr>
      <vt:lpstr>Slide 8</vt:lpstr>
      <vt:lpstr>Characteristics</vt:lpstr>
      <vt:lpstr>Phy Layer </vt:lpstr>
      <vt:lpstr>802.15.4 MAC Header </vt:lpstr>
      <vt:lpstr>802.15.4 Network topologies </vt:lpstr>
      <vt:lpstr>Slide 13</vt:lpstr>
      <vt:lpstr>Transmission of IPv6 Packets over 802.15.4 networks</vt:lpstr>
      <vt:lpstr>Challenges</vt:lpstr>
      <vt:lpstr>6LoWPAN Headers.</vt:lpstr>
      <vt:lpstr>6LoWPAN Frame Formats</vt:lpstr>
      <vt:lpstr>Dispatch Type and Header</vt:lpstr>
      <vt:lpstr>Slide 19</vt:lpstr>
      <vt:lpstr>Uncompressed IPv6/UDP (worst case)</vt:lpstr>
      <vt:lpstr>Compressed IPv6/UDP (Best case)</vt:lpstr>
      <vt:lpstr>Mesh Addressing Type and Header</vt:lpstr>
      <vt:lpstr>Stateless Address Auto-configuration</vt:lpstr>
      <vt:lpstr>Slide 24</vt:lpstr>
      <vt:lpstr>Slide 25</vt:lpstr>
      <vt:lpstr>Header Compression</vt:lpstr>
      <vt:lpstr>Slide 27</vt:lpstr>
      <vt:lpstr>UDP Header</vt:lpstr>
      <vt:lpstr>Slide 29</vt:lpstr>
      <vt:lpstr>Slide 30</vt:lpstr>
      <vt:lpstr>Slide 31</vt:lpstr>
      <vt:lpstr>IPv6 and Routing. </vt:lpstr>
      <vt:lpstr>Slide 33</vt:lpstr>
      <vt:lpstr>RPL (Ripple Routing Protocol)</vt:lpstr>
      <vt:lpstr>RPL ICMPv6 Control Msgs.</vt:lpstr>
      <vt:lpstr>DODAG Construction </vt:lpstr>
      <vt:lpstr>Downward Routes and Destination Advertisement </vt:lpstr>
      <vt:lpstr>Slide 38</vt:lpstr>
      <vt:lpstr>Application layer protocols</vt:lpstr>
      <vt:lpstr>MQTT </vt:lpstr>
      <vt:lpstr>MQTT : publish/subscribe </vt:lpstr>
      <vt:lpstr>MQTT : Quality of Service</vt:lpstr>
      <vt:lpstr>Mqtt: Security..</vt:lpstr>
      <vt:lpstr>CoAP(Constrained Appln. Protocol)</vt:lpstr>
      <vt:lpstr>CoAP: QoS and Architecture</vt:lpstr>
      <vt:lpstr>Separate Resource</vt:lpstr>
      <vt:lpstr>Observe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6PANview</cp:lastModifiedBy>
  <cp:revision>6</cp:revision>
  <dcterms:modified xsi:type="dcterms:W3CDTF">2016-06-20T03:34:49Z</dcterms:modified>
</cp:coreProperties>
</file>